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2.xml" ContentType="application/vnd.openxmlformats-officedocument.theme+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theme/theme3.xml" ContentType="application/vnd.openxmlformats-officedocument.theme+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theme/theme4.xml" ContentType="application/vnd.openxmlformats-officedocument.theme+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theme/theme5.xml" ContentType="application/vnd.openxmlformats-officedocument.theme+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706" r:id="rId4"/>
    <p:sldMasterId id="2147483857" r:id="rId5"/>
    <p:sldMasterId id="2147483889" r:id="rId6"/>
    <p:sldMasterId id="2147483927" r:id="rId7"/>
    <p:sldMasterId id="2147483939" r:id="rId8"/>
    <p:sldMasterId id="2147483964" r:id="rId9"/>
  </p:sldMasterIdLst>
  <p:notesMasterIdLst>
    <p:notesMasterId r:id="rId46"/>
  </p:notesMasterIdLst>
  <p:sldIdLst>
    <p:sldId id="2147471116" r:id="rId10"/>
    <p:sldId id="2076138081" r:id="rId11"/>
    <p:sldId id="260" r:id="rId12"/>
    <p:sldId id="10204" r:id="rId13"/>
    <p:sldId id="8386" r:id="rId14"/>
    <p:sldId id="10648" r:id="rId15"/>
    <p:sldId id="10702" r:id="rId16"/>
    <p:sldId id="2147471118" r:id="rId17"/>
    <p:sldId id="2142532770" r:id="rId18"/>
    <p:sldId id="2147471115" r:id="rId19"/>
    <p:sldId id="2147471117" r:id="rId20"/>
    <p:sldId id="2072" r:id="rId21"/>
    <p:sldId id="2147471113" r:id="rId22"/>
    <p:sldId id="2076137343" r:id="rId23"/>
    <p:sldId id="10687" r:id="rId24"/>
    <p:sldId id="2145706023" r:id="rId25"/>
    <p:sldId id="2076137344" r:id="rId26"/>
    <p:sldId id="10691" r:id="rId27"/>
    <p:sldId id="2145706018" r:id="rId28"/>
    <p:sldId id="2145706019" r:id="rId29"/>
    <p:sldId id="2145706017" r:id="rId30"/>
    <p:sldId id="10692" r:id="rId31"/>
    <p:sldId id="10632" r:id="rId32"/>
    <p:sldId id="10693" r:id="rId33"/>
    <p:sldId id="4554" r:id="rId34"/>
    <p:sldId id="4430" r:id="rId35"/>
    <p:sldId id="10688" r:id="rId36"/>
    <p:sldId id="10629" r:id="rId37"/>
    <p:sldId id="2076137346" r:id="rId38"/>
    <p:sldId id="2145706016" r:id="rId39"/>
    <p:sldId id="2147471114" r:id="rId40"/>
    <p:sldId id="2145706006" r:id="rId41"/>
    <p:sldId id="2142532773" r:id="rId42"/>
    <p:sldId id="2142532774" r:id="rId43"/>
    <p:sldId id="4434" r:id="rId44"/>
    <p:sldId id="10630"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Framework" id="{1C99287A-6F66-456A-8335-D5903C2CA41F}">
          <p14:sldIdLst/>
        </p14:section>
        <p14:section name="Introduction" id="{3119D304-92C2-4CAC-86B4-56876AACD361}">
          <p14:sldIdLst>
            <p14:sldId id="2147471116"/>
            <p14:sldId id="2076138081"/>
            <p14:sldId id="260"/>
          </p14:sldIdLst>
        </p14:section>
        <p14:section name="Azure Database for PostgreSQL" id="{25A59A8E-9F3A-4015-A231-C0F804DCD21F}">
          <p14:sldIdLst>
            <p14:sldId id="10204"/>
            <p14:sldId id="8386"/>
            <p14:sldId id="10648"/>
            <p14:sldId id="10702"/>
            <p14:sldId id="2147471118"/>
            <p14:sldId id="2142532770"/>
            <p14:sldId id="2147471115"/>
            <p14:sldId id="2147471117"/>
            <p14:sldId id="2072"/>
            <p14:sldId id="2147471113"/>
            <p14:sldId id="2076137343"/>
            <p14:sldId id="10687"/>
            <p14:sldId id="2145706023"/>
            <p14:sldId id="2076137344"/>
            <p14:sldId id="10691"/>
            <p14:sldId id="2145706018"/>
            <p14:sldId id="2145706019"/>
            <p14:sldId id="2145706017"/>
            <p14:sldId id="10692"/>
          </p14:sldIdLst>
        </p14:section>
        <p14:section name="Conclusion" id="{A2FDCF0D-CFE2-44CE-B29A-FA5647DB03EC}">
          <p14:sldIdLst>
            <p14:sldId id="10632"/>
            <p14:sldId id="10693"/>
            <p14:sldId id="4554"/>
            <p14:sldId id="4430"/>
            <p14:sldId id="10688"/>
          </p14:sldIdLst>
        </p14:section>
        <p14:section name="Case studies" id="{FE840607-06DD-4F5F-9718-B95EDC1265D8}">
          <p14:sldIdLst>
            <p14:sldId id="10629"/>
            <p14:sldId id="2076137346"/>
            <p14:sldId id="2145706016"/>
            <p14:sldId id="2147471114"/>
            <p14:sldId id="2145706006"/>
            <p14:sldId id="2142532773"/>
            <p14:sldId id="2142532774"/>
            <p14:sldId id="4434"/>
            <p14:sldId id="10630"/>
          </p14:sldIdLst>
        </p14:section>
        <p14:section name="Archive" id="{CB8F4D50-BE7A-4E7A-8965-39BE10EA74FF}">
          <p14:sldIdLst/>
        </p14:section>
        <p14:section name="Archive" id="{6D47FF7E-CD3F-4851-BFFF-D9DCE50836AA}">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6" name="Author" initials="A" lastIdx="0" clrIdx="1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0E6FF"/>
    <a:srgbClr val="0078D7"/>
    <a:srgbClr val="0070C0"/>
    <a:srgbClr val="EBEBEB"/>
    <a:srgbClr val="054B16"/>
    <a:srgbClr val="0078D4"/>
    <a:srgbClr val="FFFFFF"/>
    <a:srgbClr val="000000"/>
    <a:srgbClr val="666666"/>
    <a:srgbClr val="EBFC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AF09392-44AF-ACB2-0C17-2F8FF4FA8B60}" v="1" dt="2022-10-07T21:52:54.794"/>
    <p1510:client id="{D18A768F-5C57-4AB8-A4E6-F030A78607A9}" v="4" dt="2022-10-07T21:11:00.58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349" autoAdjust="0"/>
    <p:restoredTop sz="93512" autoAdjust="0"/>
  </p:normalViewPr>
  <p:slideViewPr>
    <p:cSldViewPr snapToGrid="0">
      <p:cViewPr varScale="1">
        <p:scale>
          <a:sx n="60" d="100"/>
          <a:sy n="60" d="100"/>
        </p:scale>
        <p:origin x="896" y="36"/>
      </p:cViewPr>
      <p:guideLst/>
    </p:cSldViewPr>
  </p:slideViewPr>
  <p:outlineViewPr>
    <p:cViewPr>
      <p:scale>
        <a:sx n="33" d="100"/>
        <a:sy n="33" d="100"/>
      </p:scale>
      <p:origin x="0" y="-4584"/>
    </p:cViewPr>
  </p:outlineViewPr>
  <p:notesTextViewPr>
    <p:cViewPr>
      <p:scale>
        <a:sx n="1" d="1"/>
        <a:sy n="1" d="1"/>
      </p:scale>
      <p:origin x="0" y="0"/>
    </p:cViewPr>
  </p:notesTextViewPr>
  <p:sorterViewPr>
    <p:cViewPr>
      <p:scale>
        <a:sx n="100" d="100"/>
        <a:sy n="100" d="100"/>
      </p:scale>
      <p:origin x="0" y="-9288"/>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39" Type="http://schemas.openxmlformats.org/officeDocument/2006/relationships/slide" Target="slides/slide30.xml"/><Relationship Id="rId21" Type="http://schemas.openxmlformats.org/officeDocument/2006/relationships/slide" Target="slides/slide12.xml"/><Relationship Id="rId34" Type="http://schemas.openxmlformats.org/officeDocument/2006/relationships/slide" Target="slides/slide25.xml"/><Relationship Id="rId42" Type="http://schemas.openxmlformats.org/officeDocument/2006/relationships/slide" Target="slides/slide33.xml"/><Relationship Id="rId47" Type="http://schemas.openxmlformats.org/officeDocument/2006/relationships/commentAuthors" Target="commentAuthors.xml"/><Relationship Id="rId50" Type="http://schemas.openxmlformats.org/officeDocument/2006/relationships/theme" Target="theme/theme1.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7.xml"/><Relationship Id="rId29" Type="http://schemas.openxmlformats.org/officeDocument/2006/relationships/slide" Target="slides/slide20.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slide" Target="slides/slide28.xml"/><Relationship Id="rId40" Type="http://schemas.openxmlformats.org/officeDocument/2006/relationships/slide" Target="slides/slide31.xml"/><Relationship Id="rId45" Type="http://schemas.openxmlformats.org/officeDocument/2006/relationships/slide" Target="slides/slide36.xml"/><Relationship Id="rId53" Type="http://schemas.microsoft.com/office/2018/10/relationships/authors" Target="authors.xml"/><Relationship Id="rId5" Type="http://schemas.openxmlformats.org/officeDocument/2006/relationships/slideMaster" Target="slideMasters/slideMaster2.xml"/><Relationship Id="rId10" Type="http://schemas.openxmlformats.org/officeDocument/2006/relationships/slide" Target="slides/slide1.xml"/><Relationship Id="rId19" Type="http://schemas.openxmlformats.org/officeDocument/2006/relationships/slide" Target="slides/slide10.xml"/><Relationship Id="rId31" Type="http://schemas.openxmlformats.org/officeDocument/2006/relationships/slide" Target="slides/slide22.xml"/><Relationship Id="rId44" Type="http://schemas.openxmlformats.org/officeDocument/2006/relationships/slide" Target="slides/slide35.xml"/><Relationship Id="rId52"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slide" Target="slides/slide34.xml"/><Relationship Id="rId48" Type="http://schemas.openxmlformats.org/officeDocument/2006/relationships/presProps" Target="presProps.xml"/><Relationship Id="rId8" Type="http://schemas.openxmlformats.org/officeDocument/2006/relationships/slideMaster" Target="slideMasters/slideMaster5.xml"/><Relationship Id="rId51"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notesMaster" Target="notesMasters/notesMaster1.xml"/><Relationship Id="rId20" Type="http://schemas.openxmlformats.org/officeDocument/2006/relationships/slide" Target="slides/slide11.xml"/><Relationship Id="rId41" Type="http://schemas.openxmlformats.org/officeDocument/2006/relationships/slide" Target="slides/slide32.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78E2607-C4A4-4F2A-AB32-58FDFBF098AC}" type="datetimeFigureOut">
              <a:rPr lang="en-US" smtClean="0"/>
              <a:t>10/7/2022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3160074-8563-4F84-946D-F1435DF22C42}" type="slidenum">
              <a:rPr lang="en-US" smtClean="0"/>
              <a:t>‹#›</a:t>
            </a:fld>
            <a:endParaRPr lang="en-US"/>
          </a:p>
        </p:txBody>
      </p:sp>
    </p:spTree>
    <p:extLst>
      <p:ext uri="{BB962C8B-B14F-4D97-AF65-F5344CB8AC3E}">
        <p14:creationId xmlns:p14="http://schemas.microsoft.com/office/powerpoint/2010/main" val="1944798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customers.microsoft.com/en-us/story/1419043525370670241-obb-expands-business-improves-time-to-market-using-azure" TargetMode="External"/><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www.youtube.com/watch?v=WtoU8gugP5g"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B6EF678-834A-48C3-A149-68FB38FF4BB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798058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Finxact</a:t>
            </a:r>
            <a:r>
              <a:rPr lang="en-US" dirty="0"/>
              <a:t> - https://customers.microsoft.com/en-us/story/822002-finxact-banks-on-azure-for-core-financial-services</a:t>
            </a:r>
          </a:p>
          <a:p>
            <a:r>
              <a:rPr lang="en-US" dirty="0"/>
              <a:t>Cloud9 - https://customers.microsoft.com/en-us/story/782270-cloud9-esports-gaming-azure-power-bi</a:t>
            </a:r>
          </a:p>
          <a:p>
            <a:r>
              <a:rPr lang="en-US" dirty="0"/>
              <a:t>SAS - https://customers.microsoft.com/en-us/story/1431763554334987166-scandinavian-airlines-speeds-app-development-lowers-costs-azure-database-postgresql</a:t>
            </a:r>
          </a:p>
          <a:p>
            <a:r>
              <a:rPr lang="en-US" dirty="0"/>
              <a:t>OBB - https://customers.microsoft.com/en-us/story/1419043525370670241-obb-expands-business-improves-time-to-market-using-azure</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392B89-7F7A-40C6-BA82-541ECD924FB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359231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We partnered with the Enterprise Strategy Group to validate the cost savings, operational efficiency, and improved business agility that customers reported when migrating their on-premises PostgreSQL instances to Azure Database for PostgreSQL Flexible Server and the TOP-LEVEL FINDINGS from ESG’s model FOUND THAT Azure Database for PostgreSQL provided UP TO a 62% LOWER TOTAL COST over a three-year period to deliver the services to host, secure, and protect PostgreSQL instances.</a:t>
            </a:r>
          </a:p>
          <a:p>
            <a:pPr marL="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This included an enormous 84% reduction in the operational cost to deploy, manage, and maintain PostgreSQL instances on an on-premises environment. Azure Database for PostgreSQL offloads the majority of the work currently performed by developers, which reduces the EXPECTED cost to administer, tune, secure, protect, and maintain the MySQL databases by UP TO 71%. </a:t>
            </a:r>
          </a:p>
          <a:p>
            <a:pPr marL="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These savings equate to roughly 4 full-time developers’ worth of PRODUCTIVITY SAVED, which equates to a 21% increase in development capacity, resulting in $11.6M dollars in additional expected revenue for the organization.</a:t>
            </a:r>
          </a:p>
          <a:p>
            <a:pPr marL="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This is a perfect example of how Azure managed open source databases can reduce your total cost of ownership when migrating your workloads to Azure. </a:t>
            </a:r>
          </a:p>
          <a:p>
            <a:endParaRPr lang="en-US" dirty="0"/>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EDA69098-AF98-44ED-B19A-289934A1943E}"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518511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And last but definitely not the least, we provide integration points with Active Directory Integration, Azure Data Factory and </a:t>
            </a:r>
            <a:r>
              <a:rPr lang="en-US" dirty="0" err="1"/>
              <a:t>PowerBI</a:t>
            </a:r>
            <a:r>
              <a:rPr lang="en-US" dirty="0"/>
              <a:t> so that you can build your application end to end on Azure.</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10/7/2022 2:43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297719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several industries &amp; brands that are using Azure Database for PostgreSQL to power their mission critical applications. </a:t>
            </a:r>
          </a:p>
        </p:txBody>
      </p:sp>
      <p:sp>
        <p:nvSpPr>
          <p:cNvPr id="4" name="Slide Number Placeholder 3"/>
          <p:cNvSpPr>
            <a:spLocks noGrp="1"/>
          </p:cNvSpPr>
          <p:nvPr>
            <p:ph type="sldNum" sz="quarter" idx="5"/>
          </p:nvPr>
        </p:nvSpPr>
        <p:spPr/>
        <p:txBody>
          <a:bodyPr/>
          <a:lstStyle/>
          <a:p>
            <a:fld id="{F3160074-8563-4F84-946D-F1435DF22C42}" type="slidenum">
              <a:rPr lang="en-US" smtClean="0"/>
              <a:t>16</a:t>
            </a:fld>
            <a:endParaRPr lang="en-US"/>
          </a:p>
        </p:txBody>
      </p:sp>
    </p:spTree>
    <p:extLst>
      <p:ext uri="{BB962C8B-B14F-4D97-AF65-F5344CB8AC3E}">
        <p14:creationId xmlns:p14="http://schemas.microsoft.com/office/powerpoint/2010/main" val="4730810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160074-8563-4F84-946D-F1435DF22C4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426059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3160074-8563-4F84-946D-F1435DF22C42}" type="slidenum">
              <a:rPr lang="en-US" smtClean="0"/>
              <a:t>18</a:t>
            </a:fld>
            <a:endParaRPr lang="en-US"/>
          </a:p>
        </p:txBody>
      </p:sp>
    </p:spTree>
    <p:extLst>
      <p:ext uri="{BB962C8B-B14F-4D97-AF65-F5344CB8AC3E}">
        <p14:creationId xmlns:p14="http://schemas.microsoft.com/office/powerpoint/2010/main" val="26857178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3160074-8563-4F84-946D-F1435DF22C42}" type="slidenum">
              <a:rPr lang="en-US" smtClean="0"/>
              <a:t>19</a:t>
            </a:fld>
            <a:endParaRPr lang="en-US"/>
          </a:p>
        </p:txBody>
      </p:sp>
    </p:spTree>
    <p:extLst>
      <p:ext uri="{BB962C8B-B14F-4D97-AF65-F5344CB8AC3E}">
        <p14:creationId xmlns:p14="http://schemas.microsoft.com/office/powerpoint/2010/main" val="2836154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160074-8563-4F84-946D-F1435DF22C4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104705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3160074-8563-4F84-946D-F1435DF22C42}" type="slidenum">
              <a:rPr lang="en-US" smtClean="0"/>
              <a:t>21</a:t>
            </a:fld>
            <a:endParaRPr lang="en-US"/>
          </a:p>
        </p:txBody>
      </p:sp>
    </p:spTree>
    <p:extLst>
      <p:ext uri="{BB962C8B-B14F-4D97-AF65-F5344CB8AC3E}">
        <p14:creationId xmlns:p14="http://schemas.microsoft.com/office/powerpoint/2010/main" val="20864012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 Single Server ONLY</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Compliance certifications still underway for Flexible Server. These compliance certifications are available with Single Server</a:t>
            </a:r>
          </a:p>
        </p:txBody>
      </p:sp>
      <p:sp>
        <p:nvSpPr>
          <p:cNvPr id="4" name="Slide Number Placeholder 3"/>
          <p:cNvSpPr>
            <a:spLocks noGrp="1"/>
          </p:cNvSpPr>
          <p:nvPr>
            <p:ph type="sldNum" sz="quarter" idx="5"/>
          </p:nvPr>
        </p:nvSpPr>
        <p:spPr/>
        <p:txBody>
          <a:bodyPr/>
          <a:lstStyle/>
          <a:p>
            <a:fld id="{F3160074-8563-4F84-946D-F1435DF22C42}" type="slidenum">
              <a:rPr lang="en-US" smtClean="0"/>
              <a:t>22</a:t>
            </a:fld>
            <a:endParaRPr lang="en-US"/>
          </a:p>
        </p:txBody>
      </p:sp>
    </p:spTree>
    <p:extLst>
      <p:ext uri="{BB962C8B-B14F-4D97-AF65-F5344CB8AC3E}">
        <p14:creationId xmlns:p14="http://schemas.microsoft.com/office/powerpoint/2010/main" val="34558728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Why should a company consider Microsoft as a top destination for migrating their open source workloads to Azure?</a:t>
            </a:r>
          </a:p>
          <a:p>
            <a:pPr marL="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Today over 60% of the virtual machines run on Azure are Linux cores. We have over 47 thousand customers trusting Azure and choosing to run their open source workloads on one of our fully managed open source databases. </a:t>
            </a:r>
          </a:p>
          <a:p>
            <a:pPr marL="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Customers are migrating to Azure and modernizing using AKS, Azure App Service, or the many different solutions available as businesses innovate their applications using Azure services. </a:t>
            </a:r>
          </a:p>
          <a:p>
            <a:endParaRPr lang="en-US" altLang="zh-TW" sz="1800" dirty="0">
              <a:ea typeface="新細明體"/>
              <a:cs typeface="Calibri"/>
            </a:endParaRPr>
          </a:p>
          <a:p>
            <a:endParaRPr lang="en-US" altLang="zh-TW" dirty="0">
              <a:ea typeface="新細明體"/>
              <a:cs typeface="Calibri"/>
            </a:endParaRPr>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734A7FB-1EC1-4392-BA4E-227A434B8B4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195476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Only available with Flexible Server</a:t>
            </a:r>
          </a:p>
        </p:txBody>
      </p:sp>
      <p:sp>
        <p:nvSpPr>
          <p:cNvPr id="4" name="Slide Number Placeholder 3"/>
          <p:cNvSpPr>
            <a:spLocks noGrp="1"/>
          </p:cNvSpPr>
          <p:nvPr>
            <p:ph type="sldNum" sz="quarter" idx="5"/>
          </p:nvPr>
        </p:nvSpPr>
        <p:spPr/>
        <p:txBody>
          <a:bodyPr/>
          <a:lstStyle/>
          <a:p>
            <a:fld id="{F3160074-8563-4F84-946D-F1435DF22C42}" type="slidenum">
              <a:rPr lang="en-US" smtClean="0"/>
              <a:t>23</a:t>
            </a:fld>
            <a:endParaRPr lang="en-US"/>
          </a:p>
        </p:txBody>
      </p:sp>
    </p:spTree>
    <p:extLst>
      <p:ext uri="{BB962C8B-B14F-4D97-AF65-F5344CB8AC3E}">
        <p14:creationId xmlns:p14="http://schemas.microsoft.com/office/powerpoint/2010/main" val="74296177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3160074-8563-4F84-946D-F1435DF22C42}" type="slidenum">
              <a:rPr lang="en-US" smtClean="0"/>
              <a:t>24</a:t>
            </a:fld>
            <a:endParaRPr lang="en-US"/>
          </a:p>
        </p:txBody>
      </p:sp>
    </p:spTree>
    <p:extLst>
      <p:ext uri="{BB962C8B-B14F-4D97-AF65-F5344CB8AC3E}">
        <p14:creationId xmlns:p14="http://schemas.microsoft.com/office/powerpoint/2010/main" val="10523434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DA69098-AF98-44ED-B19A-289934A1943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019898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b="1">
                <a:latin typeface="Segoe UI Light" pitchFamily="34" charset="0"/>
              </a:rPr>
              <a:t>Migration guide</a:t>
            </a:r>
          </a:p>
          <a:p>
            <a:r>
              <a:rPr lang="en-US" sz="1400">
                <a:latin typeface="Segoe UI Light" pitchFamily="34" charset="0"/>
              </a:rPr>
              <a:t>Provides prescriptive guidance on how to do migrations. Customers have access to case studies of migrations that other customers already did. Customers will also find a list of partners that they can contact to get assistance to do migrations.</a:t>
            </a:r>
          </a:p>
          <a:p>
            <a:endParaRPr lang="en-US" sz="1400">
              <a:latin typeface="Segoe UI Light" pitchFamily="34" charset="0"/>
            </a:endParaRPr>
          </a:p>
          <a:p>
            <a:r>
              <a:rPr lang="en-US" sz="1400" b="1">
                <a:latin typeface="Segoe UI Light" pitchFamily="34" charset="0"/>
              </a:rPr>
              <a:t>DMS</a:t>
            </a:r>
          </a:p>
          <a:p>
            <a:r>
              <a:rPr lang="en-US" sz="1400">
                <a:latin typeface="Segoe UI Light" pitchFamily="34" charset="0"/>
              </a:rPr>
              <a:t>As organizations look to optimize their IT infrastructure to have more time and resources to focus on business transformation, Microsoft is committed to accelerating these initiatives. The new Azure </a:t>
            </a:r>
            <a:r>
              <a:rPr lang="en-US" sz="1400" b="1">
                <a:latin typeface="Segoe UI Light" pitchFamily="34" charset="0"/>
              </a:rPr>
              <a:t>Database Migration Service (DMS) </a:t>
            </a:r>
            <a:r>
              <a:rPr lang="en-US" sz="1400">
                <a:latin typeface="Segoe UI Light" pitchFamily="34" charset="0"/>
              </a:rPr>
              <a:t>is a fully managed, first party Azure service that enables seamless and frictionless migrations from heterogeneous database sources to Azure Database platforms with minimal downtime. This service will streamline the tasks required to move existing competitive and SQL Server databases to Azure. </a:t>
            </a:r>
          </a:p>
          <a:p>
            <a:endParaRPr lang="en-US" sz="1400">
              <a:latin typeface="Segoe UI Light" pitchFamily="34" charset="0"/>
            </a:endParaRPr>
          </a:p>
          <a:p>
            <a:pPr defTabSz="1110123">
              <a:spcBef>
                <a:spcPts val="243"/>
              </a:spcBef>
              <a:spcAft>
                <a:spcPts val="1457"/>
              </a:spcAft>
              <a:defRPr/>
            </a:pPr>
            <a:r>
              <a:rPr lang="en-US" sz="1400" spc="121">
                <a:solidFill>
                  <a:srgbClr val="505050"/>
                </a:solidFill>
                <a:latin typeface="Segoe UI Semilight" charset="0"/>
                <a:cs typeface="Segoe UI Semilight" charset="0"/>
              </a:rPr>
              <a:t>Seamlessly migrate on-premise databases at scale</a:t>
            </a:r>
          </a:p>
          <a:p>
            <a:pPr defTabSz="1110123">
              <a:spcBef>
                <a:spcPts val="243"/>
              </a:spcBef>
              <a:spcAft>
                <a:spcPts val="1457"/>
              </a:spcAft>
              <a:defRPr/>
            </a:pPr>
            <a:r>
              <a:rPr lang="en-US" sz="1400" spc="121">
                <a:solidFill>
                  <a:srgbClr val="505050"/>
                </a:solidFill>
                <a:latin typeface="Segoe UI Semilight" charset="0"/>
                <a:cs typeface="Segoe UI Semilight" charset="0"/>
              </a:rPr>
              <a:t>Experience near zero downtime for mission critical applications</a:t>
            </a:r>
          </a:p>
          <a:p>
            <a:pPr defTabSz="1110123">
              <a:spcBef>
                <a:spcPts val="243"/>
              </a:spcBef>
              <a:spcAft>
                <a:spcPts val="1457"/>
              </a:spcAft>
              <a:defRPr/>
            </a:pPr>
            <a:r>
              <a:rPr lang="en-US" sz="1400" spc="121">
                <a:solidFill>
                  <a:srgbClr val="505050"/>
                </a:solidFill>
                <a:latin typeface="Segoe UI Semilight" charset="0"/>
                <a:cs typeface="Segoe UI Semilight" charset="0"/>
              </a:rPr>
              <a:t>Trust in a robust, resilient service for every migration scenario</a:t>
            </a:r>
          </a:p>
          <a:p>
            <a:pPr defTabSz="1110123">
              <a:spcBef>
                <a:spcPts val="243"/>
              </a:spcBef>
              <a:spcAft>
                <a:spcPts val="1457"/>
              </a:spcAft>
              <a:defRPr/>
            </a:pPr>
            <a:r>
              <a:rPr lang="en-US" sz="1400" spc="121">
                <a:solidFill>
                  <a:srgbClr val="505050"/>
                </a:solidFill>
                <a:latin typeface="Segoe UI Semilight" charset="0"/>
                <a:cs typeface="Segoe UI Semilight" charset="0"/>
                <a:sym typeface="Wingdings" panose="05000000000000000000" pitchFamily="2" charset="2"/>
              </a:rPr>
              <a:t>Migrate multiple database sources to Azure</a:t>
            </a:r>
          </a:p>
          <a:p>
            <a:pPr defTabSz="1110123">
              <a:spcBef>
                <a:spcPts val="243"/>
              </a:spcBef>
              <a:spcAft>
                <a:spcPts val="1457"/>
              </a:spcAft>
              <a:defRPr/>
            </a:pPr>
            <a:endParaRPr lang="en-US" sz="1400" spc="121">
              <a:solidFill>
                <a:srgbClr val="505050"/>
              </a:solidFill>
              <a:latin typeface="Segoe UI Semilight" charset="0"/>
              <a:cs typeface="Segoe UI Semilight" charset="0"/>
              <a:sym typeface="Wingdings" panose="05000000000000000000" pitchFamily="2" charset="2"/>
            </a:endParaRPr>
          </a:p>
          <a:p>
            <a:endParaRPr lang="en-US"/>
          </a:p>
          <a:p>
            <a:r>
              <a:rPr lang="en-US" b="1"/>
              <a:t>Migrate with minimum migrations</a:t>
            </a:r>
          </a:p>
          <a:p>
            <a:r>
              <a:rPr lang="en-US"/>
              <a:t>Uploading a large amount of data to the cloud takes some time. Customers cannot always tolerate to stop the application while the database is being migrated. Both DMS and </a:t>
            </a:r>
            <a:r>
              <a:rPr lang="en-US" err="1"/>
              <a:t>Attunity</a:t>
            </a:r>
            <a:r>
              <a:rPr lang="en-US"/>
              <a:t> Replicate For Microsoft Migrations allow customers to migrate with minimum application downtime. The way it works is: while the migration is happening, the data - that users change when using the application- is replicated to the target. The mount of application downtime that customers take is reduced to the time it takes them to points the application to the target (change the connection string, change the definition of the DMS alias…). </a:t>
            </a: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DA69098-AF98-44ED-B19A-289934A1943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019898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3160074-8563-4F84-946D-F1435DF22C42}" type="slidenum">
              <a:rPr lang="en-US" smtClean="0"/>
              <a:t>27</a:t>
            </a:fld>
            <a:endParaRPr lang="en-US"/>
          </a:p>
        </p:txBody>
      </p:sp>
    </p:spTree>
    <p:extLst>
      <p:ext uri="{BB962C8B-B14F-4D97-AF65-F5344CB8AC3E}">
        <p14:creationId xmlns:p14="http://schemas.microsoft.com/office/powerpoint/2010/main" val="144814248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0D71E05-3588-4CC8-883E-4919596DF3B5}" type="slidenum">
              <a:rPr lang="en-US" smtClean="0"/>
              <a:t>30</a:t>
            </a:fld>
            <a:endParaRPr lang="en-US"/>
          </a:p>
        </p:txBody>
      </p:sp>
    </p:spTree>
    <p:extLst>
      <p:ext uri="{BB962C8B-B14F-4D97-AF65-F5344CB8AC3E}">
        <p14:creationId xmlns:p14="http://schemas.microsoft.com/office/powerpoint/2010/main" val="15073386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0D71E05-3588-4CC8-883E-4919596DF3B5}" type="slidenum">
              <a:rPr lang="en-US" smtClean="0"/>
              <a:t>31</a:t>
            </a:fld>
            <a:endParaRPr lang="en-US"/>
          </a:p>
        </p:txBody>
      </p:sp>
    </p:spTree>
    <p:extLst>
      <p:ext uri="{BB962C8B-B14F-4D97-AF65-F5344CB8AC3E}">
        <p14:creationId xmlns:p14="http://schemas.microsoft.com/office/powerpoint/2010/main" val="3965794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SAS - https://customers.microsoft.com/en-us/story/1431763554334987166-scandinavian-airlines-speeds-app-development-lowers-costs-azure-database-postgresql</a:t>
            </a:r>
          </a:p>
        </p:txBody>
      </p:sp>
      <p:sp>
        <p:nvSpPr>
          <p:cNvPr id="4" name="Slide Number Placeholder 3"/>
          <p:cNvSpPr>
            <a:spLocks noGrp="1"/>
          </p:cNvSpPr>
          <p:nvPr>
            <p:ph type="sldNum" sz="quarter" idx="5"/>
          </p:nvPr>
        </p:nvSpPr>
        <p:spPr/>
        <p:txBody>
          <a:bodyPr/>
          <a:lstStyle/>
          <a:p>
            <a:fld id="{F3160074-8563-4F84-946D-F1435DF22C42}" type="slidenum">
              <a:rPr lang="en-US" smtClean="0"/>
              <a:t>32</a:t>
            </a:fld>
            <a:endParaRPr lang="en-US"/>
          </a:p>
        </p:txBody>
      </p:sp>
    </p:spTree>
    <p:extLst>
      <p:ext uri="{BB962C8B-B14F-4D97-AF65-F5344CB8AC3E}">
        <p14:creationId xmlns:p14="http://schemas.microsoft.com/office/powerpoint/2010/main" val="53525349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Link to customer story: </a:t>
            </a:r>
            <a:r>
              <a:rPr lang="en-US" dirty="0">
                <a:hlinkClick r:id="rId3"/>
              </a:rPr>
              <a:t>Microsoft Customer Story-ÖBB expands its business and improves time to market using Azure</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0D71E05-3588-4CC8-883E-4919596DF3B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9067108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a:effectLst/>
                <a:latin typeface="SegoeUI"/>
              </a:rPr>
              <a:t>https://customers.microsoft.com/en-us/story/816933-bosch-automotive-azure-Germany</a:t>
            </a:r>
          </a:p>
          <a:p>
            <a:endParaRPr lang="en-US" b="0" i="0">
              <a:effectLst/>
              <a:latin typeface="SegoeU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9ABDCF-0071-4C18-BCC3-E556CD0A133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849416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Microsoft Azure is the cloud that lets you turn ideas into solutions with more than 100 services to build, deploy, and manage </a:t>
            </a:r>
            <a:r>
              <a:rPr lang="en-US" sz="1200" b="0" i="0" u="none" strike="noStrike" kern="1200" dirty="0">
                <a:solidFill>
                  <a:schemeClr val="tx1"/>
                </a:solidFill>
                <a:effectLst/>
                <a:latin typeface="+mn-lt"/>
                <a:ea typeface="+mn-ea"/>
                <a:cs typeface="+mn-cs"/>
              </a:rPr>
              <a:t>applications—in the cloud, on-premises, and at the edge—using the tools and frameworks of your choice.  Our track record of continuous innovation supports your development today and your visions for tomorrow.  Over the past year, we’ve launched over 1000 capabilities on the platform, helping our customers be future-ready. </a:t>
            </a:r>
            <a:r>
              <a:rPr lang="en-US" sz="1200" dirty="0"/>
              <a:t>The cloud is moving fast – every week a new technology is coming out. So it’s about meeting new capabilities now and investing in those on the horizon.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r>
              <a:rPr lang="en-US" sz="1200" dirty="0"/>
              <a:t>In the world of data, we are committed to </a:t>
            </a:r>
            <a:r>
              <a:rPr lang="en-US" sz="1200" kern="1200" dirty="0">
                <a:solidFill>
                  <a:schemeClr val="tx1"/>
                </a:solidFill>
                <a:effectLst/>
                <a:latin typeface="+mn-lt"/>
                <a:ea typeface="+mn-ea"/>
                <a:cs typeface="+mn-cs"/>
              </a:rPr>
              <a:t>empowering organizations to build on their terms with flexibility and choice, and that includes the </a:t>
            </a:r>
            <a:r>
              <a:rPr lang="en-US" sz="1200" b="1" kern="1200" dirty="0">
                <a:solidFill>
                  <a:schemeClr val="tx1"/>
                </a:solidFill>
                <a:effectLst/>
                <a:latin typeface="+mn-lt"/>
                <a:ea typeface="+mn-ea"/>
                <a:cs typeface="+mn-cs"/>
              </a:rPr>
              <a:t>freedom to operate anywhere</a:t>
            </a:r>
            <a:r>
              <a:rPr lang="en-US" sz="1200" kern="1200" dirty="0">
                <a:solidFill>
                  <a:schemeClr val="tx1"/>
                </a:solidFill>
                <a:effectLst/>
                <a:latin typeface="+mn-lt"/>
                <a:ea typeface="+mn-ea"/>
                <a:cs typeface="+mn-cs"/>
              </a:rPr>
              <a:t>.  </a:t>
            </a:r>
          </a:p>
          <a:p>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Nothing is more important than trust, particularly when you’re talking about the cloud. We spend $1B a year on cyber security with 3500 cyber security engineers who are constantly monitoring your data for threats. We’ve invested ahead of the curve in </a:t>
            </a:r>
            <a:r>
              <a:rPr lang="en-US" sz="1200" b="1" kern="1200" dirty="0">
                <a:solidFill>
                  <a:schemeClr val="tx1"/>
                </a:solidFill>
                <a:effectLst/>
                <a:latin typeface="+mn-lt"/>
                <a:ea typeface="+mn-ea"/>
                <a:cs typeface="+mn-cs"/>
              </a:rPr>
              <a:t>layers of security with built-in controls </a:t>
            </a:r>
            <a:r>
              <a:rPr lang="en-US" sz="1200" kern="1200" dirty="0">
                <a:solidFill>
                  <a:schemeClr val="tx1"/>
                </a:solidFill>
                <a:effectLst/>
                <a:latin typeface="+mn-lt"/>
                <a:ea typeface="+mn-ea"/>
                <a:cs typeface="+mn-cs"/>
              </a:rPr>
              <a:t>to protect your data and close the gaps that attackers can exploit.  Trust your workloads to Azure, built upon the most secure cloud with the broadest compliance coverage.</a:t>
            </a:r>
            <a:endParaRPr lang="en-US" sz="1200" dirty="0"/>
          </a:p>
          <a:p>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Break through the resource constraints of modern application development with </a:t>
            </a:r>
            <a:r>
              <a:rPr lang="en-US" sz="1200" b="1" kern="1200" dirty="0">
                <a:solidFill>
                  <a:schemeClr val="tx1"/>
                </a:solidFill>
                <a:effectLst/>
                <a:latin typeface="+mn-lt"/>
                <a:ea typeface="+mn-ea"/>
                <a:cs typeface="+mn-cs"/>
              </a:rPr>
              <a:t>limitless scale</a:t>
            </a:r>
            <a:r>
              <a:rPr lang="en-US" sz="1200" kern="1200" dirty="0">
                <a:solidFill>
                  <a:schemeClr val="tx1"/>
                </a:solidFill>
                <a:effectLst/>
                <a:latin typeface="+mn-lt"/>
                <a:ea typeface="+mn-ea"/>
                <a:cs typeface="+mn-cs"/>
              </a:rPr>
              <a:t> that goes </a:t>
            </a:r>
            <a:r>
              <a:rPr lang="en-US" sz="1200" u="sng" kern="1200" dirty="0">
                <a:solidFill>
                  <a:schemeClr val="tx1"/>
                </a:solidFill>
                <a:effectLst/>
                <a:latin typeface="+mn-lt"/>
                <a:ea typeface="+mn-ea"/>
                <a:cs typeface="+mn-cs"/>
                <a:hlinkClick r:id="rId3"/>
              </a:rPr>
              <a:t>far beyond other cloud providers</a:t>
            </a:r>
            <a:r>
              <a:rPr lang="en-US" sz="1200" u="sng" kern="1200" dirty="0">
                <a:solidFill>
                  <a:schemeClr val="tx1"/>
                </a:solidFill>
                <a:effectLst/>
                <a:latin typeface="+mn-lt"/>
                <a:ea typeface="+mn-ea"/>
                <a:cs typeface="+mn-cs"/>
              </a:rPr>
              <a:t>.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Modernize existing apps or build new apps on Azure with </a:t>
            </a:r>
            <a:r>
              <a:rPr lang="en-US" sz="1200" b="1" kern="1200" dirty="0">
                <a:solidFill>
                  <a:schemeClr val="tx1"/>
                </a:solidFill>
                <a:effectLst/>
                <a:latin typeface="+mn-lt"/>
                <a:ea typeface="+mn-ea"/>
                <a:cs typeface="+mn-cs"/>
              </a:rPr>
              <a:t>built-in, AI-based technologies</a:t>
            </a:r>
            <a:r>
              <a:rPr lang="en-US" sz="1200" kern="1200" dirty="0">
                <a:solidFill>
                  <a:schemeClr val="tx1"/>
                </a:solidFill>
                <a:effectLst/>
                <a:latin typeface="+mn-lt"/>
                <a:ea typeface="+mn-ea"/>
                <a:cs typeface="+mn-cs"/>
              </a:rPr>
              <a:t> that power new customer experiences. </a:t>
            </a:r>
            <a:endParaRPr lang="en-US" sz="1200" u="sng" kern="1200" dirty="0">
              <a:solidFill>
                <a:schemeClr val="tx1"/>
              </a:solidFill>
              <a:effectLst/>
              <a:latin typeface="+mn-lt"/>
              <a:ea typeface="+mn-ea"/>
              <a:cs typeface="+mn-cs"/>
            </a:endParaRPr>
          </a:p>
          <a:p>
            <a:endParaRPr lang="en-US" sz="1200" dirty="0"/>
          </a:p>
          <a:p>
            <a:r>
              <a:rPr lang="en-US" sz="1200" dirty="0"/>
              <a:t>Azure can help you innovate today, tomorrow, and in the future. We are constantly providing capabilities that can help meet your needs.</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3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1116882" marR="0" lvl="0" indent="0" algn="l" defTabSz="1786424" rtl="0" eaLnBrk="0" fontAlgn="auto" latinLnBrk="0" hangingPunct="0">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23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10/7/2022 2:42 PM</a:t>
            </a:fld>
            <a:endParaRPr kumimoji="0" lang="en-US" sz="23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23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a:t>
            </a:fld>
            <a:endParaRPr kumimoji="0" lang="en-US" sz="23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4228039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b="0" i="0">
                <a:effectLst/>
                <a:latin typeface="SegoeUI"/>
              </a:rPr>
              <a:t>https://customers.microsoft.com/en-us/story/822002-finxact-banks-on-azure-for-core-financial-services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9ABDCF-0071-4C18-BCC3-E556CD0A133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2248222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https://customers.microsoft.com/en-us/story/782270-cloud9-esports-gaming-azure-power-bi</a:t>
            </a:r>
          </a:p>
          <a:p>
            <a:endParaRPr lang="en-US"/>
          </a:p>
          <a:p>
            <a:r>
              <a:rPr lang="en-US" b="0" i="0">
                <a:effectLst/>
                <a:latin typeface="SegoeUI"/>
              </a:rPr>
              <a:t>Competitive esports organization Cloud9 fields 14 teams across 12 of the most popular esports. To give its teams an edge over opponents, Cloud9 has brought in data scientists and embraced the power of cloud computing with Microsoft Azure. With data tools like Microsoft Power BI, Cloud9 saves time and gives its players, coaches, and executives meaningful insights into individual and team performance. These insights help Cloud9 better the competition—simultaneously boosting its profile and the popularity of esports.</a:t>
            </a:r>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2B77466-98EE-664C-AEB4-58E98CC9B10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5449337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3160074-8563-4F84-946D-F1435DF22C42}" type="slidenum">
              <a:rPr lang="en-US" smtClean="0"/>
              <a:t>5</a:t>
            </a:fld>
            <a:endParaRPr lang="en-US"/>
          </a:p>
        </p:txBody>
      </p:sp>
    </p:spTree>
    <p:extLst>
      <p:ext uri="{BB962C8B-B14F-4D97-AF65-F5344CB8AC3E}">
        <p14:creationId xmlns:p14="http://schemas.microsoft.com/office/powerpoint/2010/main" val="10934210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Here at Microsoft, it’s incredibly important for us to meet customers and developers where they are and support their applications requirements. So depending on your workload, Azure offers the option to move your database and lift and shift it to a VM to get the benefits of being on Azure and an IaaS environment, OR ALTERNATIVELY you can leverage the features and functionality that come with our PaaS services. </a:t>
            </a:r>
          </a:p>
          <a:p>
            <a:pPr marL="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By moving to a PaaS service you can expect </a:t>
            </a:r>
          </a:p>
          <a:p>
            <a:pPr marL="342900" marR="0" lvl="0" indent="-342900">
              <a:lnSpc>
                <a:spcPct val="107000"/>
              </a:lnSpc>
              <a:spcBef>
                <a:spcPts val="0"/>
              </a:spcBef>
              <a:spcAft>
                <a:spcPts val="0"/>
              </a:spcAft>
              <a:buFont typeface="Calibri" panose="020F0502020204030204" pitchFamily="34" charset="0"/>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greater manageability and security</a:t>
            </a:r>
          </a:p>
          <a:p>
            <a:pPr marL="342900" marR="0" lvl="0" indent="-342900">
              <a:lnSpc>
                <a:spcPct val="107000"/>
              </a:lnSpc>
              <a:spcBef>
                <a:spcPts val="0"/>
              </a:spcBef>
              <a:spcAft>
                <a:spcPts val="0"/>
              </a:spcAft>
              <a:buFont typeface="Calibri" panose="020F0502020204030204" pitchFamily="34" charset="0"/>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improved performance with intelligent features and global SCALE </a:t>
            </a:r>
          </a:p>
          <a:p>
            <a:pPr marL="342900" marR="0" lvl="0" indent="-342900">
              <a:lnSpc>
                <a:spcPct val="107000"/>
              </a:lnSpc>
              <a:spcBef>
                <a:spcPts val="0"/>
              </a:spcBef>
              <a:spcAft>
                <a:spcPts val="0"/>
              </a:spcAft>
              <a:buFont typeface="Calibri" panose="020F0502020204030204" pitchFamily="34" charset="0"/>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and the benefits of built-in tools and resources.</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392B89-7F7A-40C6-BA82-541ECD924FB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046122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3160074-8563-4F84-946D-F1435DF22C42}" type="slidenum">
              <a:rPr lang="en-US" smtClean="0"/>
              <a:t>8</a:t>
            </a:fld>
            <a:endParaRPr lang="en-US"/>
          </a:p>
        </p:txBody>
      </p:sp>
    </p:spTree>
    <p:extLst>
      <p:ext uri="{BB962C8B-B14F-4D97-AF65-F5344CB8AC3E}">
        <p14:creationId xmlns:p14="http://schemas.microsoft.com/office/powerpoint/2010/main" val="20109093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¹https://azure.microsoft.com/</a:t>
            </a:r>
            <a:r>
              <a:rPr lang="en-US" dirty="0" err="1"/>
              <a:t>en</a:t>
            </a:r>
            <a:r>
              <a:rPr lang="en-US" dirty="0"/>
              <a:t>-us/resources/analyzing-the-economic-benefit-of-migrating-from-on-premises-instances-to-azure-database-for-postgresql/</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1FF633C-CD86-4217-88C2-9513EC7C93B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462887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Azure offers both PaaS and hybrid PostgreSQL databases.</a:t>
            </a:r>
          </a:p>
          <a:p>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Azure Database for PostgreSQL Flexible Server is </a:t>
            </a:r>
            <a:r>
              <a:rPr lang="en-US" sz="1200" kern="1200" dirty="0">
                <a:solidFill>
                  <a:schemeClr val="accent1"/>
                </a:solidFill>
                <a:effectLst/>
                <a:latin typeface="Segoe UI Semibold"/>
                <a:ea typeface="+mn-ea"/>
                <a:cs typeface="Segoe UI Semibold"/>
              </a:rPr>
              <a:t>a f</a:t>
            </a:r>
            <a:r>
              <a:rPr lang="en-US" sz="1200" dirty="0">
                <a:solidFill>
                  <a:schemeClr val="accent1"/>
                </a:solidFill>
                <a:latin typeface="Segoe UI Semibold"/>
                <a:cs typeface="Segoe UI Semibold"/>
              </a:rPr>
              <a:t>ully-managed PostgreSQL database service with zone redundant-HA, maximum control and a simplified developer experience. Flexible server is </a:t>
            </a:r>
            <a:r>
              <a:rPr kumimoji="0" lang="en-US" sz="1200" b="0" i="0" u="none" strike="noStrike" kern="0" cap="none" spc="0" normalizeH="0" baseline="0" noProof="0" dirty="0">
                <a:ln>
                  <a:noFill/>
                </a:ln>
                <a:solidFill>
                  <a:srgbClr val="000000"/>
                </a:solidFill>
                <a:effectLst/>
                <a:uLnTx/>
                <a:uFillTx/>
                <a:latin typeface="Segoe UI"/>
                <a:ea typeface="+mn-ea"/>
                <a:cs typeface="+mn-cs"/>
              </a:rPr>
              <a:t>best for migrating, modernizing, and building PostgreSQL apps with the broadest Postgres extension support.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00000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Segoe UI"/>
                <a:ea typeface="+mn-ea"/>
                <a:cs typeface="+mn-cs"/>
              </a:rPr>
              <a:t>Azure Cosmos DB for PostgreSQL is a distributed Postgres PaaS offering that is best for </a:t>
            </a:r>
            <a:r>
              <a:rPr kumimoji="0" lang="en-US" sz="1200" b="0" i="0" u="none" strike="noStrike" kern="0" cap="none" spc="0" normalizeH="0" baseline="0" noProof="0" dirty="0">
                <a:ln>
                  <a:noFill/>
                </a:ln>
                <a:solidFill>
                  <a:srgbClr val="000000"/>
                </a:solidFill>
                <a:effectLst/>
                <a:uLnTx/>
                <a:uFillTx/>
                <a:latin typeface="Segoe UI"/>
                <a:ea typeface="+mn-ea"/>
                <a:cs typeface="Segoe UI Semilight" panose="020B0402040204020203" pitchFamily="34" charset="0"/>
              </a:rPr>
              <a:t>building cloud-native &amp; digital apps with a fast PostgreSQL database for any scale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000000"/>
              </a:solidFill>
              <a:effectLst/>
              <a:uLnTx/>
              <a:uFillTx/>
              <a:latin typeface="Segoe UI"/>
              <a:ea typeface="+mn-ea"/>
              <a:cs typeface="Segoe UI Semilight" panose="020B04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Segoe UI"/>
                <a:ea typeface="+mn-ea"/>
                <a:cs typeface="Segoe UI Semilight" panose="020B0402040204020203" pitchFamily="34" charset="0"/>
              </a:rPr>
              <a:t>Azure Arc enabled PostgreSQL I is best for your hybrid </a:t>
            </a:r>
            <a:r>
              <a:rPr kumimoji="0" lang="en-US" sz="1200" b="0" i="0" u="none" strike="noStrike" kern="0" cap="none" spc="0" normalizeH="0" baseline="0" noProof="0" dirty="0">
                <a:ln>
                  <a:noFill/>
                </a:ln>
                <a:solidFill>
                  <a:srgbClr val="000000"/>
                </a:solidFill>
                <a:effectLst/>
                <a:uLnTx/>
                <a:uFillTx/>
                <a:latin typeface="Segoe UI"/>
                <a:ea typeface="+mn-ea"/>
                <a:cs typeface="Segoe UI Semilight"/>
              </a:rPr>
              <a:t>data workloads that need to operate on any infrastructure with or without a direct connection to the cloud.</a:t>
            </a:r>
            <a:endParaRPr kumimoji="0" lang="en-US" sz="1200" b="0" i="0" u="none" strike="noStrike" kern="0" cap="none" spc="0" normalizeH="0" baseline="0" noProof="0" dirty="0">
              <a:ln>
                <a:noFill/>
              </a:ln>
              <a:solidFill>
                <a:srgbClr val="000000"/>
              </a:solidFill>
              <a:effectLst/>
              <a:uLnTx/>
              <a:uFillTx/>
              <a:latin typeface="Segoe UI"/>
              <a:ea typeface="+mn-ea"/>
              <a:cs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accent1"/>
              </a:solidFill>
              <a:latin typeface="Segoe UI Semibold"/>
              <a:cs typeface="Segoe UI Semibold"/>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C3DE33B-6BA1-4569-8418-75B90D64D5EE}" type="slidenum">
              <a:rPr kumimoji="0" lang="en-US" sz="2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2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067869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Let’s double click on Flexible Server because it is the top deployment destination for open source databases on Azure. </a:t>
            </a:r>
          </a:p>
          <a:p>
            <a:pPr marL="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Flexible Server gives users more control over their databases than running on premises or in VM’s with features such as user-controlled maintenance windows, and configuration parameters for fine grained database tuning &amp; optimization.</a:t>
            </a:r>
          </a:p>
          <a:p>
            <a:pPr marL="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Flexible Server is a resilient deployment option with zone redundant high availability to ensure business continuity and zero data loss with multiple availability zones. Additionally, users can minimize application latency by co-locating their application and data in the </a:t>
            </a:r>
            <a:r>
              <a:rPr lang="en-US" sz="1800" dirty="0">
                <a:effectLst/>
                <a:latin typeface="Segoe UI" panose="020B0502040204020203" pitchFamily="34" charset="0"/>
              </a:rPr>
              <a:t>same Azure region.</a:t>
            </a:r>
          </a:p>
          <a:p>
            <a:pPr marL="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To top it off, Flexible Server offers cost-optimization options, such as the burstable service tier, reserved instance pricing to lock in your costs, and stop-start capabilities to ensure users are only paying for storage that they use. Additionally, users can save on a lower total cost of ownership by up to 62% with PostgreSQL when migrating these on premises workloads to Azure.</a:t>
            </a:r>
          </a:p>
          <a:p>
            <a:pPr marL="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Overall flexible server is a simplified end-to-end deployment experience offering increased productivity for your open source databases.</a:t>
            </a:r>
          </a:p>
          <a:p>
            <a:pPr marL="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800"/>
              </a:spcAft>
              <a:buClrTx/>
              <a:buSzTx/>
              <a:buFontTx/>
              <a:buNone/>
              <a:tabLst/>
              <a:defRPr/>
            </a:pPr>
            <a:r>
              <a:rPr lang="en-US" sz="1800" kern="12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²</a:t>
            </a:r>
            <a:r>
              <a:rPr lang="en-US" sz="1800" kern="1200" dirty="0">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 Results are based on interviewed customers. “The Economic Value of Migrating and Modernizing On-premises Instances to Azure Database for PostgreSQL,” a commissioned study conducted by The Enterprise Strategy Group on behalf of Microsoft, July 2022.</a:t>
            </a:r>
          </a:p>
          <a:p>
            <a:pPr marL="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160074-8563-4F84-946D-F1435DF22C4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0869467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1.emf"/><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1.emf"/><Relationship Id="rId1" Type="http://schemas.openxmlformats.org/officeDocument/2006/relationships/slideMaster" Target="../slideMasters/slideMaster5.xml"/><Relationship Id="rId4" Type="http://schemas.openxmlformats.org/officeDocument/2006/relationships/image" Target="../media/image8.jpeg"/></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6.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6.xml"/></Relationships>
</file>

<file path=ppt/slideLayouts/_rels/slideLayout15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0.png"/><Relationship Id="rId1" Type="http://schemas.openxmlformats.org/officeDocument/2006/relationships/slideMaster" Target="../slideMasters/slideMaster6.xml"/><Relationship Id="rId4" Type="http://schemas.openxmlformats.org/officeDocument/2006/relationships/image" Target="../media/image1.emf"/></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1.emf"/><Relationship Id="rId1" Type="http://schemas.openxmlformats.org/officeDocument/2006/relationships/slideMaster" Target="../slideMasters/slideMaster3.xml"/><Relationship Id="rId4" Type="http://schemas.openxmlformats.org/officeDocument/2006/relationships/image" Target="../media/image8.jpeg"/></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2008619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3154814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B583175-3E2D-16F9-9955-CFBBDCDD1EC8}"/>
              </a:ext>
            </a:extLst>
          </p:cNvPr>
          <p:cNvSpPr>
            <a:spLocks noGrp="1"/>
          </p:cNvSpPr>
          <p:nvPr>
            <p:ph type="dt" sz="half" idx="10"/>
          </p:nvPr>
        </p:nvSpPr>
        <p:spPr/>
        <p:txBody>
          <a:bodyPr/>
          <a:lstStyle>
            <a:lvl1pPr>
              <a:defRPr/>
            </a:lvl1pPr>
          </a:lstStyle>
          <a:p>
            <a:pPr>
              <a:defRPr/>
            </a:pPr>
            <a:fld id="{3704B205-C96C-459B-A15A-51FD86F3E136}" type="datetimeFigureOut">
              <a:rPr lang="en-US"/>
              <a:pPr>
                <a:defRPr/>
              </a:pPr>
              <a:t>10/7/2022</a:t>
            </a:fld>
            <a:endParaRPr lang="en-US"/>
          </a:p>
        </p:txBody>
      </p:sp>
      <p:sp>
        <p:nvSpPr>
          <p:cNvPr id="5" name="Footer Placeholder 4">
            <a:extLst>
              <a:ext uri="{FF2B5EF4-FFF2-40B4-BE49-F238E27FC236}">
                <a16:creationId xmlns:a16="http://schemas.microsoft.com/office/drawing/2014/main" id="{15F5D67A-F025-24FC-6B86-9114370A7055}"/>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98ED2DB7-258B-4719-8EF3-2AEAC426BEBD}"/>
              </a:ext>
            </a:extLst>
          </p:cNvPr>
          <p:cNvSpPr>
            <a:spLocks noGrp="1"/>
          </p:cNvSpPr>
          <p:nvPr>
            <p:ph type="sldNum" sz="quarter" idx="12"/>
          </p:nvPr>
        </p:nvSpPr>
        <p:spPr/>
        <p:txBody>
          <a:bodyPr/>
          <a:lstStyle>
            <a:lvl1pPr>
              <a:defRPr/>
            </a:lvl1pPr>
          </a:lstStyle>
          <a:p>
            <a:pPr>
              <a:defRPr/>
            </a:pPr>
            <a:fld id="{E9464DFF-DB01-4AD5-9396-5B1DC363963C}" type="slidenum">
              <a:rPr lang="en-US"/>
              <a:pPr>
                <a:defRPr/>
              </a:pPr>
              <a:t>‹#›</a:t>
            </a:fld>
            <a:endParaRPr lang="en-US"/>
          </a:p>
        </p:txBody>
      </p:sp>
    </p:spTree>
    <p:extLst>
      <p:ext uri="{BB962C8B-B14F-4D97-AF65-F5344CB8AC3E}">
        <p14:creationId xmlns:p14="http://schemas.microsoft.com/office/powerpoint/2010/main" val="1939082112"/>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95D5E6A-5AFA-D0D6-5F51-DF77EF2F24F2}"/>
              </a:ext>
            </a:extLst>
          </p:cNvPr>
          <p:cNvSpPr>
            <a:spLocks noGrp="1"/>
          </p:cNvSpPr>
          <p:nvPr>
            <p:ph type="dt" sz="half" idx="10"/>
          </p:nvPr>
        </p:nvSpPr>
        <p:spPr/>
        <p:txBody>
          <a:bodyPr/>
          <a:lstStyle>
            <a:lvl1pPr>
              <a:defRPr/>
            </a:lvl1pPr>
          </a:lstStyle>
          <a:p>
            <a:pPr>
              <a:defRPr/>
            </a:pPr>
            <a:fld id="{0F36F61B-9018-49C0-A8E4-B9C9E401038F}" type="datetimeFigureOut">
              <a:rPr lang="en-US"/>
              <a:pPr>
                <a:defRPr/>
              </a:pPr>
              <a:t>10/7/2022</a:t>
            </a:fld>
            <a:endParaRPr lang="en-US"/>
          </a:p>
        </p:txBody>
      </p:sp>
      <p:sp>
        <p:nvSpPr>
          <p:cNvPr id="5" name="Footer Placeholder 4">
            <a:extLst>
              <a:ext uri="{FF2B5EF4-FFF2-40B4-BE49-F238E27FC236}">
                <a16:creationId xmlns:a16="http://schemas.microsoft.com/office/drawing/2014/main" id="{DC1041DD-9A7A-883F-ADB7-D33C3E4D859C}"/>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F392F144-7681-1676-604D-D6D552FDCEE6}"/>
              </a:ext>
            </a:extLst>
          </p:cNvPr>
          <p:cNvSpPr>
            <a:spLocks noGrp="1"/>
          </p:cNvSpPr>
          <p:nvPr>
            <p:ph type="sldNum" sz="quarter" idx="12"/>
          </p:nvPr>
        </p:nvSpPr>
        <p:spPr/>
        <p:txBody>
          <a:bodyPr/>
          <a:lstStyle>
            <a:lvl1pPr>
              <a:defRPr/>
            </a:lvl1pPr>
          </a:lstStyle>
          <a:p>
            <a:pPr>
              <a:defRPr/>
            </a:pPr>
            <a:fld id="{7CD903F3-D69D-45EE-B2DE-15C638369D04}" type="slidenum">
              <a:rPr lang="en-US"/>
              <a:pPr>
                <a:defRPr/>
              </a:pPr>
              <a:t>‹#›</a:t>
            </a:fld>
            <a:endParaRPr lang="en-US"/>
          </a:p>
        </p:txBody>
      </p:sp>
    </p:spTree>
    <p:extLst>
      <p:ext uri="{BB962C8B-B14F-4D97-AF65-F5344CB8AC3E}">
        <p14:creationId xmlns:p14="http://schemas.microsoft.com/office/powerpoint/2010/main" val="1577467381"/>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296D5624-2156-0FC6-4393-F043C2B8761F}"/>
              </a:ext>
            </a:extLst>
          </p:cNvPr>
          <p:cNvSpPr>
            <a:spLocks noGrp="1"/>
          </p:cNvSpPr>
          <p:nvPr>
            <p:ph type="dt" sz="half" idx="10"/>
          </p:nvPr>
        </p:nvSpPr>
        <p:spPr/>
        <p:txBody>
          <a:bodyPr/>
          <a:lstStyle>
            <a:lvl1pPr>
              <a:defRPr/>
            </a:lvl1pPr>
          </a:lstStyle>
          <a:p>
            <a:pPr>
              <a:defRPr/>
            </a:pPr>
            <a:fld id="{CFA3D90D-9C47-4E7B-928C-B07FC3A0910F}" type="datetimeFigureOut">
              <a:rPr lang="en-US"/>
              <a:pPr>
                <a:defRPr/>
              </a:pPr>
              <a:t>10/7/2022</a:t>
            </a:fld>
            <a:endParaRPr lang="en-US"/>
          </a:p>
        </p:txBody>
      </p:sp>
      <p:sp>
        <p:nvSpPr>
          <p:cNvPr id="6" name="Footer Placeholder 4">
            <a:extLst>
              <a:ext uri="{FF2B5EF4-FFF2-40B4-BE49-F238E27FC236}">
                <a16:creationId xmlns:a16="http://schemas.microsoft.com/office/drawing/2014/main" id="{28C20E8B-FFB3-E1FB-7ACC-DE510B86BD79}"/>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C78BF802-8FA8-4409-5A8F-849E72A7A79D}"/>
              </a:ext>
            </a:extLst>
          </p:cNvPr>
          <p:cNvSpPr>
            <a:spLocks noGrp="1"/>
          </p:cNvSpPr>
          <p:nvPr>
            <p:ph type="sldNum" sz="quarter" idx="12"/>
          </p:nvPr>
        </p:nvSpPr>
        <p:spPr/>
        <p:txBody>
          <a:bodyPr/>
          <a:lstStyle>
            <a:lvl1pPr>
              <a:defRPr/>
            </a:lvl1pPr>
          </a:lstStyle>
          <a:p>
            <a:pPr>
              <a:defRPr/>
            </a:pPr>
            <a:fld id="{0C12EDA1-4EDB-427A-A1B3-74477DA09A98}" type="slidenum">
              <a:rPr lang="en-US"/>
              <a:pPr>
                <a:defRPr/>
              </a:pPr>
              <a:t>‹#›</a:t>
            </a:fld>
            <a:endParaRPr lang="en-US"/>
          </a:p>
        </p:txBody>
      </p:sp>
    </p:spTree>
    <p:extLst>
      <p:ext uri="{BB962C8B-B14F-4D97-AF65-F5344CB8AC3E}">
        <p14:creationId xmlns:p14="http://schemas.microsoft.com/office/powerpoint/2010/main" val="3715526451"/>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3EFD2F19-C658-3AEB-A543-800C71EF24AB}"/>
              </a:ext>
            </a:extLst>
          </p:cNvPr>
          <p:cNvSpPr>
            <a:spLocks noGrp="1"/>
          </p:cNvSpPr>
          <p:nvPr>
            <p:ph type="dt" sz="half" idx="10"/>
          </p:nvPr>
        </p:nvSpPr>
        <p:spPr/>
        <p:txBody>
          <a:bodyPr/>
          <a:lstStyle>
            <a:lvl1pPr>
              <a:defRPr/>
            </a:lvl1pPr>
          </a:lstStyle>
          <a:p>
            <a:pPr>
              <a:defRPr/>
            </a:pPr>
            <a:fld id="{A13A3115-FB92-4F4F-BA34-C35914255FA1}" type="datetimeFigureOut">
              <a:rPr lang="en-US"/>
              <a:pPr>
                <a:defRPr/>
              </a:pPr>
              <a:t>10/7/2022</a:t>
            </a:fld>
            <a:endParaRPr lang="en-US"/>
          </a:p>
        </p:txBody>
      </p:sp>
      <p:sp>
        <p:nvSpPr>
          <p:cNvPr id="8" name="Footer Placeholder 4">
            <a:extLst>
              <a:ext uri="{FF2B5EF4-FFF2-40B4-BE49-F238E27FC236}">
                <a16:creationId xmlns:a16="http://schemas.microsoft.com/office/drawing/2014/main" id="{3556D2F3-5D1F-91EC-FB7A-478EA87D4D5A}"/>
              </a:ext>
            </a:extLst>
          </p:cNvPr>
          <p:cNvSpPr>
            <a:spLocks noGrp="1"/>
          </p:cNvSpPr>
          <p:nvPr>
            <p:ph type="ftr" sz="quarter" idx="11"/>
          </p:nvPr>
        </p:nvSpPr>
        <p:spPr/>
        <p:txBody>
          <a:bodyPr/>
          <a:lstStyle>
            <a:lvl1pPr>
              <a:defRPr/>
            </a:lvl1pPr>
          </a:lstStyle>
          <a:p>
            <a:pPr>
              <a:defRPr/>
            </a:pPr>
            <a:endParaRPr lang="en-US"/>
          </a:p>
        </p:txBody>
      </p:sp>
      <p:sp>
        <p:nvSpPr>
          <p:cNvPr id="9" name="Slide Number Placeholder 5">
            <a:extLst>
              <a:ext uri="{FF2B5EF4-FFF2-40B4-BE49-F238E27FC236}">
                <a16:creationId xmlns:a16="http://schemas.microsoft.com/office/drawing/2014/main" id="{D5FE88EF-07A8-9167-616F-682095A489E9}"/>
              </a:ext>
            </a:extLst>
          </p:cNvPr>
          <p:cNvSpPr>
            <a:spLocks noGrp="1"/>
          </p:cNvSpPr>
          <p:nvPr>
            <p:ph type="sldNum" sz="quarter" idx="12"/>
          </p:nvPr>
        </p:nvSpPr>
        <p:spPr/>
        <p:txBody>
          <a:bodyPr/>
          <a:lstStyle>
            <a:lvl1pPr>
              <a:defRPr/>
            </a:lvl1pPr>
          </a:lstStyle>
          <a:p>
            <a:pPr>
              <a:defRPr/>
            </a:pPr>
            <a:fld id="{DD429923-C765-4B48-9095-D83300BB139D}" type="slidenum">
              <a:rPr lang="en-US"/>
              <a:pPr>
                <a:defRPr/>
              </a:pPr>
              <a:t>‹#›</a:t>
            </a:fld>
            <a:endParaRPr lang="en-US"/>
          </a:p>
        </p:txBody>
      </p:sp>
    </p:spTree>
    <p:extLst>
      <p:ext uri="{BB962C8B-B14F-4D97-AF65-F5344CB8AC3E}">
        <p14:creationId xmlns:p14="http://schemas.microsoft.com/office/powerpoint/2010/main" val="1934431581"/>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6A4BA140-EB73-3B82-34D1-16B6248AD12D}"/>
              </a:ext>
            </a:extLst>
          </p:cNvPr>
          <p:cNvSpPr>
            <a:spLocks noGrp="1"/>
          </p:cNvSpPr>
          <p:nvPr>
            <p:ph type="dt" sz="half" idx="10"/>
          </p:nvPr>
        </p:nvSpPr>
        <p:spPr/>
        <p:txBody>
          <a:bodyPr/>
          <a:lstStyle>
            <a:lvl1pPr>
              <a:defRPr/>
            </a:lvl1pPr>
          </a:lstStyle>
          <a:p>
            <a:pPr>
              <a:defRPr/>
            </a:pPr>
            <a:fld id="{F0F64CAA-4C66-448B-ADE0-D59EFAAEA596}" type="datetimeFigureOut">
              <a:rPr lang="en-US"/>
              <a:pPr>
                <a:defRPr/>
              </a:pPr>
              <a:t>10/7/2022</a:t>
            </a:fld>
            <a:endParaRPr lang="en-US"/>
          </a:p>
        </p:txBody>
      </p:sp>
      <p:sp>
        <p:nvSpPr>
          <p:cNvPr id="4" name="Footer Placeholder 4">
            <a:extLst>
              <a:ext uri="{FF2B5EF4-FFF2-40B4-BE49-F238E27FC236}">
                <a16:creationId xmlns:a16="http://schemas.microsoft.com/office/drawing/2014/main" id="{2DE169B8-CDA1-3A9E-FC2E-90A3A08B204F}"/>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5">
            <a:extLst>
              <a:ext uri="{FF2B5EF4-FFF2-40B4-BE49-F238E27FC236}">
                <a16:creationId xmlns:a16="http://schemas.microsoft.com/office/drawing/2014/main" id="{FF167BD5-1BBB-0FD9-CCE4-90107A47B911}"/>
              </a:ext>
            </a:extLst>
          </p:cNvPr>
          <p:cNvSpPr>
            <a:spLocks noGrp="1"/>
          </p:cNvSpPr>
          <p:nvPr>
            <p:ph type="sldNum" sz="quarter" idx="12"/>
          </p:nvPr>
        </p:nvSpPr>
        <p:spPr/>
        <p:txBody>
          <a:bodyPr/>
          <a:lstStyle>
            <a:lvl1pPr>
              <a:defRPr/>
            </a:lvl1pPr>
          </a:lstStyle>
          <a:p>
            <a:pPr>
              <a:defRPr/>
            </a:pPr>
            <a:fld id="{0B8ABDCD-3A21-4870-8CA5-C8015F0118B1}" type="slidenum">
              <a:rPr lang="en-US"/>
              <a:pPr>
                <a:defRPr/>
              </a:pPr>
              <a:t>‹#›</a:t>
            </a:fld>
            <a:endParaRPr lang="en-US"/>
          </a:p>
        </p:txBody>
      </p:sp>
    </p:spTree>
    <p:extLst>
      <p:ext uri="{BB962C8B-B14F-4D97-AF65-F5344CB8AC3E}">
        <p14:creationId xmlns:p14="http://schemas.microsoft.com/office/powerpoint/2010/main" val="735038136"/>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8489314A-5F7C-71E7-023B-BDD8855D3130}"/>
              </a:ext>
            </a:extLst>
          </p:cNvPr>
          <p:cNvSpPr>
            <a:spLocks noGrp="1"/>
          </p:cNvSpPr>
          <p:nvPr>
            <p:ph type="dt" sz="half" idx="10"/>
          </p:nvPr>
        </p:nvSpPr>
        <p:spPr/>
        <p:txBody>
          <a:bodyPr/>
          <a:lstStyle>
            <a:lvl1pPr>
              <a:defRPr/>
            </a:lvl1pPr>
          </a:lstStyle>
          <a:p>
            <a:pPr>
              <a:defRPr/>
            </a:pPr>
            <a:fld id="{49C4B622-6187-479F-82A0-1B04B1530E03}" type="datetimeFigureOut">
              <a:rPr lang="en-US"/>
              <a:pPr>
                <a:defRPr/>
              </a:pPr>
              <a:t>10/7/2022</a:t>
            </a:fld>
            <a:endParaRPr lang="en-US"/>
          </a:p>
        </p:txBody>
      </p:sp>
      <p:sp>
        <p:nvSpPr>
          <p:cNvPr id="3" name="Footer Placeholder 4">
            <a:extLst>
              <a:ext uri="{FF2B5EF4-FFF2-40B4-BE49-F238E27FC236}">
                <a16:creationId xmlns:a16="http://schemas.microsoft.com/office/drawing/2014/main" id="{00E12AB0-E196-D8C1-2D78-4CC1C0D30A5F}"/>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5">
            <a:extLst>
              <a:ext uri="{FF2B5EF4-FFF2-40B4-BE49-F238E27FC236}">
                <a16:creationId xmlns:a16="http://schemas.microsoft.com/office/drawing/2014/main" id="{940DEB5D-410D-C71F-151E-F6BCEB4EEE29}"/>
              </a:ext>
            </a:extLst>
          </p:cNvPr>
          <p:cNvSpPr>
            <a:spLocks noGrp="1"/>
          </p:cNvSpPr>
          <p:nvPr>
            <p:ph type="sldNum" sz="quarter" idx="12"/>
          </p:nvPr>
        </p:nvSpPr>
        <p:spPr/>
        <p:txBody>
          <a:bodyPr/>
          <a:lstStyle>
            <a:lvl1pPr>
              <a:defRPr/>
            </a:lvl1pPr>
          </a:lstStyle>
          <a:p>
            <a:pPr>
              <a:defRPr/>
            </a:pPr>
            <a:fld id="{7747AAB1-8F53-4D5C-88CC-4F12B7831E26}" type="slidenum">
              <a:rPr lang="en-US"/>
              <a:pPr>
                <a:defRPr/>
              </a:pPr>
              <a:t>‹#›</a:t>
            </a:fld>
            <a:endParaRPr lang="en-US"/>
          </a:p>
        </p:txBody>
      </p:sp>
    </p:spTree>
    <p:extLst>
      <p:ext uri="{BB962C8B-B14F-4D97-AF65-F5344CB8AC3E}">
        <p14:creationId xmlns:p14="http://schemas.microsoft.com/office/powerpoint/2010/main" val="1014407938"/>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3">
            <a:extLst>
              <a:ext uri="{FF2B5EF4-FFF2-40B4-BE49-F238E27FC236}">
                <a16:creationId xmlns:a16="http://schemas.microsoft.com/office/drawing/2014/main" id="{C4B8CFC6-28FA-D1A2-D36B-369640ABB12C}"/>
              </a:ext>
            </a:extLst>
          </p:cNvPr>
          <p:cNvSpPr>
            <a:spLocks noGrp="1"/>
          </p:cNvSpPr>
          <p:nvPr>
            <p:ph type="dt" sz="half" idx="10"/>
          </p:nvPr>
        </p:nvSpPr>
        <p:spPr/>
        <p:txBody>
          <a:bodyPr/>
          <a:lstStyle>
            <a:lvl1pPr>
              <a:defRPr/>
            </a:lvl1pPr>
          </a:lstStyle>
          <a:p>
            <a:pPr>
              <a:defRPr/>
            </a:pPr>
            <a:fld id="{00751A4A-0239-4C3A-80C7-C0BBED75A24A}" type="datetimeFigureOut">
              <a:rPr lang="en-US"/>
              <a:pPr>
                <a:defRPr/>
              </a:pPr>
              <a:t>10/7/2022</a:t>
            </a:fld>
            <a:endParaRPr lang="en-US"/>
          </a:p>
        </p:txBody>
      </p:sp>
      <p:sp>
        <p:nvSpPr>
          <p:cNvPr id="6" name="Footer Placeholder 4">
            <a:extLst>
              <a:ext uri="{FF2B5EF4-FFF2-40B4-BE49-F238E27FC236}">
                <a16:creationId xmlns:a16="http://schemas.microsoft.com/office/drawing/2014/main" id="{A46BA06D-9581-2150-2B8F-B61B1981D63B}"/>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99C08097-58C3-7E19-426E-CB0E535E5532}"/>
              </a:ext>
            </a:extLst>
          </p:cNvPr>
          <p:cNvSpPr>
            <a:spLocks noGrp="1"/>
          </p:cNvSpPr>
          <p:nvPr>
            <p:ph type="sldNum" sz="quarter" idx="12"/>
          </p:nvPr>
        </p:nvSpPr>
        <p:spPr/>
        <p:txBody>
          <a:bodyPr/>
          <a:lstStyle>
            <a:lvl1pPr>
              <a:defRPr/>
            </a:lvl1pPr>
          </a:lstStyle>
          <a:p>
            <a:pPr>
              <a:defRPr/>
            </a:pPr>
            <a:fld id="{E42C1E51-33C3-4CED-978C-D340665F18CE}" type="slidenum">
              <a:rPr lang="en-US"/>
              <a:pPr>
                <a:defRPr/>
              </a:pPr>
              <a:t>‹#›</a:t>
            </a:fld>
            <a:endParaRPr lang="en-US"/>
          </a:p>
        </p:txBody>
      </p:sp>
    </p:spTree>
    <p:extLst>
      <p:ext uri="{BB962C8B-B14F-4D97-AF65-F5344CB8AC3E}">
        <p14:creationId xmlns:p14="http://schemas.microsoft.com/office/powerpoint/2010/main" val="3311135779"/>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3">
            <a:extLst>
              <a:ext uri="{FF2B5EF4-FFF2-40B4-BE49-F238E27FC236}">
                <a16:creationId xmlns:a16="http://schemas.microsoft.com/office/drawing/2014/main" id="{5B741A4A-AD14-ED98-02BF-8CADB1FA2381}"/>
              </a:ext>
            </a:extLst>
          </p:cNvPr>
          <p:cNvSpPr>
            <a:spLocks noGrp="1"/>
          </p:cNvSpPr>
          <p:nvPr>
            <p:ph type="dt" sz="half" idx="10"/>
          </p:nvPr>
        </p:nvSpPr>
        <p:spPr/>
        <p:txBody>
          <a:bodyPr/>
          <a:lstStyle>
            <a:lvl1pPr>
              <a:defRPr/>
            </a:lvl1pPr>
          </a:lstStyle>
          <a:p>
            <a:pPr>
              <a:defRPr/>
            </a:pPr>
            <a:fld id="{18BC3A9D-C2B8-4310-B80B-DD7A4880754A}" type="datetimeFigureOut">
              <a:rPr lang="en-US"/>
              <a:pPr>
                <a:defRPr/>
              </a:pPr>
              <a:t>10/7/2022</a:t>
            </a:fld>
            <a:endParaRPr lang="en-US"/>
          </a:p>
        </p:txBody>
      </p:sp>
      <p:sp>
        <p:nvSpPr>
          <p:cNvPr id="6" name="Footer Placeholder 4">
            <a:extLst>
              <a:ext uri="{FF2B5EF4-FFF2-40B4-BE49-F238E27FC236}">
                <a16:creationId xmlns:a16="http://schemas.microsoft.com/office/drawing/2014/main" id="{2E6FAF2D-25FF-B7C1-7BA9-73AB0370AEB9}"/>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7B097CF6-0B36-C7EA-944B-30248D9265C4}"/>
              </a:ext>
            </a:extLst>
          </p:cNvPr>
          <p:cNvSpPr>
            <a:spLocks noGrp="1"/>
          </p:cNvSpPr>
          <p:nvPr>
            <p:ph type="sldNum" sz="quarter" idx="12"/>
          </p:nvPr>
        </p:nvSpPr>
        <p:spPr/>
        <p:txBody>
          <a:bodyPr/>
          <a:lstStyle>
            <a:lvl1pPr>
              <a:defRPr/>
            </a:lvl1pPr>
          </a:lstStyle>
          <a:p>
            <a:pPr>
              <a:defRPr/>
            </a:pPr>
            <a:fld id="{F5BF5DA0-AE2F-4130-83EA-F458EEB583B1}" type="slidenum">
              <a:rPr lang="en-US"/>
              <a:pPr>
                <a:defRPr/>
              </a:pPr>
              <a:t>‹#›</a:t>
            </a:fld>
            <a:endParaRPr lang="en-US"/>
          </a:p>
        </p:txBody>
      </p:sp>
    </p:spTree>
    <p:extLst>
      <p:ext uri="{BB962C8B-B14F-4D97-AF65-F5344CB8AC3E}">
        <p14:creationId xmlns:p14="http://schemas.microsoft.com/office/powerpoint/2010/main" val="2255375406"/>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A50CB96-9B67-58A9-3D6D-94282B2E6903}"/>
              </a:ext>
            </a:extLst>
          </p:cNvPr>
          <p:cNvSpPr>
            <a:spLocks noGrp="1"/>
          </p:cNvSpPr>
          <p:nvPr>
            <p:ph type="dt" sz="half" idx="10"/>
          </p:nvPr>
        </p:nvSpPr>
        <p:spPr/>
        <p:txBody>
          <a:bodyPr/>
          <a:lstStyle>
            <a:lvl1pPr>
              <a:defRPr/>
            </a:lvl1pPr>
          </a:lstStyle>
          <a:p>
            <a:pPr>
              <a:defRPr/>
            </a:pPr>
            <a:fld id="{D22E95C1-7616-41BE-A50D-426DD1BEA0FA}" type="datetimeFigureOut">
              <a:rPr lang="en-US"/>
              <a:pPr>
                <a:defRPr/>
              </a:pPr>
              <a:t>10/7/2022</a:t>
            </a:fld>
            <a:endParaRPr lang="en-US"/>
          </a:p>
        </p:txBody>
      </p:sp>
      <p:sp>
        <p:nvSpPr>
          <p:cNvPr id="5" name="Footer Placeholder 4">
            <a:extLst>
              <a:ext uri="{FF2B5EF4-FFF2-40B4-BE49-F238E27FC236}">
                <a16:creationId xmlns:a16="http://schemas.microsoft.com/office/drawing/2014/main" id="{4D160FE0-8E9E-B965-F7E1-EA78170B9B28}"/>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FD809826-14D7-3E18-0DD3-E0BD52DA8661}"/>
              </a:ext>
            </a:extLst>
          </p:cNvPr>
          <p:cNvSpPr>
            <a:spLocks noGrp="1"/>
          </p:cNvSpPr>
          <p:nvPr>
            <p:ph type="sldNum" sz="quarter" idx="12"/>
          </p:nvPr>
        </p:nvSpPr>
        <p:spPr/>
        <p:txBody>
          <a:bodyPr/>
          <a:lstStyle>
            <a:lvl1pPr>
              <a:defRPr/>
            </a:lvl1pPr>
          </a:lstStyle>
          <a:p>
            <a:pPr>
              <a:defRPr/>
            </a:pPr>
            <a:fld id="{37CBF981-921F-4BDA-8DD6-81F2BC8AE6AE}" type="slidenum">
              <a:rPr lang="en-US"/>
              <a:pPr>
                <a:defRPr/>
              </a:pPr>
              <a:t>‹#›</a:t>
            </a:fld>
            <a:endParaRPr lang="en-US"/>
          </a:p>
        </p:txBody>
      </p:sp>
    </p:spTree>
    <p:extLst>
      <p:ext uri="{BB962C8B-B14F-4D97-AF65-F5344CB8AC3E}">
        <p14:creationId xmlns:p14="http://schemas.microsoft.com/office/powerpoint/2010/main" val="2824787383"/>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1AEABBE-547B-AA99-4A05-855B7FFAD751}"/>
              </a:ext>
            </a:extLst>
          </p:cNvPr>
          <p:cNvSpPr>
            <a:spLocks noGrp="1"/>
          </p:cNvSpPr>
          <p:nvPr>
            <p:ph type="dt" sz="half" idx="10"/>
          </p:nvPr>
        </p:nvSpPr>
        <p:spPr/>
        <p:txBody>
          <a:bodyPr/>
          <a:lstStyle>
            <a:lvl1pPr>
              <a:defRPr/>
            </a:lvl1pPr>
          </a:lstStyle>
          <a:p>
            <a:pPr>
              <a:defRPr/>
            </a:pPr>
            <a:fld id="{828165CD-49D6-4B56-8DCE-2B3F211AA8CA}" type="datetimeFigureOut">
              <a:rPr lang="en-US"/>
              <a:pPr>
                <a:defRPr/>
              </a:pPr>
              <a:t>10/7/2022</a:t>
            </a:fld>
            <a:endParaRPr lang="en-US"/>
          </a:p>
        </p:txBody>
      </p:sp>
      <p:sp>
        <p:nvSpPr>
          <p:cNvPr id="5" name="Footer Placeholder 4">
            <a:extLst>
              <a:ext uri="{FF2B5EF4-FFF2-40B4-BE49-F238E27FC236}">
                <a16:creationId xmlns:a16="http://schemas.microsoft.com/office/drawing/2014/main" id="{2A046BA3-6522-5201-62EF-272BD993264D}"/>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45F79D39-82B3-AE6B-A778-B6542EA4E376}"/>
              </a:ext>
            </a:extLst>
          </p:cNvPr>
          <p:cNvSpPr>
            <a:spLocks noGrp="1"/>
          </p:cNvSpPr>
          <p:nvPr>
            <p:ph type="sldNum" sz="quarter" idx="12"/>
          </p:nvPr>
        </p:nvSpPr>
        <p:spPr/>
        <p:txBody>
          <a:bodyPr/>
          <a:lstStyle>
            <a:lvl1pPr>
              <a:defRPr/>
            </a:lvl1pPr>
          </a:lstStyle>
          <a:p>
            <a:pPr>
              <a:defRPr/>
            </a:pPr>
            <a:fld id="{E8DC3675-ED62-4C01-AAE5-702F6F7507CB}" type="slidenum">
              <a:rPr lang="en-US"/>
              <a:pPr>
                <a:defRPr/>
              </a:pPr>
              <a:t>‹#›</a:t>
            </a:fld>
            <a:endParaRPr lang="en-US"/>
          </a:p>
        </p:txBody>
      </p:sp>
    </p:spTree>
    <p:extLst>
      <p:ext uri="{BB962C8B-B14F-4D97-AF65-F5344CB8AC3E}">
        <p14:creationId xmlns:p14="http://schemas.microsoft.com/office/powerpoint/2010/main" val="6849015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6673161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9" name="Picture 8" descr="A meeting in a conference room.">
            <a:extLst>
              <a:ext uri="{FF2B5EF4-FFF2-40B4-BE49-F238E27FC236}">
                <a16:creationId xmlns:a16="http://schemas.microsoft.com/office/drawing/2014/main" id="{E4286AF1-448E-4DFE-9CAF-FD93F65F04BE}"/>
              </a:ext>
            </a:extLst>
          </p:cNvPr>
          <p:cNvPicPr>
            <a:picLocks noChangeAspect="1"/>
          </p:cNvPicPr>
          <p:nvPr userDrawn="1"/>
        </p:nvPicPr>
        <p:blipFill rotWithShape="1">
          <a:blip r:embed="rId3"/>
          <a:srcRect l="32559" r="10791"/>
          <a:stretch/>
        </p:blipFill>
        <p:spPr>
          <a:xfrm>
            <a:off x="5334000" y="0"/>
            <a:ext cx="6858000" cy="6858000"/>
          </a:xfrm>
          <a:prstGeom prst="rect">
            <a:avLst/>
          </a:prstGeom>
        </p:spPr>
      </p:pic>
    </p:spTree>
    <p:extLst>
      <p:ext uri="{BB962C8B-B14F-4D97-AF65-F5344CB8AC3E}">
        <p14:creationId xmlns:p14="http://schemas.microsoft.com/office/powerpoint/2010/main" val="10239201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8" name="MS logo white - EMF" descr="Microsoft logo white text version">
            <a:extLst>
              <a:ext uri="{FF2B5EF4-FFF2-40B4-BE49-F238E27FC236}">
                <a16:creationId xmlns:a16="http://schemas.microsoft.com/office/drawing/2014/main" id="{D2BBF83B-AB94-4635-A784-5E8484DEC774}"/>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A meeting in a conference room.">
            <a:extLst>
              <a:ext uri="{FF2B5EF4-FFF2-40B4-BE49-F238E27FC236}">
                <a16:creationId xmlns:a16="http://schemas.microsoft.com/office/drawing/2014/main" id="{85A24E5A-A589-444B-A12E-6729B21E6E45}"/>
              </a:ext>
            </a:extLst>
          </p:cNvPr>
          <p:cNvPicPr>
            <a:picLocks noChangeAspect="1"/>
          </p:cNvPicPr>
          <p:nvPr userDrawn="1"/>
        </p:nvPicPr>
        <p:blipFill rotWithShape="1">
          <a:blip r:embed="rId3"/>
          <a:srcRect l="32559" r="10791"/>
          <a:stretch/>
        </p:blipFill>
        <p:spPr>
          <a:xfrm>
            <a:off x="5334000" y="0"/>
            <a:ext cx="6858000" cy="6858000"/>
          </a:xfrm>
          <a:prstGeom prst="rect">
            <a:avLst/>
          </a:prstGeom>
        </p:spPr>
      </p:pic>
      <p:pic>
        <p:nvPicPr>
          <p:cNvPr id="4" name="Picture 3" descr="A group of people in an office&#10;&#10;Description automatically generated with medium confidence">
            <a:extLst>
              <a:ext uri="{FF2B5EF4-FFF2-40B4-BE49-F238E27FC236}">
                <a16:creationId xmlns:a16="http://schemas.microsoft.com/office/drawing/2014/main" id="{694C6E52-7E0A-3D18-3DCD-0227ED9BBC8E}"/>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a:stretch/>
        </p:blipFill>
        <p:spPr>
          <a:xfrm>
            <a:off x="5343524" y="0"/>
            <a:ext cx="6848475" cy="6858000"/>
          </a:xfrm>
          <a:prstGeom prst="rect">
            <a:avLst/>
          </a:prstGeom>
        </p:spPr>
      </p:pic>
    </p:spTree>
    <p:extLst>
      <p:ext uri="{BB962C8B-B14F-4D97-AF65-F5344CB8AC3E}">
        <p14:creationId xmlns:p14="http://schemas.microsoft.com/office/powerpoint/2010/main" val="1510070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2470928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EB02FAD1-E14D-41F9-A1BC-FCCF4626291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806112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9121006B-09FA-4F62-9542-4F6479B0897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1529078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0163318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889149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0431287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9819132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61618146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mp; half-pag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0" y="1731186"/>
            <a:ext cx="4898137" cy="1239122"/>
          </a:xfrm>
        </p:spPr>
        <p:txBody>
          <a:bodyPr wrap="square">
            <a:spAutoFit/>
          </a:bodyPr>
          <a:lstStyle>
            <a:lvl1pPr marL="0" indent="0">
              <a:lnSpc>
                <a:spcPct val="110000"/>
              </a:lnSpc>
              <a:spcBef>
                <a:spcPts val="1200"/>
              </a:spcBef>
              <a:buNone/>
              <a:defRPr sz="1800">
                <a:latin typeface="+mn-lt"/>
              </a:defRPr>
            </a:lvl1pPr>
            <a:lvl2pPr marL="228600" indent="0">
              <a:buNone/>
              <a:defRPr sz="1600"/>
            </a:lvl2pPr>
            <a:lvl3pPr marL="457200" indent="0">
              <a:buNone/>
              <a:defRPr sz="1200"/>
            </a:lvl3pPr>
            <a:lvl4pPr marL="685800" indent="0">
              <a:buNone/>
              <a:defRPr sz="1100"/>
            </a:lvl4pPr>
            <a:lvl5pPr marL="914400"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9082660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6939864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120440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2225641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076563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0870265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768">
          <p15:clr>
            <a:srgbClr val="FBAE40"/>
          </p15:clr>
        </p15:guide>
        <p15:guide id="32" orient="horz" pos="3552">
          <p15:clr>
            <a:srgbClr val="FBAE4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633148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1"/>
                </a:soli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7832342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87716024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687272583"/>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userDrawn="1">
  <p:cSld name="Presentation title slide blue">
    <p:bg>
      <p:bgPr>
        <a:solidFill>
          <a:srgbClr val="0278D7"/>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A1BD43-4947-4C7D-B1C8-B6C8FC3789B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34804" y="2540313"/>
            <a:ext cx="9401560" cy="1793104"/>
          </a:xfrm>
          <a:noFill/>
        </p:spPr>
        <p:txBody>
          <a:bodyPr lIns="0" tIns="0" rIns="0" bIns="182880" anchor="b" anchorCtr="0"/>
          <a:lstStyle>
            <a:lvl1pPr>
              <a:defRPr sz="5294" strike="noStrike" spc="-147" baseline="0">
                <a:solidFill>
                  <a:schemeClr val="bg2"/>
                </a:solidFill>
                <a:latin typeface="+mj-lt"/>
              </a:defRPr>
            </a:lvl1pPr>
          </a:lstStyle>
          <a:p>
            <a:r>
              <a:rPr lang="en-US"/>
              <a:t>Azure presentation</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34804" y="4342824"/>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a:t>Author name</a:t>
            </a:r>
          </a:p>
          <a:p>
            <a:pPr lvl="0"/>
            <a:r>
              <a:rPr lang="en-US"/>
              <a:t>Date</a:t>
            </a:r>
          </a:p>
        </p:txBody>
      </p:sp>
      <p:sp>
        <p:nvSpPr>
          <p:cNvPr id="7" name="Freeform: Shape 6">
            <a:extLst>
              <a:ext uri="{FF2B5EF4-FFF2-40B4-BE49-F238E27FC236}">
                <a16:creationId xmlns:a16="http://schemas.microsoft.com/office/drawing/2014/main" id="{D1F718C1-50EE-4ED5-877E-2518F985EE86}"/>
              </a:ext>
            </a:extLst>
          </p:cNvPr>
          <p:cNvSpPr/>
          <p:nvPr userDrawn="1"/>
        </p:nvSpPr>
        <p:spPr bwMode="auto">
          <a:xfrm>
            <a:off x="11303093" y="438569"/>
            <a:ext cx="460226" cy="126324"/>
          </a:xfrm>
          <a:custGeom>
            <a:avLst/>
            <a:gdLst/>
            <a:ahLst/>
            <a:cxnLst/>
            <a:rect l="l" t="t" r="r" b="b"/>
            <a:pathLst>
              <a:path w="469455" h="128839">
                <a:moveTo>
                  <a:pt x="430309" y="49220"/>
                </a:moveTo>
                <a:cubicBezTo>
                  <a:pt x="424418" y="49220"/>
                  <a:pt x="419425" y="51371"/>
                  <a:pt x="415331" y="55671"/>
                </a:cubicBezTo>
                <a:cubicBezTo>
                  <a:pt x="411236" y="59972"/>
                  <a:pt x="408718" y="65598"/>
                  <a:pt x="407775" y="72549"/>
                </a:cubicBezTo>
                <a:lnTo>
                  <a:pt x="449661" y="72549"/>
                </a:lnTo>
                <a:cubicBezTo>
                  <a:pt x="449602" y="65185"/>
                  <a:pt x="447864" y="59456"/>
                  <a:pt x="444447" y="55362"/>
                </a:cubicBezTo>
                <a:cubicBezTo>
                  <a:pt x="441031" y="51268"/>
                  <a:pt x="436318" y="49220"/>
                  <a:pt x="430309" y="49220"/>
                </a:cubicBezTo>
                <a:close/>
                <a:moveTo>
                  <a:pt x="219624" y="36231"/>
                </a:moveTo>
                <a:lnTo>
                  <a:pt x="240125" y="36231"/>
                </a:lnTo>
                <a:lnTo>
                  <a:pt x="240125" y="88190"/>
                </a:lnTo>
                <a:cubicBezTo>
                  <a:pt x="240125" y="104450"/>
                  <a:pt x="246399" y="112579"/>
                  <a:pt x="258947" y="112579"/>
                </a:cubicBezTo>
                <a:cubicBezTo>
                  <a:pt x="265015" y="112579"/>
                  <a:pt x="270008" y="110341"/>
                  <a:pt x="273925" y="105863"/>
                </a:cubicBezTo>
                <a:cubicBezTo>
                  <a:pt x="277843" y="101386"/>
                  <a:pt x="279802" y="95525"/>
                  <a:pt x="279802" y="88279"/>
                </a:cubicBezTo>
                <a:lnTo>
                  <a:pt x="279802" y="36231"/>
                </a:lnTo>
                <a:lnTo>
                  <a:pt x="300303" y="36231"/>
                </a:lnTo>
                <a:lnTo>
                  <a:pt x="300303" y="126718"/>
                </a:lnTo>
                <a:lnTo>
                  <a:pt x="279802" y="126718"/>
                </a:lnTo>
                <a:lnTo>
                  <a:pt x="279802" y="112403"/>
                </a:lnTo>
                <a:lnTo>
                  <a:pt x="279448" y="112403"/>
                </a:lnTo>
                <a:cubicBezTo>
                  <a:pt x="273498" y="123360"/>
                  <a:pt x="264249" y="128839"/>
                  <a:pt x="251701" y="128839"/>
                </a:cubicBezTo>
                <a:cubicBezTo>
                  <a:pt x="230316" y="128839"/>
                  <a:pt x="219624" y="115996"/>
                  <a:pt x="219624" y="90311"/>
                </a:cubicBezTo>
                <a:close/>
                <a:moveTo>
                  <a:pt x="129657" y="36231"/>
                </a:moveTo>
                <a:lnTo>
                  <a:pt x="202472" y="36231"/>
                </a:lnTo>
                <a:lnTo>
                  <a:pt x="202472" y="44802"/>
                </a:lnTo>
                <a:lnTo>
                  <a:pt x="153605" y="110724"/>
                </a:lnTo>
                <a:lnTo>
                  <a:pt x="202295" y="110724"/>
                </a:lnTo>
                <a:lnTo>
                  <a:pt x="202295" y="126718"/>
                </a:lnTo>
                <a:lnTo>
                  <a:pt x="124886" y="126718"/>
                </a:lnTo>
                <a:lnTo>
                  <a:pt x="124886" y="119030"/>
                </a:lnTo>
                <a:lnTo>
                  <a:pt x="174813" y="52225"/>
                </a:lnTo>
                <a:lnTo>
                  <a:pt x="129657" y="52225"/>
                </a:lnTo>
                <a:close/>
                <a:moveTo>
                  <a:pt x="370173" y="34640"/>
                </a:moveTo>
                <a:cubicBezTo>
                  <a:pt x="373884" y="34640"/>
                  <a:pt x="376712" y="35200"/>
                  <a:pt x="378656" y="36319"/>
                </a:cubicBezTo>
                <a:lnTo>
                  <a:pt x="378656" y="55760"/>
                </a:lnTo>
                <a:cubicBezTo>
                  <a:pt x="376182" y="53816"/>
                  <a:pt x="372618" y="52843"/>
                  <a:pt x="367964" y="52843"/>
                </a:cubicBezTo>
                <a:cubicBezTo>
                  <a:pt x="361896" y="52843"/>
                  <a:pt x="356830" y="55583"/>
                  <a:pt x="352765" y="61062"/>
                </a:cubicBezTo>
                <a:cubicBezTo>
                  <a:pt x="348700" y="66540"/>
                  <a:pt x="346667" y="73993"/>
                  <a:pt x="346667" y="83418"/>
                </a:cubicBezTo>
                <a:lnTo>
                  <a:pt x="346667" y="126718"/>
                </a:lnTo>
                <a:lnTo>
                  <a:pt x="326166" y="126718"/>
                </a:lnTo>
                <a:lnTo>
                  <a:pt x="326166" y="36231"/>
                </a:lnTo>
                <a:lnTo>
                  <a:pt x="346667" y="36231"/>
                </a:lnTo>
                <a:lnTo>
                  <a:pt x="346667" y="54876"/>
                </a:lnTo>
                <a:lnTo>
                  <a:pt x="347021" y="54876"/>
                </a:lnTo>
                <a:cubicBezTo>
                  <a:pt x="349024" y="48514"/>
                  <a:pt x="352102" y="43550"/>
                  <a:pt x="356255" y="39986"/>
                </a:cubicBezTo>
                <a:cubicBezTo>
                  <a:pt x="360408" y="36422"/>
                  <a:pt x="365048" y="34640"/>
                  <a:pt x="370173" y="34640"/>
                </a:cubicBezTo>
                <a:close/>
                <a:moveTo>
                  <a:pt x="430574" y="34110"/>
                </a:moveTo>
                <a:cubicBezTo>
                  <a:pt x="442945" y="34110"/>
                  <a:pt x="452518" y="38086"/>
                  <a:pt x="459293" y="46039"/>
                </a:cubicBezTo>
                <a:cubicBezTo>
                  <a:pt x="466068" y="53992"/>
                  <a:pt x="469455" y="65038"/>
                  <a:pt x="469455" y="79177"/>
                </a:cubicBezTo>
                <a:lnTo>
                  <a:pt x="469455" y="87041"/>
                </a:lnTo>
                <a:lnTo>
                  <a:pt x="407775" y="87041"/>
                </a:lnTo>
                <a:cubicBezTo>
                  <a:pt x="408011" y="95407"/>
                  <a:pt x="410588" y="101858"/>
                  <a:pt x="415507" y="106394"/>
                </a:cubicBezTo>
                <a:cubicBezTo>
                  <a:pt x="420426" y="110930"/>
                  <a:pt x="427187" y="113198"/>
                  <a:pt x="435788" y="113198"/>
                </a:cubicBezTo>
                <a:cubicBezTo>
                  <a:pt x="445449" y="113198"/>
                  <a:pt x="454315" y="110311"/>
                  <a:pt x="462386" y="104538"/>
                </a:cubicBezTo>
                <a:lnTo>
                  <a:pt x="462386" y="121063"/>
                </a:lnTo>
                <a:cubicBezTo>
                  <a:pt x="454138" y="126247"/>
                  <a:pt x="443240" y="128839"/>
                  <a:pt x="429690" y="128839"/>
                </a:cubicBezTo>
                <a:cubicBezTo>
                  <a:pt x="416376" y="128839"/>
                  <a:pt x="405934" y="124730"/>
                  <a:pt x="398364" y="116512"/>
                </a:cubicBezTo>
                <a:cubicBezTo>
                  <a:pt x="390794" y="108294"/>
                  <a:pt x="387009" y="96732"/>
                  <a:pt x="387009" y="81828"/>
                </a:cubicBezTo>
                <a:cubicBezTo>
                  <a:pt x="387009" y="67748"/>
                  <a:pt x="391177" y="56275"/>
                  <a:pt x="399513" y="47409"/>
                </a:cubicBezTo>
                <a:cubicBezTo>
                  <a:pt x="407849" y="38543"/>
                  <a:pt x="418203" y="34110"/>
                  <a:pt x="430574" y="34110"/>
                </a:cubicBezTo>
                <a:close/>
                <a:moveTo>
                  <a:pt x="58587" y="18822"/>
                </a:moveTo>
                <a:cubicBezTo>
                  <a:pt x="58057" y="22180"/>
                  <a:pt x="57468" y="24831"/>
                  <a:pt x="56820" y="26775"/>
                </a:cubicBezTo>
                <a:lnTo>
                  <a:pt x="39412" y="77321"/>
                </a:lnTo>
                <a:lnTo>
                  <a:pt x="78205" y="77321"/>
                </a:lnTo>
                <a:lnTo>
                  <a:pt x="60620" y="26775"/>
                </a:lnTo>
                <a:cubicBezTo>
                  <a:pt x="60090" y="25126"/>
                  <a:pt x="59530" y="22475"/>
                  <a:pt x="58941" y="18822"/>
                </a:cubicBezTo>
                <a:close/>
                <a:moveTo>
                  <a:pt x="47453" y="0"/>
                </a:moveTo>
                <a:lnTo>
                  <a:pt x="71135" y="0"/>
                </a:lnTo>
                <a:lnTo>
                  <a:pt x="118235" y="126718"/>
                </a:lnTo>
                <a:lnTo>
                  <a:pt x="95171" y="126718"/>
                </a:lnTo>
                <a:lnTo>
                  <a:pt x="83772" y="94464"/>
                </a:lnTo>
                <a:lnTo>
                  <a:pt x="33933" y="94464"/>
                </a:lnTo>
                <a:lnTo>
                  <a:pt x="22976" y="126718"/>
                </a:lnTo>
                <a:lnTo>
                  <a:pt x="0" y="126718"/>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6938819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Half-page spli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95279E0-7ADE-4810-B3CF-D2664576264B}"/>
              </a:ext>
            </a:extLst>
          </p:cNvPr>
          <p:cNvSpPr/>
          <p:nvPr userDrawn="1"/>
        </p:nvSpPr>
        <p:spPr bwMode="auto">
          <a:xfrm>
            <a:off x="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3"/>
          <p:cNvSpPr>
            <a:spLocks noGrp="1"/>
          </p:cNvSpPr>
          <p:nvPr>
            <p:ph type="body" sz="quarter" idx="10"/>
          </p:nvPr>
        </p:nvSpPr>
        <p:spPr>
          <a:xfrm>
            <a:off x="586390" y="1731186"/>
            <a:ext cx="4898137" cy="1239122"/>
          </a:xfrm>
        </p:spPr>
        <p:txBody>
          <a:bodyPr wrap="square">
            <a:spAutoFit/>
          </a:bodyPr>
          <a:lstStyle>
            <a:lvl1pPr marL="0" indent="0">
              <a:lnSpc>
                <a:spcPct val="110000"/>
              </a:lnSpc>
              <a:spcBef>
                <a:spcPts val="1200"/>
              </a:spcBef>
              <a:buNone/>
              <a:defRPr sz="1800">
                <a:solidFill>
                  <a:schemeClr val="bg1"/>
                </a:solidFill>
                <a:latin typeface="+mn-lt"/>
              </a:defRPr>
            </a:lvl1pPr>
            <a:lvl2pPr marL="228600" indent="0">
              <a:buNone/>
              <a:defRPr sz="1600">
                <a:solidFill>
                  <a:schemeClr val="bg1"/>
                </a:solidFill>
              </a:defRPr>
            </a:lvl2pPr>
            <a:lvl3pPr marL="457200" indent="0">
              <a:buNone/>
              <a:defRPr sz="1200">
                <a:solidFill>
                  <a:schemeClr val="bg1"/>
                </a:solidFill>
              </a:defRPr>
            </a:lvl3pPr>
            <a:lvl4pPr marL="685800" indent="0">
              <a:buNone/>
              <a:defRPr sz="1100">
                <a:solidFill>
                  <a:schemeClr val="bg1"/>
                </a:solidFill>
              </a:defRPr>
            </a:lvl4pPr>
            <a:lvl5pPr marL="914400" indent="0">
              <a:buNone/>
              <a:defRPr sz="11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a:xfrm>
            <a:off x="588263" y="457200"/>
            <a:ext cx="4896264" cy="553998"/>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238958554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userDrawn="1">
  <p:cSld name="Section title blue">
    <p:bg>
      <p:bgPr>
        <a:solidFill>
          <a:schemeClr val="bg2"/>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b="0" kern="1200" cap="none" spc="-147" baseline="0" dirty="0">
                <a:ln w="3175">
                  <a:noFill/>
                </a:ln>
                <a:solidFill>
                  <a:schemeClr val="tx1"/>
                </a:solidFill>
                <a:effectLst/>
                <a:latin typeface="+mj-lt"/>
                <a:ea typeface="+mn-ea"/>
                <a:cs typeface="Segoe UI" pitchFamily="34" charset="0"/>
              </a:defRPr>
            </a:lvl1pPr>
          </a:lstStyle>
          <a:p>
            <a:pPr marL="0" lvl="0" algn="l" defTabSz="914367" rtl="0" eaLnBrk="1" latinLnBrk="0" hangingPunct="1">
              <a:lnSpc>
                <a:spcPts val="5490"/>
              </a:lnSpc>
              <a:spcBef>
                <a:spcPct val="0"/>
              </a:spcBef>
              <a:buNone/>
            </a:pPr>
            <a:r>
              <a:rPr lang="en-US"/>
              <a:t>Section title</a:t>
            </a:r>
          </a:p>
        </p:txBody>
      </p:sp>
      <p:grpSp>
        <p:nvGrpSpPr>
          <p:cNvPr id="7" name="Group 6">
            <a:extLst>
              <a:ext uri="{FF2B5EF4-FFF2-40B4-BE49-F238E27FC236}">
                <a16:creationId xmlns:a16="http://schemas.microsoft.com/office/drawing/2014/main" id="{94E73804-9B47-4D7E-8A36-A9DB54B0F2BB}"/>
              </a:ext>
            </a:extLst>
          </p:cNvPr>
          <p:cNvGrpSpPr/>
          <p:nvPr userDrawn="1"/>
        </p:nvGrpSpPr>
        <p:grpSpPr>
          <a:xfrm>
            <a:off x="436378" y="6431031"/>
            <a:ext cx="11326085" cy="95058"/>
            <a:chOff x="445128" y="6559056"/>
            <a:chExt cx="11553197" cy="96950"/>
          </a:xfrm>
        </p:grpSpPr>
        <p:sp>
          <p:nvSpPr>
            <p:cNvPr id="8" name="TextBox 7">
              <a:extLst>
                <a:ext uri="{FF2B5EF4-FFF2-40B4-BE49-F238E27FC236}">
                  <a16:creationId xmlns:a16="http://schemas.microsoft.com/office/drawing/2014/main" id="{E7E555FE-1A25-470F-9400-806E2FDA6E45}"/>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tx1"/>
                  </a:solidFill>
                </a:rPr>
                <a:t>© Microsoft Corporation</a:t>
              </a:r>
              <a:endParaRPr lang="en-US" sz="784">
                <a:solidFill>
                  <a:schemeClr val="tx1"/>
                </a:solidFill>
              </a:endParaRPr>
            </a:p>
          </p:txBody>
        </p:sp>
        <p:sp>
          <p:nvSpPr>
            <p:cNvPr id="9" name="Freeform: Shape 8">
              <a:extLst>
                <a:ext uri="{FF2B5EF4-FFF2-40B4-BE49-F238E27FC236}">
                  <a16:creationId xmlns:a16="http://schemas.microsoft.com/office/drawing/2014/main" id="{CADAB30E-A5BE-4BDE-8420-731E8A2CBAB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grpSp>
    </p:spTree>
    <p:extLst>
      <p:ext uri="{BB962C8B-B14F-4D97-AF65-F5344CB8AC3E}">
        <p14:creationId xmlns:p14="http://schemas.microsoft.com/office/powerpoint/2010/main" val="224362289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userDrawn="1">
  <p:cSld name="1_Title Slide">
    <p:bg>
      <p:bgPr>
        <a:solidFill>
          <a:srgbClr val="0078D7"/>
        </a:solidFill>
        <a:effectLst/>
      </p:bgPr>
    </p:bg>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3179A190-33F6-4F9D-B479-94B17CE211BD}"/>
              </a:ext>
            </a:extLst>
          </p:cNvPr>
          <p:cNvGrpSpPr/>
          <p:nvPr userDrawn="1"/>
        </p:nvGrpSpPr>
        <p:grpSpPr>
          <a:xfrm>
            <a:off x="436378" y="6431031"/>
            <a:ext cx="11326085" cy="95058"/>
            <a:chOff x="445128" y="6559056"/>
            <a:chExt cx="11553197" cy="96950"/>
          </a:xfrm>
        </p:grpSpPr>
        <p:sp>
          <p:nvSpPr>
            <p:cNvPr id="18" name="TextBox 17">
              <a:extLst>
                <a:ext uri="{FF2B5EF4-FFF2-40B4-BE49-F238E27FC236}">
                  <a16:creationId xmlns:a16="http://schemas.microsoft.com/office/drawing/2014/main" id="{A0EF24CA-8CC2-49A4-81B9-654BB60104F7}"/>
                </a:ext>
              </a:extLst>
            </p:cNvPr>
            <p:cNvSpPr txBox="1"/>
            <p:nvPr userDrawn="1"/>
          </p:nvSpPr>
          <p:spPr>
            <a:xfrm>
              <a:off x="445128" y="6559056"/>
              <a:ext cx="984244" cy="96950"/>
            </a:xfrm>
            <a:prstGeom prst="rect">
              <a:avLst/>
            </a:prstGeom>
            <a:noFill/>
          </p:spPr>
          <p:txBody>
            <a:bodyPr wrap="none" lIns="0" tIns="0" rIns="0" bIns="0" rtlCol="0">
              <a:spAutoFit/>
            </a:bodyPr>
            <a:lstStyle/>
            <a:p>
              <a:pPr marL="0" marR="0" lvl="0" indent="0" defTabSz="914400" eaLnBrk="1" fontAlgn="auto" latinLnBrk="0" hangingPunct="1">
                <a:lnSpc>
                  <a:spcPct val="90000"/>
                </a:lnSpc>
                <a:spcBef>
                  <a:spcPts val="0"/>
                </a:spcBef>
                <a:spcAft>
                  <a:spcPts val="588"/>
                </a:spcAft>
                <a:buClrTx/>
                <a:buSzTx/>
                <a:buFontTx/>
                <a:buNone/>
                <a:tabLst/>
                <a:defRPr/>
              </a:pPr>
              <a:r>
                <a:rPr kumimoji="0" lang="en-US" sz="686" b="0" i="0" u="none" strike="noStrike" kern="0" cap="none" spc="0" normalizeH="0" baseline="0" noProof="0">
                  <a:ln>
                    <a:noFill/>
                  </a:ln>
                  <a:solidFill>
                    <a:srgbClr val="FFFFFF"/>
                  </a:solidFill>
                  <a:effectLst/>
                  <a:uLnTx/>
                  <a:uFillTx/>
                  <a:latin typeface="Segoe UI"/>
                </a:rPr>
                <a:t>© Microsoft Corporation</a:t>
              </a:r>
              <a:endParaRPr kumimoji="0" lang="en-US" sz="784" b="0" i="0" u="none" strike="noStrike" kern="0" cap="none" spc="0" normalizeH="0" baseline="0" noProof="0">
                <a:ln>
                  <a:noFill/>
                </a:ln>
                <a:solidFill>
                  <a:srgbClr val="FFFFFF"/>
                </a:solidFill>
                <a:effectLst/>
                <a:uLnTx/>
                <a:uFillTx/>
                <a:latin typeface="Segoe UI"/>
              </a:endParaRPr>
            </a:p>
          </p:txBody>
        </p:sp>
        <p:sp>
          <p:nvSpPr>
            <p:cNvPr id="19" name="Freeform: Shape 18">
              <a:extLst>
                <a:ext uri="{FF2B5EF4-FFF2-40B4-BE49-F238E27FC236}">
                  <a16:creationId xmlns:a16="http://schemas.microsoft.com/office/drawing/2014/main" id="{EBCDEF6F-572B-4F96-B35F-26CD343592E4}"/>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319712792"/>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userDrawn="1">
  <p:cSld name="White">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46A9B387-152F-1A2F-7F94-26CDAB18ECDB}"/>
              </a:ext>
            </a:extLst>
          </p:cNvPr>
          <p:cNvSpPr txBox="1">
            <a:spLocks/>
          </p:cNvSpPr>
          <p:nvPr userDrawn="1"/>
        </p:nvSpPr>
        <p:spPr>
          <a:xfrm>
            <a:off x="8168980" y="3201255"/>
            <a:ext cx="3199543" cy="455490"/>
          </a:xfrm>
          <a:prstGeom prst="rect">
            <a:avLst/>
          </a:prstGeom>
          <a:noFill/>
        </p:spPr>
        <p:txBody>
          <a:bodyPr vert="horz" wrap="square" lIns="0" tIns="0" rIns="0" bIns="0" rtlCol="0" anchor="t" anchorCtr="0">
            <a:spAutoFit/>
          </a:bodyPr>
          <a:lstStyle>
            <a:lvl1pPr algn="r" defTabSz="932742" rtl="0" eaLnBrk="1" latinLnBrk="0" hangingPunct="1">
              <a:lnSpc>
                <a:spcPct val="100000"/>
              </a:lnSpc>
              <a:spcBef>
                <a:spcPct val="0"/>
              </a:spcBef>
              <a:spcAft>
                <a:spcPts val="1273"/>
              </a:spcAft>
              <a:buNone/>
              <a:defRPr lang="en-US" sz="2549" b="0" kern="1200" cap="none" spc="-49" baseline="0">
                <a:ln w="3175">
                  <a:noFill/>
                </a:ln>
                <a:solidFill>
                  <a:schemeClr val="bg1"/>
                </a:solidFill>
                <a:effectLst/>
                <a:latin typeface="+mj-lt"/>
                <a:ea typeface="+mn-ea"/>
                <a:cs typeface="Segoe UI" pitchFamily="34" charset="0"/>
              </a:defRPr>
            </a:lvl1pPr>
          </a:lstStyle>
          <a:p>
            <a:pPr marL="0" marR="0" lvl="0" indent="0" algn="r" defTabSz="932742" rtl="0" eaLnBrk="1" fontAlgn="auto" latinLnBrk="0" hangingPunct="1">
              <a:lnSpc>
                <a:spcPct val="100000"/>
              </a:lnSpc>
              <a:spcBef>
                <a:spcPct val="0"/>
              </a:spcBef>
              <a:spcAft>
                <a:spcPts val="1273"/>
              </a:spcAft>
              <a:buClrTx/>
              <a:buSzTx/>
              <a:buFontTx/>
              <a:buNone/>
              <a:tabLst/>
              <a:defRPr/>
            </a:pPr>
            <a:r>
              <a:rPr kumimoji="0" lang="en-US" sz="2549" b="0" i="0" u="none" strike="noStrike" kern="1200" cap="none" spc="-49" normalizeH="0" baseline="0" noProof="0">
                <a:ln w="3175">
                  <a:noFill/>
                </a:ln>
                <a:solidFill>
                  <a:sysClr val="window" lastClr="FFFFFF"/>
                </a:solidFill>
                <a:effectLst/>
                <a:uLnTx/>
                <a:uFillTx/>
                <a:latin typeface="Segoe UI Semibold"/>
                <a:ea typeface="+mn-ea"/>
                <a:cs typeface="Segoe UI" pitchFamily="34" charset="0"/>
              </a:rPr>
              <a:t>Thank you.</a:t>
            </a:r>
          </a:p>
        </p:txBody>
      </p:sp>
      <p:pic>
        <p:nvPicPr>
          <p:cNvPr id="9" name="Picture 8" descr="Isometric graphic that illustrates Windows Server and SQL Server data moving to the cloud. There are also icons representing cost, efficiency, security, and innovation.">
            <a:extLst>
              <a:ext uri="{FF2B5EF4-FFF2-40B4-BE49-F238E27FC236}">
                <a16:creationId xmlns:a16="http://schemas.microsoft.com/office/drawing/2014/main" id="{B9F452D4-E722-5B27-7561-210402BAA99C}"/>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5434"/>
          <a:stretch/>
        </p:blipFill>
        <p:spPr>
          <a:xfrm>
            <a:off x="0" y="2"/>
            <a:ext cx="7012356" cy="6857999"/>
          </a:xfrm>
          <a:prstGeom prst="rect">
            <a:avLst/>
          </a:prstGeom>
        </p:spPr>
      </p:pic>
      <p:pic>
        <p:nvPicPr>
          <p:cNvPr id="10" name="Picture 9" descr="Microsoft Azure logo">
            <a:extLst>
              <a:ext uri="{FF2B5EF4-FFF2-40B4-BE49-F238E27FC236}">
                <a16:creationId xmlns:a16="http://schemas.microsoft.com/office/drawing/2014/main" id="{841E4269-60FF-13CC-299B-E6C827E5E5E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032848" y="439310"/>
            <a:ext cx="1335673" cy="190278"/>
          </a:xfrm>
          <a:prstGeom prst="rect">
            <a:avLst/>
          </a:prstGeom>
        </p:spPr>
      </p:pic>
      <p:sp>
        <p:nvSpPr>
          <p:cNvPr id="12" name="Rectangle 11">
            <a:extLst>
              <a:ext uri="{FF2B5EF4-FFF2-40B4-BE49-F238E27FC236}">
                <a16:creationId xmlns:a16="http://schemas.microsoft.com/office/drawing/2014/main" id="{9E3504AA-FF80-96EF-899A-4EE7773FAA8A}"/>
              </a:ext>
            </a:extLst>
          </p:cNvPr>
          <p:cNvSpPr/>
          <p:nvPr userDrawn="1"/>
        </p:nvSpPr>
        <p:spPr bwMode="auto">
          <a:xfrm>
            <a:off x="10498238" y="6180881"/>
            <a:ext cx="1693762" cy="67711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sp>
        <p:nvSpPr>
          <p:cNvPr id="11" name="Text Box 3">
            <a:extLst>
              <a:ext uri="{FF2B5EF4-FFF2-40B4-BE49-F238E27FC236}">
                <a16:creationId xmlns:a16="http://schemas.microsoft.com/office/drawing/2014/main" id="{5E27760B-BDE5-06E1-8CED-FFFC7EB95AB3}"/>
              </a:ext>
            </a:extLst>
          </p:cNvPr>
          <p:cNvSpPr txBox="1">
            <a:spLocks noChangeArrowheads="1"/>
          </p:cNvSpPr>
          <p:nvPr userDrawn="1"/>
        </p:nvSpPr>
        <p:spPr bwMode="blackWhite">
          <a:xfrm>
            <a:off x="9043770" y="6451197"/>
            <a:ext cx="2324752"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algn="r" defTabSz="913748" eaLnBrk="0" hangingPunct="0"/>
            <a:r>
              <a:rPr lang="en-US" sz="686">
                <a:solidFill>
                  <a:prstClr val="white"/>
                </a:solidFill>
                <a:cs typeface="Segoe UI" pitchFamily="34" charset="0"/>
              </a:rPr>
              <a:t>© Copyright Microsoft Corporation. All rights reserved. </a:t>
            </a:r>
          </a:p>
        </p:txBody>
      </p:sp>
    </p:spTree>
    <p:extLst>
      <p:ext uri="{BB962C8B-B14F-4D97-AF65-F5344CB8AC3E}">
        <p14:creationId xmlns:p14="http://schemas.microsoft.com/office/powerpoint/2010/main" val="1764093049"/>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00D4D4-BAD1-284B-9B0B-B65C296D5E6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4F7E5B4-AFB4-C94D-9FF5-5E95E751E434}"/>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02E87BC-EBF1-8C40-819F-C9B527E0C6A1}"/>
              </a:ext>
            </a:extLst>
          </p:cNvPr>
          <p:cNvSpPr>
            <a:spLocks noGrp="1"/>
          </p:cNvSpPr>
          <p:nvPr>
            <p:ph type="dt" sz="half" idx="10"/>
          </p:nvPr>
        </p:nvSpPr>
        <p:spPr/>
        <p:txBody>
          <a:bodyPr/>
          <a:lstStyle/>
          <a:p>
            <a:fld id="{CC64F67D-6AD5-E74F-9B93-AB63C3419033}" type="datetimeFigureOut">
              <a:rPr lang="en-US" smtClean="0"/>
              <a:t>10/7/2022</a:t>
            </a:fld>
            <a:endParaRPr lang="en-US"/>
          </a:p>
        </p:txBody>
      </p:sp>
      <p:sp>
        <p:nvSpPr>
          <p:cNvPr id="5" name="Footer Placeholder 4">
            <a:extLst>
              <a:ext uri="{FF2B5EF4-FFF2-40B4-BE49-F238E27FC236}">
                <a16:creationId xmlns:a16="http://schemas.microsoft.com/office/drawing/2014/main" id="{FD3947BD-10BD-C74F-9AC3-AA5922B93A0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BF58059-8C59-2241-8070-035D9F38A6FA}"/>
              </a:ext>
            </a:extLst>
          </p:cNvPr>
          <p:cNvSpPr>
            <a:spLocks noGrp="1"/>
          </p:cNvSpPr>
          <p:nvPr>
            <p:ph type="sldNum" sz="quarter" idx="12"/>
          </p:nvPr>
        </p:nvSpPr>
        <p:spPr/>
        <p:txBody>
          <a:bodyPr/>
          <a:lstStyle/>
          <a:p>
            <a:fld id="{3210EA8E-F435-D741-A186-54178BDF7D5C}" type="slidenum">
              <a:rPr lang="en-US" smtClean="0"/>
              <a:t>‹#›</a:t>
            </a:fld>
            <a:endParaRPr lang="en-US"/>
          </a:p>
        </p:txBody>
      </p:sp>
    </p:spTree>
    <p:extLst>
      <p:ext uri="{BB962C8B-B14F-4D97-AF65-F5344CB8AC3E}">
        <p14:creationId xmlns:p14="http://schemas.microsoft.com/office/powerpoint/2010/main" val="406439121"/>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1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2260718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58305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4051459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5475002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Split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5146331" cy="1107996"/>
          </a:xfrm>
        </p:spPr>
        <p:txBody>
          <a:bodyPr>
            <a:spAutoFit/>
          </a:bodyPr>
          <a:lstStyle/>
          <a:p>
            <a:r>
              <a:rPr lang="en-US"/>
              <a:t>Click to edit Master title style</a:t>
            </a:r>
          </a:p>
        </p:txBody>
      </p:sp>
      <p:sp>
        <p:nvSpPr>
          <p:cNvPr id="3" name="Text Placeholder 2"/>
          <p:cNvSpPr>
            <a:spLocks noGrp="1"/>
          </p:cNvSpPr>
          <p:nvPr>
            <p:ph type="body" sz="quarter" idx="10"/>
          </p:nvPr>
        </p:nvSpPr>
        <p:spPr>
          <a:xfrm>
            <a:off x="584200" y="1923177"/>
            <a:ext cx="5146331" cy="1268039"/>
          </a:xfrm>
        </p:spPr>
        <p:txBody>
          <a:bodyPr/>
          <a:lstStyle>
            <a:lvl1pPr>
              <a:spcBef>
                <a:spcPts val="800"/>
              </a:spcBef>
              <a:defRPr sz="2000"/>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Picture Placeholder 7">
            <a:extLst>
              <a:ext uri="{FF2B5EF4-FFF2-40B4-BE49-F238E27FC236}">
                <a16:creationId xmlns:a16="http://schemas.microsoft.com/office/drawing/2014/main" id="{30FB4210-801B-4ED3-BCD7-3A36E6E35036}"/>
              </a:ext>
            </a:extLst>
          </p:cNvPr>
          <p:cNvSpPr>
            <a:spLocks noGrp="1"/>
          </p:cNvSpPr>
          <p:nvPr>
            <p:ph type="pic" sz="quarter" idx="11"/>
          </p:nvPr>
        </p:nvSpPr>
        <p:spPr>
          <a:xfrm>
            <a:off x="6096001" y="0"/>
            <a:ext cx="6096000" cy="6858000"/>
          </a:xfrm>
        </p:spPr>
        <p:txBody>
          <a:bodyPr/>
          <a:lstStyle/>
          <a:p>
            <a:endParaRPr lang="en-US"/>
          </a:p>
        </p:txBody>
      </p:sp>
    </p:spTree>
    <p:extLst>
      <p:ext uri="{BB962C8B-B14F-4D97-AF65-F5344CB8AC3E}">
        <p14:creationId xmlns:p14="http://schemas.microsoft.com/office/powerpoint/2010/main" val="371885763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Spli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3D3045-96A6-47EA-8E6C-C98A6581098A}"/>
              </a:ext>
            </a:extLst>
          </p:cNvPr>
          <p:cNvSpPr/>
          <p:nvPr userDrawn="1"/>
        </p:nvSpPr>
        <p:spPr bwMode="auto">
          <a:xfrm>
            <a:off x="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2875002"/>
            <a:ext cx="5146331" cy="1107996"/>
          </a:xfrm>
        </p:spPr>
        <p:txBody>
          <a:bodyPr anchor="ctr">
            <a:spAutoFit/>
          </a:bodyPr>
          <a:lstStyle>
            <a:lvl1pPr>
              <a:defRPr>
                <a:solidFill>
                  <a:schemeClr val="bg1"/>
                </a:solidFill>
              </a:defRPr>
            </a:lvl1pPr>
          </a:lstStyle>
          <a:p>
            <a:r>
              <a:rPr lang="en-US"/>
              <a:t>Click to edit Master title style</a:t>
            </a:r>
          </a:p>
        </p:txBody>
      </p:sp>
      <p:sp>
        <p:nvSpPr>
          <p:cNvPr id="3" name="Text Placeholder 2"/>
          <p:cNvSpPr>
            <a:spLocks noGrp="1"/>
          </p:cNvSpPr>
          <p:nvPr>
            <p:ph type="body" sz="quarter" idx="10"/>
          </p:nvPr>
        </p:nvSpPr>
        <p:spPr>
          <a:xfrm>
            <a:off x="6879772" y="2794980"/>
            <a:ext cx="4616560" cy="1268039"/>
          </a:xfrm>
        </p:spPr>
        <p:txBody>
          <a:bodyPr anchor="ctr"/>
          <a:lstStyle>
            <a:lvl1pPr marL="400050" indent="-400050">
              <a:spcBef>
                <a:spcPts val="1800"/>
              </a:spcBef>
              <a:defRPr sz="2000">
                <a:latin typeface="+mn-lt"/>
              </a:defRPr>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2485800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75853030"/>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Left big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2F3B8-09D5-4269-A4BC-8B6B6FA0475F}"/>
              </a:ext>
            </a:extLst>
          </p:cNvPr>
          <p:cNvSpPr>
            <a:spLocks noGrp="1"/>
          </p:cNvSpPr>
          <p:nvPr>
            <p:ph type="title"/>
          </p:nvPr>
        </p:nvSpPr>
        <p:spPr>
          <a:xfrm>
            <a:off x="914259" y="1544139"/>
            <a:ext cx="4590644" cy="1231106"/>
          </a:xfrm>
        </p:spPr>
        <p:txBody>
          <a:bodyPr/>
          <a:lstStyle>
            <a:lvl1pPr>
              <a:defRPr sz="4000"/>
            </a:lvl1pPr>
          </a:lstStyle>
          <a:p>
            <a:r>
              <a:rPr lang="en-US"/>
              <a:t>Click to edit Master title style</a:t>
            </a:r>
          </a:p>
        </p:txBody>
      </p:sp>
      <p:sp>
        <p:nvSpPr>
          <p:cNvPr id="7" name="Picture Placeholder 6">
            <a:extLst>
              <a:ext uri="{FF2B5EF4-FFF2-40B4-BE49-F238E27FC236}">
                <a16:creationId xmlns:a16="http://schemas.microsoft.com/office/drawing/2014/main" id="{CC91F959-89D9-400C-9B8C-79FB496739F9}"/>
              </a:ext>
            </a:extLst>
          </p:cNvPr>
          <p:cNvSpPr>
            <a:spLocks noGrp="1"/>
          </p:cNvSpPr>
          <p:nvPr>
            <p:ph type="pic" sz="quarter" idx="10"/>
          </p:nvPr>
        </p:nvSpPr>
        <p:spPr>
          <a:xfrm>
            <a:off x="6096000" y="0"/>
            <a:ext cx="6096000" cy="6858000"/>
          </a:xfrm>
        </p:spPr>
        <p:txBody>
          <a:bodyPr/>
          <a:lstStyle/>
          <a:p>
            <a:endParaRPr lang="en-US"/>
          </a:p>
        </p:txBody>
      </p:sp>
      <p:sp>
        <p:nvSpPr>
          <p:cNvPr id="9" name="Text Placeholder 8">
            <a:extLst>
              <a:ext uri="{FF2B5EF4-FFF2-40B4-BE49-F238E27FC236}">
                <a16:creationId xmlns:a16="http://schemas.microsoft.com/office/drawing/2014/main" id="{C4B271D5-6DF8-471A-952B-E5EF65535D62}"/>
              </a:ext>
            </a:extLst>
          </p:cNvPr>
          <p:cNvSpPr>
            <a:spLocks noGrp="1"/>
          </p:cNvSpPr>
          <p:nvPr>
            <p:ph type="body" sz="quarter" idx="11"/>
          </p:nvPr>
        </p:nvSpPr>
        <p:spPr>
          <a:xfrm>
            <a:off x="914400" y="4093482"/>
            <a:ext cx="3900714" cy="184666"/>
          </a:xfrm>
        </p:spPr>
        <p:txBody>
          <a:bodyPr/>
          <a:lstStyle>
            <a:lvl1pPr marL="0" indent="0">
              <a:buNone/>
              <a:defRPr sz="1200" baseline="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4275023250"/>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Right big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2F3B8-09D5-4269-A4BC-8B6B6FA0475F}"/>
              </a:ext>
            </a:extLst>
          </p:cNvPr>
          <p:cNvSpPr>
            <a:spLocks noGrp="1"/>
          </p:cNvSpPr>
          <p:nvPr>
            <p:ph type="title"/>
          </p:nvPr>
        </p:nvSpPr>
        <p:spPr>
          <a:xfrm>
            <a:off x="6687097" y="1544139"/>
            <a:ext cx="4590644" cy="1231106"/>
          </a:xfrm>
        </p:spPr>
        <p:txBody>
          <a:bodyPr/>
          <a:lstStyle>
            <a:lvl1pPr algn="r">
              <a:defRPr sz="4000"/>
            </a:lvl1pPr>
          </a:lstStyle>
          <a:p>
            <a:r>
              <a:rPr lang="en-US"/>
              <a:t>Click to edit Master title style</a:t>
            </a:r>
          </a:p>
        </p:txBody>
      </p:sp>
      <p:sp>
        <p:nvSpPr>
          <p:cNvPr id="7" name="Picture Placeholder 6">
            <a:extLst>
              <a:ext uri="{FF2B5EF4-FFF2-40B4-BE49-F238E27FC236}">
                <a16:creationId xmlns:a16="http://schemas.microsoft.com/office/drawing/2014/main" id="{CC91F959-89D9-400C-9B8C-79FB496739F9}"/>
              </a:ext>
            </a:extLst>
          </p:cNvPr>
          <p:cNvSpPr>
            <a:spLocks noGrp="1"/>
          </p:cNvSpPr>
          <p:nvPr>
            <p:ph type="pic" sz="quarter" idx="10"/>
          </p:nvPr>
        </p:nvSpPr>
        <p:spPr>
          <a:xfrm>
            <a:off x="0" y="0"/>
            <a:ext cx="6096000" cy="6858000"/>
          </a:xfrm>
        </p:spPr>
        <p:txBody>
          <a:bodyPr/>
          <a:lstStyle/>
          <a:p>
            <a:endParaRPr lang="en-US"/>
          </a:p>
        </p:txBody>
      </p:sp>
      <p:sp>
        <p:nvSpPr>
          <p:cNvPr id="9" name="Text Placeholder 8">
            <a:extLst>
              <a:ext uri="{FF2B5EF4-FFF2-40B4-BE49-F238E27FC236}">
                <a16:creationId xmlns:a16="http://schemas.microsoft.com/office/drawing/2014/main" id="{C4B271D5-6DF8-471A-952B-E5EF65535D62}"/>
              </a:ext>
            </a:extLst>
          </p:cNvPr>
          <p:cNvSpPr>
            <a:spLocks noGrp="1"/>
          </p:cNvSpPr>
          <p:nvPr>
            <p:ph type="body" sz="quarter" idx="11"/>
          </p:nvPr>
        </p:nvSpPr>
        <p:spPr>
          <a:xfrm>
            <a:off x="6687238" y="4093482"/>
            <a:ext cx="4591050" cy="184666"/>
          </a:xfrm>
        </p:spPr>
        <p:txBody>
          <a:bodyPr/>
          <a:lstStyle>
            <a:lvl1pPr marL="0" indent="0" algn="r">
              <a:buNone/>
              <a:defRPr sz="1200" baseline="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2270418919"/>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7292038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7854914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itle &amp; half-pag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0" y="1560644"/>
            <a:ext cx="4898137" cy="1239122"/>
          </a:xfrm>
        </p:spPr>
        <p:txBody>
          <a:bodyPr wrap="square">
            <a:spAutoFit/>
          </a:bodyPr>
          <a:lstStyle>
            <a:lvl1pPr marL="0" indent="0">
              <a:lnSpc>
                <a:spcPct val="110000"/>
              </a:lnSpc>
              <a:spcBef>
                <a:spcPts val="1200"/>
              </a:spcBef>
              <a:buNone/>
              <a:defRPr sz="1800">
                <a:latin typeface="+mn-lt"/>
              </a:defRPr>
            </a:lvl1pPr>
            <a:lvl2pPr marL="228600" indent="0">
              <a:buNone/>
              <a:defRPr sz="1600"/>
            </a:lvl2pPr>
            <a:lvl3pPr marL="457200" indent="0">
              <a:buNone/>
              <a:defRPr sz="1200"/>
            </a:lvl3pPr>
            <a:lvl4pPr marL="685800" indent="0">
              <a:buNone/>
              <a:defRPr sz="1100"/>
            </a:lvl4pPr>
            <a:lvl5pPr marL="914400"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0378482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Half-page spli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95279E0-7ADE-4810-B3CF-D2664576264B}"/>
              </a:ext>
            </a:extLst>
          </p:cNvPr>
          <p:cNvSpPr/>
          <p:nvPr userDrawn="1"/>
        </p:nvSpPr>
        <p:spPr bwMode="auto">
          <a:xfrm>
            <a:off x="0" y="0"/>
            <a:ext cx="6096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3"/>
          <p:cNvSpPr>
            <a:spLocks noGrp="1"/>
          </p:cNvSpPr>
          <p:nvPr>
            <p:ph type="body" sz="quarter" idx="10"/>
          </p:nvPr>
        </p:nvSpPr>
        <p:spPr>
          <a:xfrm>
            <a:off x="586390" y="1560644"/>
            <a:ext cx="4898137" cy="1239122"/>
          </a:xfrm>
        </p:spPr>
        <p:txBody>
          <a:bodyPr wrap="square">
            <a:spAutoFit/>
          </a:bodyPr>
          <a:lstStyle>
            <a:lvl1pPr marL="0" indent="0">
              <a:lnSpc>
                <a:spcPct val="110000"/>
              </a:lnSpc>
              <a:spcBef>
                <a:spcPts val="1200"/>
              </a:spcBef>
              <a:buNone/>
              <a:defRPr sz="1800">
                <a:solidFill>
                  <a:schemeClr val="bg1"/>
                </a:solidFill>
                <a:latin typeface="+mn-lt"/>
              </a:defRPr>
            </a:lvl1pPr>
            <a:lvl2pPr marL="228600" indent="0">
              <a:buNone/>
              <a:defRPr sz="1600">
                <a:solidFill>
                  <a:schemeClr val="bg1"/>
                </a:solidFill>
              </a:defRPr>
            </a:lvl2pPr>
            <a:lvl3pPr marL="457200" indent="0">
              <a:buNone/>
              <a:defRPr sz="1200">
                <a:solidFill>
                  <a:schemeClr val="bg1"/>
                </a:solidFill>
              </a:defRPr>
            </a:lvl3pPr>
            <a:lvl4pPr marL="685800" indent="0">
              <a:buNone/>
              <a:defRPr sz="1100">
                <a:solidFill>
                  <a:schemeClr val="bg1"/>
                </a:solidFill>
              </a:defRPr>
            </a:lvl4pPr>
            <a:lvl5pPr marL="914400" indent="0">
              <a:buNone/>
              <a:defRPr sz="11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a:xfrm>
            <a:off x="588263" y="457200"/>
            <a:ext cx="4896264" cy="553998"/>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103201641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65173531"/>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4368965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038958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35193336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9115155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6062895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pic>
        <p:nvPicPr>
          <p:cNvPr id="3" name="MS logo white - EMF" descr="Microsoft logo white text version">
            <a:extLst>
              <a:ext uri="{FF2B5EF4-FFF2-40B4-BE49-F238E27FC236}">
                <a16:creationId xmlns:a16="http://schemas.microsoft.com/office/drawing/2014/main" id="{698F7F0E-D4BF-47D5-893E-D6AD1A06C997}"/>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1029373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596220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169334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76142001"/>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4965035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tx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55119179"/>
      </p:ext>
    </p:extLst>
  </p:cSld>
  <p:clrMapOvr>
    <a:masterClrMapping/>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2"/>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83697637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Closing blue">
    <p:bg>
      <p:bgPr>
        <a:solidFill>
          <a:schemeClr val="accent1"/>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BCC3F24-BF53-4EF0-8FC2-26C4B3641704}"/>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4960" t="33254" r="14942" b="33412"/>
          <a:stretch/>
        </p:blipFill>
        <p:spPr>
          <a:xfrm>
            <a:off x="428682" y="3204862"/>
            <a:ext cx="2102988" cy="448276"/>
          </a:xfrm>
          <a:prstGeom prst="rect">
            <a:avLst/>
          </a:prstGeom>
        </p:spPr>
      </p:pic>
    </p:spTree>
    <p:extLst>
      <p:ext uri="{BB962C8B-B14F-4D97-AF65-F5344CB8AC3E}">
        <p14:creationId xmlns:p14="http://schemas.microsoft.com/office/powerpoint/2010/main" val="19565678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9.xml><?xml version="1.0" encoding="utf-8"?>
<p:sldLayout xmlns:a="http://schemas.openxmlformats.org/drawingml/2006/main" xmlns:r="http://schemas.openxmlformats.org/officeDocument/2006/relationships" xmlns:p="http://schemas.openxmlformats.org/presentationml/2006/main" userDrawn="1">
  <p:cSld name="Title Slide">
    <p:bg bwMode="gray">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78C7310-4529-4AB8-8EE2-812BEA30F2F4}"/>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brightnessContrast bright="-10000"/>
                    </a14:imgEffect>
                  </a14:imgLayer>
                </a14:imgProps>
              </a:ext>
              <a:ext uri="{28A0092B-C50C-407E-A947-70E740481C1C}">
                <a14:useLocalDpi xmlns:a14="http://schemas.microsoft.com/office/drawing/2010/main" val="0"/>
              </a:ext>
            </a:extLst>
          </a:blip>
          <a:srcRect r="-1"/>
          <a:stretch/>
        </p:blipFill>
        <p:spPr>
          <a:xfrm flipH="1">
            <a:off x="-1" y="0"/>
            <a:ext cx="12191999" cy="6858000"/>
          </a:xfrm>
          <a:prstGeom prst="rect">
            <a:avLst/>
          </a:prstGeom>
        </p:spPr>
      </p:pic>
      <p:sp>
        <p:nvSpPr>
          <p:cNvPr id="7" name="Rectangle 6">
            <a:extLst>
              <a:ext uri="{FF2B5EF4-FFF2-40B4-BE49-F238E27FC236}">
                <a16:creationId xmlns:a16="http://schemas.microsoft.com/office/drawing/2014/main" id="{C546FC66-C87A-4D82-9C19-7B99DC8D369A}"/>
              </a:ext>
            </a:extLst>
          </p:cNvPr>
          <p:cNvSpPr/>
          <p:nvPr userDrawn="1"/>
        </p:nvSpPr>
        <p:spPr>
          <a:xfrm>
            <a:off x="0" y="0"/>
            <a:ext cx="9398000" cy="6858000"/>
          </a:xfrm>
          <a:prstGeom prst="rect">
            <a:avLst/>
          </a:prstGeom>
          <a:gradFill>
            <a:gsLst>
              <a:gs pos="0">
                <a:srgbClr val="000000">
                  <a:alpha val="52000"/>
                </a:srgbClr>
              </a:gs>
              <a:gs pos="100000">
                <a:srgbClr val="000000">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9" name="Title 1"/>
          <p:cNvSpPr>
            <a:spLocks noGrp="1"/>
          </p:cNvSpPr>
          <p:nvPr>
            <p:ph type="title" hasCustomPrompt="1"/>
          </p:nvPr>
        </p:nvSpPr>
        <p:spPr bwMode="gray">
          <a:xfrm>
            <a:off x="451633" y="2374720"/>
            <a:ext cx="8736271" cy="1793090"/>
          </a:xfrm>
          <a:noFill/>
        </p:spPr>
        <p:txBody>
          <a:bodyPr lIns="146304" tIns="91440" rIns="146304" bIns="91440" anchor="b" anchorCtr="0"/>
          <a:lstStyle>
            <a:lvl1pPr>
              <a:defRPr sz="4400" cap="none" spc="0" baseline="0">
                <a:solidFill>
                  <a:schemeClr val="tx1"/>
                </a:solidFill>
                <a:latin typeface="Segoe UI Semilight" panose="020B0402040204020203" pitchFamily="34" charset="0"/>
                <a:cs typeface="Segoe UI Semilight" panose="020B0402040204020203" pitchFamily="34" charset="0"/>
              </a:defRPr>
            </a:lvl1pPr>
          </a:lstStyle>
          <a:p>
            <a:r>
              <a:rPr lang="en-US"/>
              <a:t>Presentation title</a:t>
            </a:r>
          </a:p>
        </p:txBody>
      </p:sp>
      <p:sp>
        <p:nvSpPr>
          <p:cNvPr id="5" name="Text Placeholder 4"/>
          <p:cNvSpPr>
            <a:spLocks noGrp="1"/>
          </p:cNvSpPr>
          <p:nvPr>
            <p:ph type="body" sz="quarter" idx="12" hasCustomPrompt="1"/>
          </p:nvPr>
        </p:nvSpPr>
        <p:spPr bwMode="gray">
          <a:xfrm>
            <a:off x="451632" y="4376019"/>
            <a:ext cx="6989006" cy="1528392"/>
          </a:xfrm>
          <a:noFill/>
        </p:spPr>
        <p:txBody>
          <a:bodyPr lIns="146304" tIns="109728" rIns="146304" bIns="109728">
            <a:noAutofit/>
          </a:bodyPr>
          <a:lstStyle>
            <a:lvl1pPr marL="0" indent="0">
              <a:spcBef>
                <a:spcPts val="0"/>
              </a:spcBef>
              <a:buNone/>
              <a:defRPr sz="2000" b="1" spc="0" baseline="0">
                <a:gradFill>
                  <a:gsLst>
                    <a:gs pos="91000">
                      <a:schemeClr val="tx1"/>
                    </a:gs>
                    <a:gs pos="0">
                      <a:schemeClr val="tx1"/>
                    </a:gs>
                  </a:gsLst>
                  <a:lin ang="5400000" scaled="0"/>
                </a:gradFill>
                <a:latin typeface="+mn-lt"/>
                <a:cs typeface="Segoe UI Semibold" panose="020B0702040204020203" pitchFamily="34" charset="0"/>
              </a:defRPr>
            </a:lvl1pPr>
          </a:lstStyle>
          <a:p>
            <a:pPr lvl="0"/>
            <a:r>
              <a:rPr lang="en-US"/>
              <a:t>Speaker Name</a:t>
            </a:r>
          </a:p>
        </p:txBody>
      </p:sp>
      <p:pic>
        <p:nvPicPr>
          <p:cNvPr id="10" name="MS logo white - EMF" descr="Microsoft logo white text version">
            <a:extLst>
              <a:ext uri="{FF2B5EF4-FFF2-40B4-BE49-F238E27FC236}">
                <a16:creationId xmlns:a16="http://schemas.microsoft.com/office/drawing/2014/main" id="{20157976-EBEE-444A-A1D9-95872475693E}"/>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2038050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085747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userDrawn="1">
  <p:cSld name="Title Only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lang="en-US" sz="2800" b="0" kern="1200" cap="all" spc="300" baseline="0">
                <a:ln w="3175">
                  <a:noFill/>
                </a:ln>
                <a:solidFill>
                  <a:schemeClr val="tx2"/>
                </a:solidFill>
                <a:effectLst/>
                <a:latin typeface="Segoe UI Semilight" charset="0"/>
                <a:ea typeface="Segoe UI Semilight" charset="0"/>
                <a:cs typeface="Segoe UI Semilight" charset="0"/>
              </a:defRPr>
            </a:lvl1pPr>
          </a:lstStyle>
          <a:p>
            <a:r>
              <a:rPr lang="en-US"/>
              <a:t>Click to edit Master title style</a:t>
            </a:r>
          </a:p>
        </p:txBody>
      </p:sp>
    </p:spTree>
    <p:extLst>
      <p:ext uri="{BB962C8B-B14F-4D97-AF65-F5344CB8AC3E}">
        <p14:creationId xmlns:p14="http://schemas.microsoft.com/office/powerpoint/2010/main" val="1978578851"/>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userDrawn="1">
  <p:cSld name="Title Only_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2" y="294379"/>
            <a:ext cx="11655840" cy="899665"/>
          </a:xfrm>
        </p:spPr>
        <p:txBody>
          <a:bodyPr/>
          <a:lstStyle>
            <a:lvl1pPr marL="0" algn="l" defTabSz="895691" rtl="0" eaLnBrk="1" latinLnBrk="0" hangingPunct="1">
              <a:spcBef>
                <a:spcPct val="0"/>
              </a:spcBef>
              <a:buNone/>
              <a:defRPr lang="en-US" sz="4310" b="0" i="0" u="none" kern="1200" spc="-147" baseline="0" dirty="0">
                <a:solidFill>
                  <a:schemeClr val="bg1"/>
                </a:solidFill>
                <a:latin typeface="Segoe UI Semibold" charset="0"/>
                <a:ea typeface="Segoe UI Semibold" charset="0"/>
                <a:cs typeface="Segoe UI Semibold" charset="0"/>
              </a:defRPr>
            </a:lvl1pPr>
          </a:lstStyle>
          <a:p>
            <a:r>
              <a:rPr lang="en-US"/>
              <a:t>Click to edit Master title style</a:t>
            </a:r>
          </a:p>
        </p:txBody>
      </p:sp>
    </p:spTree>
    <p:extLst>
      <p:ext uri="{BB962C8B-B14F-4D97-AF65-F5344CB8AC3E}">
        <p14:creationId xmlns:p14="http://schemas.microsoft.com/office/powerpoint/2010/main" val="645916302"/>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userDrawn="1">
  <p:cSld name="White No Icon">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0" y="1320061"/>
            <a:ext cx="4898137" cy="1239122"/>
          </a:xfrm>
        </p:spPr>
        <p:txBody>
          <a:bodyPr wrap="square">
            <a:spAutoFit/>
          </a:bodyPr>
          <a:lstStyle>
            <a:lvl1pPr marL="0" indent="0">
              <a:lnSpc>
                <a:spcPct val="110000"/>
              </a:lnSpc>
              <a:spcBef>
                <a:spcPts val="1200"/>
              </a:spcBef>
              <a:buNone/>
              <a:defRPr sz="1800">
                <a:latin typeface="+mn-lt"/>
              </a:defRPr>
            </a:lvl1pPr>
            <a:lvl2pPr marL="228600" indent="0">
              <a:buNone/>
              <a:defRPr sz="1600"/>
            </a:lvl2pPr>
            <a:lvl3pPr marL="457200" indent="0">
              <a:buNone/>
              <a:defRPr sz="1200"/>
            </a:lvl3pPr>
            <a:lvl4pPr marL="685800" indent="0">
              <a:buNone/>
              <a:defRPr sz="1100"/>
            </a:lvl4pPr>
            <a:lvl5pPr marL="914400"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7831497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0" rIns="0" bIns="0" rtlCol="0" anchor="t">
            <a:noAutofit/>
          </a:bodyPr>
          <a:lstStyle>
            <a:lvl1pPr>
              <a:defRPr sz="3200">
                <a:solidFill>
                  <a:srgbClr val="000000"/>
                </a:solidFill>
              </a:defRPr>
            </a:lvl1pPr>
          </a:lstStyle>
          <a:p>
            <a:r>
              <a:rPr lang="en-US"/>
              <a:t>Title</a:t>
            </a:r>
          </a:p>
        </p:txBody>
      </p:sp>
    </p:spTree>
    <p:extLst>
      <p:ext uri="{BB962C8B-B14F-4D97-AF65-F5344CB8AC3E}">
        <p14:creationId xmlns:p14="http://schemas.microsoft.com/office/powerpoint/2010/main" val="2813667387"/>
      </p:ext>
    </p:extLst>
  </p:cSld>
  <p:clrMapOvr>
    <a:masterClrMapping/>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userDrawn="1">
  <p:cSld name="White With Icon">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0" y="1320061"/>
            <a:ext cx="4898137" cy="1239122"/>
          </a:xfrm>
        </p:spPr>
        <p:txBody>
          <a:bodyPr wrap="square">
            <a:spAutoFit/>
          </a:bodyPr>
          <a:lstStyle>
            <a:lvl1pPr marL="0" indent="0">
              <a:lnSpc>
                <a:spcPct val="110000"/>
              </a:lnSpc>
              <a:spcBef>
                <a:spcPts val="1200"/>
              </a:spcBef>
              <a:buNone/>
              <a:defRPr sz="1800">
                <a:latin typeface="+mn-lt"/>
              </a:defRPr>
            </a:lvl1pPr>
            <a:lvl2pPr marL="228600" indent="0">
              <a:buNone/>
              <a:defRPr sz="1600"/>
            </a:lvl2pPr>
            <a:lvl3pPr marL="457200" indent="0">
              <a:buNone/>
              <a:defRPr sz="1200"/>
            </a:lvl3pPr>
            <a:lvl4pPr marL="685800" indent="0">
              <a:buNone/>
              <a:defRPr sz="1100"/>
            </a:lvl4pPr>
            <a:lvl5pPr marL="914400"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p:txBody>
          <a:bodyPr/>
          <a:lstStyle/>
          <a:p>
            <a:r>
              <a:rPr lang="en-US"/>
              <a:t>Click to edit Master title style</a:t>
            </a:r>
          </a:p>
        </p:txBody>
      </p:sp>
      <p:grpSp>
        <p:nvGrpSpPr>
          <p:cNvPr id="5" name="Group 4">
            <a:extLst>
              <a:ext uri="{FF2B5EF4-FFF2-40B4-BE49-F238E27FC236}">
                <a16:creationId xmlns:a16="http://schemas.microsoft.com/office/drawing/2014/main" id="{2260DD6C-6876-7245-B909-90AFD38DF42E}"/>
              </a:ext>
            </a:extLst>
          </p:cNvPr>
          <p:cNvGrpSpPr/>
          <p:nvPr userDrawn="1"/>
        </p:nvGrpSpPr>
        <p:grpSpPr>
          <a:xfrm>
            <a:off x="11606783" y="6263404"/>
            <a:ext cx="328628" cy="421483"/>
            <a:chOff x="1578216" y="2531195"/>
            <a:chExt cx="534090" cy="684999"/>
          </a:xfrm>
        </p:grpSpPr>
        <p:sp>
          <p:nvSpPr>
            <p:cNvPr id="6" name="Freeform 182">
              <a:extLst>
                <a:ext uri="{FF2B5EF4-FFF2-40B4-BE49-F238E27FC236}">
                  <a16:creationId xmlns:a16="http://schemas.microsoft.com/office/drawing/2014/main" id="{AF60109A-B4FF-744B-94E9-898AC74A1637}"/>
                </a:ext>
              </a:extLst>
            </p:cNvPr>
            <p:cNvSpPr/>
            <p:nvPr/>
          </p:nvSpPr>
          <p:spPr bwMode="auto">
            <a:xfrm>
              <a:off x="1578216" y="2531195"/>
              <a:ext cx="534090" cy="684999"/>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Picture 6">
              <a:extLst>
                <a:ext uri="{FF2B5EF4-FFF2-40B4-BE49-F238E27FC236}">
                  <a16:creationId xmlns:a16="http://schemas.microsoft.com/office/drawing/2014/main" id="{71078DE4-8F97-BB46-98BB-4A0482F918B1}"/>
                </a:ext>
              </a:extLst>
            </p:cNvPr>
            <p:cNvPicPr>
              <a:picLocks noChangeAspect="1"/>
            </p:cNvPicPr>
            <p:nvPr/>
          </p:nvPicPr>
          <p:blipFill rotWithShape="1">
            <a:blip r:embed="rId2">
              <a:clrChange>
                <a:clrFrom>
                  <a:srgbClr val="4787B7"/>
                </a:clrFrom>
                <a:clrTo>
                  <a:srgbClr val="4787B7">
                    <a:alpha val="0"/>
                  </a:srgbClr>
                </a:clrTo>
              </a:clrChange>
            </a:blip>
            <a:srcRect l="5625" t="3852" r="4118" b="4813"/>
            <a:stretch/>
          </p:blipFill>
          <p:spPr>
            <a:xfrm>
              <a:off x="1616299" y="2704862"/>
              <a:ext cx="467792" cy="463264"/>
            </a:xfrm>
            <a:prstGeom prst="ellipse">
              <a:avLst/>
            </a:prstGeom>
            <a:solidFill>
              <a:srgbClr val="0078D4"/>
            </a:solidFill>
          </p:spPr>
        </p:pic>
      </p:grpSp>
    </p:spTree>
    <p:extLst>
      <p:ext uri="{BB962C8B-B14F-4D97-AF65-F5344CB8AC3E}">
        <p14:creationId xmlns:p14="http://schemas.microsoft.com/office/powerpoint/2010/main" val="267996926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40377490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2133212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7454156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4981246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547909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147907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04515684"/>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0067423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tx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73885260"/>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2"/>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56435243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losing blue">
    <p:bg>
      <p:bgPr>
        <a:solidFill>
          <a:schemeClr val="accent1"/>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BCC3F24-BF53-4EF0-8FC2-26C4B3641704}"/>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428682" y="3204862"/>
            <a:ext cx="2102988" cy="448276"/>
          </a:xfrm>
          <a:prstGeom prst="rect">
            <a:avLst/>
          </a:prstGeom>
        </p:spPr>
      </p:pic>
    </p:spTree>
    <p:extLst>
      <p:ext uri="{BB962C8B-B14F-4D97-AF65-F5344CB8AC3E}">
        <p14:creationId xmlns:p14="http://schemas.microsoft.com/office/powerpoint/2010/main" val="33695982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Title Only - dark">
    <p:bg>
      <p:bgPr>
        <a:solidFill>
          <a:schemeClr val="bg1">
            <a:lumMod val="8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167E549-97A9-4362-8FA9-8843573F9D3E}"/>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53837427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336">
          <p15:clr>
            <a:srgbClr val="FBAE40"/>
          </p15:clr>
        </p15:guide>
        <p15:guide id="4" orient="horz" pos="336">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Case study">
    <p:bg>
      <p:bgRef idx="1001">
        <a:schemeClr val="bg1"/>
      </p:bgRef>
    </p:bg>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5FB16BBE-B192-448F-BDCE-8133AB666069}"/>
              </a:ext>
            </a:extLst>
          </p:cNvPr>
          <p:cNvSpPr>
            <a:spLocks noGrp="1"/>
          </p:cNvSpPr>
          <p:nvPr>
            <p:ph type="pic" sz="quarter" idx="10"/>
          </p:nvPr>
        </p:nvSpPr>
        <p:spPr>
          <a:xfrm>
            <a:off x="6096000" y="0"/>
            <a:ext cx="6096000" cy="6858000"/>
          </a:xfrm>
        </p:spPr>
        <p:txBody>
          <a:bodyPr/>
          <a:lstStyle/>
          <a:p>
            <a:endParaRPr lang="en-US"/>
          </a:p>
        </p:txBody>
      </p:sp>
      <p:sp>
        <p:nvSpPr>
          <p:cNvPr id="14" name="Text Placeholder 13">
            <a:extLst>
              <a:ext uri="{FF2B5EF4-FFF2-40B4-BE49-F238E27FC236}">
                <a16:creationId xmlns:a16="http://schemas.microsoft.com/office/drawing/2014/main" id="{F76F354C-F734-4B8E-AE6C-2AA38A3C8D4B}"/>
              </a:ext>
            </a:extLst>
          </p:cNvPr>
          <p:cNvSpPr>
            <a:spLocks noGrp="1"/>
          </p:cNvSpPr>
          <p:nvPr>
            <p:ph type="body" sz="quarter" idx="11"/>
          </p:nvPr>
        </p:nvSpPr>
        <p:spPr>
          <a:xfrm>
            <a:off x="419100" y="2405063"/>
            <a:ext cx="5194970" cy="984885"/>
          </a:xfrm>
        </p:spPr>
        <p:txBody>
          <a:bodyPr/>
          <a:lstStyle>
            <a:lvl1pPr marL="0" indent="0">
              <a:lnSpc>
                <a:spcPct val="100000"/>
              </a:lnSpc>
              <a:spcBef>
                <a:spcPts val="1200"/>
              </a:spcBef>
              <a:buNone/>
              <a:defRPr sz="1600">
                <a:solidFill>
                  <a:schemeClr val="tx2"/>
                </a:solidFill>
                <a:latin typeface="+mj-lt"/>
              </a:defRPr>
            </a:lvl1pPr>
            <a:lvl2pPr marL="0" indent="0">
              <a:lnSpc>
                <a:spcPct val="100000"/>
              </a:lnSpc>
              <a:buNone/>
              <a:defRPr sz="1400"/>
            </a:lvl2pPr>
            <a:lvl3pPr>
              <a:lnSpc>
                <a:spcPct val="100000"/>
              </a:lnSpc>
              <a:buNone/>
              <a:defRPr sz="1200"/>
            </a:lvl3pPr>
            <a:lvl4pPr>
              <a:lnSpc>
                <a:spcPct val="100000"/>
              </a:lnSpc>
              <a:buNone/>
              <a:defRPr sz="1100"/>
            </a:lvl4pPr>
            <a:lvl5pPr>
              <a:lnSpc>
                <a:spcPct val="100000"/>
              </a:lnSpc>
              <a:buNone/>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A8DAF68F-3D1F-4455-98A3-F939DA0182B1}"/>
              </a:ext>
            </a:extLst>
          </p:cNvPr>
          <p:cNvSpPr>
            <a:spLocks noGrp="1"/>
          </p:cNvSpPr>
          <p:nvPr>
            <p:ph type="title"/>
          </p:nvPr>
        </p:nvSpPr>
        <p:spPr>
          <a:xfrm>
            <a:off x="426425" y="435824"/>
            <a:ext cx="5194970" cy="744014"/>
          </a:xfrm>
        </p:spPr>
        <p:txBody>
          <a:bodyPr/>
          <a:lstStyle/>
          <a:p>
            <a:r>
              <a:rPr lang="en-US"/>
              <a:t>Click to edit Master title style</a:t>
            </a:r>
          </a:p>
        </p:txBody>
      </p:sp>
    </p:spTree>
    <p:extLst>
      <p:ext uri="{BB962C8B-B14F-4D97-AF65-F5344CB8AC3E}">
        <p14:creationId xmlns:p14="http://schemas.microsoft.com/office/powerpoint/2010/main" val="136082231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0_Case study">
    <p:bg>
      <p:bgRef idx="1001">
        <a:schemeClr val="bg1"/>
      </p:bgRef>
    </p:bg>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5FB16BBE-B192-448F-BDCE-8133AB666069}"/>
              </a:ext>
            </a:extLst>
          </p:cNvPr>
          <p:cNvSpPr>
            <a:spLocks noGrp="1"/>
          </p:cNvSpPr>
          <p:nvPr>
            <p:ph type="pic" sz="quarter" idx="10"/>
          </p:nvPr>
        </p:nvSpPr>
        <p:spPr>
          <a:xfrm>
            <a:off x="6096000" y="0"/>
            <a:ext cx="6096000" cy="6858000"/>
          </a:xfrm>
        </p:spPr>
        <p:txBody>
          <a:bodyPr/>
          <a:lstStyle/>
          <a:p>
            <a:endParaRPr lang="en-US"/>
          </a:p>
        </p:txBody>
      </p:sp>
      <p:sp>
        <p:nvSpPr>
          <p:cNvPr id="14" name="Text Placeholder 13">
            <a:extLst>
              <a:ext uri="{FF2B5EF4-FFF2-40B4-BE49-F238E27FC236}">
                <a16:creationId xmlns:a16="http://schemas.microsoft.com/office/drawing/2014/main" id="{F76F354C-F734-4B8E-AE6C-2AA38A3C8D4B}"/>
              </a:ext>
            </a:extLst>
          </p:cNvPr>
          <p:cNvSpPr>
            <a:spLocks noGrp="1"/>
          </p:cNvSpPr>
          <p:nvPr>
            <p:ph type="body" sz="quarter" idx="11"/>
          </p:nvPr>
        </p:nvSpPr>
        <p:spPr>
          <a:xfrm>
            <a:off x="419100" y="2405063"/>
            <a:ext cx="5194970" cy="984885"/>
          </a:xfrm>
        </p:spPr>
        <p:txBody>
          <a:bodyPr/>
          <a:lstStyle>
            <a:lvl1pPr marL="0" indent="0">
              <a:lnSpc>
                <a:spcPct val="100000"/>
              </a:lnSpc>
              <a:spcBef>
                <a:spcPts val="1200"/>
              </a:spcBef>
              <a:buNone/>
              <a:defRPr sz="1600">
                <a:solidFill>
                  <a:schemeClr val="tx2"/>
                </a:solidFill>
                <a:latin typeface="+mj-lt"/>
              </a:defRPr>
            </a:lvl1pPr>
            <a:lvl2pPr marL="0" indent="0">
              <a:lnSpc>
                <a:spcPct val="100000"/>
              </a:lnSpc>
              <a:buNone/>
              <a:defRPr sz="1400"/>
            </a:lvl2pPr>
            <a:lvl3pPr>
              <a:lnSpc>
                <a:spcPct val="100000"/>
              </a:lnSpc>
              <a:buNone/>
              <a:defRPr sz="1200"/>
            </a:lvl3pPr>
            <a:lvl4pPr>
              <a:lnSpc>
                <a:spcPct val="100000"/>
              </a:lnSpc>
              <a:buNone/>
              <a:defRPr sz="1100"/>
            </a:lvl4pPr>
            <a:lvl5pPr>
              <a:lnSpc>
                <a:spcPct val="100000"/>
              </a:lnSpc>
              <a:buNone/>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A8DAF68F-3D1F-4455-98A3-F939DA0182B1}"/>
              </a:ext>
            </a:extLst>
          </p:cNvPr>
          <p:cNvSpPr>
            <a:spLocks noGrp="1"/>
          </p:cNvSpPr>
          <p:nvPr>
            <p:ph type="title"/>
          </p:nvPr>
        </p:nvSpPr>
        <p:spPr>
          <a:xfrm>
            <a:off x="426425" y="435824"/>
            <a:ext cx="5194970" cy="744014"/>
          </a:xfrm>
        </p:spPr>
        <p:txBody>
          <a:bodyPr/>
          <a:lstStyle/>
          <a:p>
            <a:r>
              <a:rPr lang="en-US"/>
              <a:t>Click to edit Master title style</a:t>
            </a:r>
          </a:p>
        </p:txBody>
      </p:sp>
      <p:sp>
        <p:nvSpPr>
          <p:cNvPr id="4" name="Content Placeholder 3">
            <a:extLst>
              <a:ext uri="{FF2B5EF4-FFF2-40B4-BE49-F238E27FC236}">
                <a16:creationId xmlns:a16="http://schemas.microsoft.com/office/drawing/2014/main" id="{48AC45D0-0B1B-4BCA-A90B-DEC97A2B812B}"/>
              </a:ext>
            </a:extLst>
          </p:cNvPr>
          <p:cNvSpPr>
            <a:spLocks noGrp="1"/>
          </p:cNvSpPr>
          <p:nvPr>
            <p:ph sz="quarter" idx="12"/>
          </p:nvPr>
        </p:nvSpPr>
        <p:spPr>
          <a:xfrm>
            <a:off x="1346200" y="4870450"/>
            <a:ext cx="2732088" cy="221599"/>
          </a:xfrm>
        </p:spPr>
        <p:txBody>
          <a:bodyPr/>
          <a:lstStyle/>
          <a:p>
            <a:pPr lvl="0"/>
            <a:r>
              <a:rPr lang="en-US"/>
              <a:t>Click to edit Master text styles</a:t>
            </a:r>
          </a:p>
        </p:txBody>
      </p:sp>
    </p:spTree>
    <p:extLst>
      <p:ext uri="{BB962C8B-B14F-4D97-AF65-F5344CB8AC3E}">
        <p14:creationId xmlns:p14="http://schemas.microsoft.com/office/powerpoint/2010/main" val="14272269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985470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1_Case study">
    <p:bg>
      <p:bgRef idx="1001">
        <a:schemeClr val="bg1"/>
      </p:bgRef>
    </p:bg>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5FB16BBE-B192-448F-BDCE-8133AB666069}"/>
              </a:ext>
            </a:extLst>
          </p:cNvPr>
          <p:cNvSpPr>
            <a:spLocks noGrp="1"/>
          </p:cNvSpPr>
          <p:nvPr>
            <p:ph type="pic" sz="quarter" idx="10"/>
          </p:nvPr>
        </p:nvSpPr>
        <p:spPr>
          <a:xfrm>
            <a:off x="6096000" y="0"/>
            <a:ext cx="6096000" cy="6858000"/>
          </a:xfrm>
        </p:spPr>
        <p:txBody>
          <a:bodyPr/>
          <a:lstStyle/>
          <a:p>
            <a:endParaRPr lang="en-US"/>
          </a:p>
        </p:txBody>
      </p:sp>
      <p:sp>
        <p:nvSpPr>
          <p:cNvPr id="14" name="Text Placeholder 13">
            <a:extLst>
              <a:ext uri="{FF2B5EF4-FFF2-40B4-BE49-F238E27FC236}">
                <a16:creationId xmlns:a16="http://schemas.microsoft.com/office/drawing/2014/main" id="{F76F354C-F734-4B8E-AE6C-2AA38A3C8D4B}"/>
              </a:ext>
            </a:extLst>
          </p:cNvPr>
          <p:cNvSpPr>
            <a:spLocks noGrp="1"/>
          </p:cNvSpPr>
          <p:nvPr>
            <p:ph type="body" sz="quarter" idx="11"/>
          </p:nvPr>
        </p:nvSpPr>
        <p:spPr>
          <a:xfrm>
            <a:off x="419100" y="2405063"/>
            <a:ext cx="5194970" cy="984885"/>
          </a:xfrm>
        </p:spPr>
        <p:txBody>
          <a:bodyPr/>
          <a:lstStyle>
            <a:lvl1pPr marL="0" indent="0">
              <a:lnSpc>
                <a:spcPct val="100000"/>
              </a:lnSpc>
              <a:spcBef>
                <a:spcPts val="1200"/>
              </a:spcBef>
              <a:buNone/>
              <a:defRPr sz="1600">
                <a:solidFill>
                  <a:schemeClr val="tx2"/>
                </a:solidFill>
                <a:latin typeface="+mj-lt"/>
              </a:defRPr>
            </a:lvl1pPr>
            <a:lvl2pPr marL="0" indent="0">
              <a:lnSpc>
                <a:spcPct val="100000"/>
              </a:lnSpc>
              <a:buNone/>
              <a:defRPr sz="1400"/>
            </a:lvl2pPr>
            <a:lvl3pPr>
              <a:lnSpc>
                <a:spcPct val="100000"/>
              </a:lnSpc>
              <a:buNone/>
              <a:defRPr sz="1200"/>
            </a:lvl3pPr>
            <a:lvl4pPr>
              <a:lnSpc>
                <a:spcPct val="100000"/>
              </a:lnSpc>
              <a:buNone/>
              <a:defRPr sz="1100"/>
            </a:lvl4pPr>
            <a:lvl5pPr>
              <a:lnSpc>
                <a:spcPct val="100000"/>
              </a:lnSpc>
              <a:buNone/>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A8DAF68F-3D1F-4455-98A3-F939DA0182B1}"/>
              </a:ext>
            </a:extLst>
          </p:cNvPr>
          <p:cNvSpPr>
            <a:spLocks noGrp="1"/>
          </p:cNvSpPr>
          <p:nvPr>
            <p:ph type="title"/>
          </p:nvPr>
        </p:nvSpPr>
        <p:spPr>
          <a:xfrm>
            <a:off x="426425" y="435824"/>
            <a:ext cx="5194970" cy="744014"/>
          </a:xfrm>
        </p:spPr>
        <p:txBody>
          <a:bodyPr/>
          <a:lstStyle/>
          <a:p>
            <a:r>
              <a:rPr lang="en-US"/>
              <a:t>Click to edit Master title style</a:t>
            </a:r>
          </a:p>
        </p:txBody>
      </p:sp>
      <p:sp>
        <p:nvSpPr>
          <p:cNvPr id="4" name="Content Placeholder 3">
            <a:extLst>
              <a:ext uri="{FF2B5EF4-FFF2-40B4-BE49-F238E27FC236}">
                <a16:creationId xmlns:a16="http://schemas.microsoft.com/office/drawing/2014/main" id="{05022792-EA3B-4386-AECB-F24BE54D6B3A}"/>
              </a:ext>
            </a:extLst>
          </p:cNvPr>
          <p:cNvSpPr>
            <a:spLocks noGrp="1"/>
          </p:cNvSpPr>
          <p:nvPr>
            <p:ph sz="quarter" idx="12"/>
          </p:nvPr>
        </p:nvSpPr>
        <p:spPr>
          <a:xfrm>
            <a:off x="1489075" y="4664075"/>
            <a:ext cx="2959100" cy="221599"/>
          </a:xfrm>
        </p:spPr>
        <p:txBody>
          <a:bodyPr/>
          <a:lstStyle/>
          <a:p>
            <a:pPr lvl="0"/>
            <a:r>
              <a:rPr lang="en-US"/>
              <a:t>Click to edit Master text styles</a:t>
            </a:r>
          </a:p>
        </p:txBody>
      </p:sp>
    </p:spTree>
    <p:extLst>
      <p:ext uri="{BB962C8B-B14F-4D97-AF65-F5344CB8AC3E}">
        <p14:creationId xmlns:p14="http://schemas.microsoft.com/office/powerpoint/2010/main" val="310252082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5814646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9015371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7277098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1749225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plit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5146331" cy="984885"/>
          </a:xfrm>
        </p:spPr>
        <p:txBody>
          <a:bodyPr>
            <a:spAutoFit/>
          </a:bodyPr>
          <a:lstStyle>
            <a:lvl1pPr>
              <a:defRPr sz="3200">
                <a:solidFill>
                  <a:schemeClr val="accent1"/>
                </a:solidFill>
              </a:defRPr>
            </a:lvl1pPr>
          </a:lstStyle>
          <a:p>
            <a:r>
              <a:rPr lang="en-US"/>
              <a:t>Click to edit Master title style</a:t>
            </a:r>
          </a:p>
        </p:txBody>
      </p:sp>
      <p:sp>
        <p:nvSpPr>
          <p:cNvPr id="3" name="Text Placeholder 2"/>
          <p:cNvSpPr>
            <a:spLocks noGrp="1"/>
          </p:cNvSpPr>
          <p:nvPr>
            <p:ph type="body" sz="quarter" idx="10" hasCustomPrompt="1"/>
          </p:nvPr>
        </p:nvSpPr>
        <p:spPr>
          <a:xfrm>
            <a:off x="584200" y="2418334"/>
            <a:ext cx="5146331" cy="1200329"/>
          </a:xfrm>
        </p:spPr>
        <p:txBody>
          <a:bodyPr/>
          <a:lstStyle>
            <a:lvl1pPr marL="0" indent="0">
              <a:spcBef>
                <a:spcPts val="800"/>
              </a:spcBef>
              <a:buNone/>
              <a:defRPr sz="1800">
                <a:latin typeface="+mn-lt"/>
              </a:defRPr>
            </a:lvl1pPr>
            <a:lvl2pPr marL="228600" indent="0">
              <a:buNone/>
              <a:defRPr sz="1600"/>
            </a:lvl2pPr>
            <a:lvl3pPr marL="457200" indent="0">
              <a:buNone/>
              <a:defRPr sz="1200"/>
            </a:lvl3pPr>
            <a:lvl4pPr marL="661988" indent="0">
              <a:buNone/>
              <a:defRPr sz="1100"/>
            </a:lvl4pPr>
            <a:lvl5pPr marL="855663"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Picture Placeholder 7">
            <a:extLst>
              <a:ext uri="{FF2B5EF4-FFF2-40B4-BE49-F238E27FC236}">
                <a16:creationId xmlns:a16="http://schemas.microsoft.com/office/drawing/2014/main" id="{30FB4210-801B-4ED3-BCD7-3A36E6E35036}"/>
              </a:ext>
            </a:extLst>
          </p:cNvPr>
          <p:cNvSpPr>
            <a:spLocks noGrp="1"/>
          </p:cNvSpPr>
          <p:nvPr>
            <p:ph type="pic" sz="quarter" idx="11"/>
          </p:nvPr>
        </p:nvSpPr>
        <p:spPr>
          <a:xfrm>
            <a:off x="6096001" y="0"/>
            <a:ext cx="6096000" cy="6858000"/>
          </a:xfrm>
        </p:spPr>
        <p:txBody>
          <a:bodyPr/>
          <a:lstStyle/>
          <a:p>
            <a:endParaRPr lang="en-US"/>
          </a:p>
        </p:txBody>
      </p:sp>
    </p:spTree>
    <p:extLst>
      <p:ext uri="{BB962C8B-B14F-4D97-AF65-F5344CB8AC3E}">
        <p14:creationId xmlns:p14="http://schemas.microsoft.com/office/powerpoint/2010/main" val="317237841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Left spli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2019300"/>
            <a:ext cx="3657600" cy="1052596"/>
          </a:xfrm>
        </p:spPr>
        <p:txBody>
          <a:bodyPr anchor="b">
            <a:spAutoFit/>
          </a:bodyPr>
          <a:lstStyle>
            <a:lvl1pPr>
              <a:lnSpc>
                <a:spcPct val="95000"/>
              </a:lnSpc>
              <a:defRPr sz="3600">
                <a:solidFill>
                  <a:schemeClr val="tx1"/>
                </a:solidFill>
              </a:defRPr>
            </a:lvl1pPr>
          </a:lstStyle>
          <a:p>
            <a:r>
              <a:rPr lang="en-US"/>
              <a:t>Click to edit Master title style</a:t>
            </a:r>
          </a:p>
        </p:txBody>
      </p:sp>
      <p:sp>
        <p:nvSpPr>
          <p:cNvPr id="3" name="Text Placeholder 2"/>
          <p:cNvSpPr>
            <a:spLocks noGrp="1"/>
          </p:cNvSpPr>
          <p:nvPr>
            <p:ph type="body" sz="quarter" idx="10" hasCustomPrompt="1"/>
          </p:nvPr>
        </p:nvSpPr>
        <p:spPr>
          <a:xfrm>
            <a:off x="584200" y="3231723"/>
            <a:ext cx="3657600" cy="1403461"/>
          </a:xfrm>
        </p:spPr>
        <p:txBody>
          <a:bodyPr/>
          <a:lstStyle>
            <a:lvl1pPr marL="0" indent="0">
              <a:spcBef>
                <a:spcPts val="800"/>
              </a:spcBef>
              <a:buNone/>
              <a:defRPr sz="2400">
                <a:solidFill>
                  <a:schemeClr val="accent1"/>
                </a:solidFill>
                <a:latin typeface="+mj-lt"/>
              </a:defRPr>
            </a:lvl1pPr>
            <a:lvl2pPr marL="228600" indent="0">
              <a:buNone/>
              <a:defRPr sz="1800">
                <a:solidFill>
                  <a:schemeClr val="accent1"/>
                </a:solidFill>
                <a:latin typeface="+mj-lt"/>
              </a:defRPr>
            </a:lvl2pPr>
            <a:lvl3pPr marL="457200" indent="0">
              <a:buNone/>
              <a:defRPr sz="1400">
                <a:solidFill>
                  <a:schemeClr val="accent1"/>
                </a:solidFill>
              </a:defRPr>
            </a:lvl3pPr>
            <a:lvl4pPr marL="661988" indent="0">
              <a:buNone/>
              <a:defRPr sz="1200">
                <a:solidFill>
                  <a:schemeClr val="accent1"/>
                </a:solidFill>
              </a:defRPr>
            </a:lvl4pPr>
            <a:lvl5pPr marL="855663" indent="0">
              <a:buNone/>
              <a:defRPr sz="1200">
                <a:solidFill>
                  <a:schemeClr val="accent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6475335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pli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3D3045-96A6-47EA-8E6C-C98A6581098A}"/>
              </a:ext>
            </a:extLst>
          </p:cNvPr>
          <p:cNvSpPr/>
          <p:nvPr userDrawn="1"/>
        </p:nvSpPr>
        <p:spPr bwMode="auto">
          <a:xfrm>
            <a:off x="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2875002"/>
            <a:ext cx="4896264" cy="1107996"/>
          </a:xfrm>
        </p:spPr>
        <p:txBody>
          <a:bodyPr wrap="square" anchor="ctr" anchorCtr="0">
            <a:spAutoFit/>
          </a:bodyPr>
          <a:lstStyle>
            <a:lvl1pPr>
              <a:defRPr>
                <a:solidFill>
                  <a:schemeClr val="bg1"/>
                </a:solidFill>
              </a:defRPr>
            </a:lvl1pPr>
          </a:lstStyle>
          <a:p>
            <a:r>
              <a:rPr lang="en-US"/>
              <a:t>Click to edit Master title style</a:t>
            </a:r>
          </a:p>
        </p:txBody>
      </p:sp>
      <p:sp>
        <p:nvSpPr>
          <p:cNvPr id="3" name="Text Placeholder 2"/>
          <p:cNvSpPr>
            <a:spLocks noGrp="1"/>
          </p:cNvSpPr>
          <p:nvPr>
            <p:ph type="body" sz="quarter" idx="10"/>
          </p:nvPr>
        </p:nvSpPr>
        <p:spPr>
          <a:xfrm>
            <a:off x="6879772" y="2794980"/>
            <a:ext cx="4616560" cy="1268039"/>
          </a:xfrm>
        </p:spPr>
        <p:txBody>
          <a:bodyPr anchor="ctr"/>
          <a:lstStyle>
            <a:lvl1pPr marL="400050" indent="-400050">
              <a:spcBef>
                <a:spcPts val="1800"/>
              </a:spcBef>
              <a:defRPr sz="2000">
                <a:latin typeface="+mn-lt"/>
              </a:defRPr>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7274294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plit, title onl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3D3045-96A6-47EA-8E6C-C98A6581098A}"/>
              </a:ext>
            </a:extLst>
          </p:cNvPr>
          <p:cNvSpPr/>
          <p:nvPr userDrawn="1"/>
        </p:nvSpPr>
        <p:spPr bwMode="auto">
          <a:xfrm>
            <a:off x="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2875002"/>
            <a:ext cx="4896264" cy="1107996"/>
          </a:xfrm>
        </p:spPr>
        <p:txBody>
          <a:bodyPr wrap="square" anchor="ctr" anchorCtr="0">
            <a:spAutoFit/>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276379155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Left big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2F3B8-09D5-4269-A4BC-8B6B6FA0475F}"/>
              </a:ext>
            </a:extLst>
          </p:cNvPr>
          <p:cNvSpPr>
            <a:spLocks noGrp="1"/>
          </p:cNvSpPr>
          <p:nvPr>
            <p:ph type="title"/>
          </p:nvPr>
        </p:nvSpPr>
        <p:spPr>
          <a:xfrm>
            <a:off x="914259" y="1544139"/>
            <a:ext cx="4590644" cy="1231106"/>
          </a:xfrm>
        </p:spPr>
        <p:txBody>
          <a:bodyPr/>
          <a:lstStyle>
            <a:lvl1pPr>
              <a:defRPr sz="4000"/>
            </a:lvl1pPr>
          </a:lstStyle>
          <a:p>
            <a:r>
              <a:rPr lang="en-US"/>
              <a:t>Click to edit Master title style</a:t>
            </a:r>
          </a:p>
        </p:txBody>
      </p:sp>
      <p:sp>
        <p:nvSpPr>
          <p:cNvPr id="7" name="Picture Placeholder 6">
            <a:extLst>
              <a:ext uri="{FF2B5EF4-FFF2-40B4-BE49-F238E27FC236}">
                <a16:creationId xmlns:a16="http://schemas.microsoft.com/office/drawing/2014/main" id="{CC91F959-89D9-400C-9B8C-79FB496739F9}"/>
              </a:ext>
            </a:extLst>
          </p:cNvPr>
          <p:cNvSpPr>
            <a:spLocks noGrp="1"/>
          </p:cNvSpPr>
          <p:nvPr>
            <p:ph type="pic" sz="quarter" idx="10"/>
          </p:nvPr>
        </p:nvSpPr>
        <p:spPr>
          <a:xfrm>
            <a:off x="6096000" y="0"/>
            <a:ext cx="6096000" cy="6858000"/>
          </a:xfrm>
        </p:spPr>
        <p:txBody>
          <a:bodyPr/>
          <a:lstStyle/>
          <a:p>
            <a:endParaRPr lang="en-US"/>
          </a:p>
        </p:txBody>
      </p:sp>
      <p:sp>
        <p:nvSpPr>
          <p:cNvPr id="9" name="Text Placeholder 8">
            <a:extLst>
              <a:ext uri="{FF2B5EF4-FFF2-40B4-BE49-F238E27FC236}">
                <a16:creationId xmlns:a16="http://schemas.microsoft.com/office/drawing/2014/main" id="{C4B271D5-6DF8-471A-952B-E5EF65535D62}"/>
              </a:ext>
            </a:extLst>
          </p:cNvPr>
          <p:cNvSpPr>
            <a:spLocks noGrp="1"/>
          </p:cNvSpPr>
          <p:nvPr>
            <p:ph type="body" sz="quarter" idx="11"/>
          </p:nvPr>
        </p:nvSpPr>
        <p:spPr>
          <a:xfrm>
            <a:off x="914400" y="4093482"/>
            <a:ext cx="3900714" cy="184666"/>
          </a:xfrm>
        </p:spPr>
        <p:txBody>
          <a:bodyPr/>
          <a:lstStyle>
            <a:lvl1pPr marL="0" indent="0">
              <a:buNone/>
              <a:defRPr sz="1200" baseline="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3735682852"/>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6116104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Right big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2F3B8-09D5-4269-A4BC-8B6B6FA0475F}"/>
              </a:ext>
            </a:extLst>
          </p:cNvPr>
          <p:cNvSpPr>
            <a:spLocks noGrp="1"/>
          </p:cNvSpPr>
          <p:nvPr>
            <p:ph type="title"/>
          </p:nvPr>
        </p:nvSpPr>
        <p:spPr>
          <a:xfrm>
            <a:off x="6687097" y="1544139"/>
            <a:ext cx="4590644" cy="1231106"/>
          </a:xfrm>
        </p:spPr>
        <p:txBody>
          <a:bodyPr/>
          <a:lstStyle>
            <a:lvl1pPr algn="r">
              <a:defRPr sz="4000"/>
            </a:lvl1pPr>
          </a:lstStyle>
          <a:p>
            <a:r>
              <a:rPr lang="en-US"/>
              <a:t>Click to edit Master title style</a:t>
            </a:r>
          </a:p>
        </p:txBody>
      </p:sp>
      <p:sp>
        <p:nvSpPr>
          <p:cNvPr id="7" name="Picture Placeholder 6">
            <a:extLst>
              <a:ext uri="{FF2B5EF4-FFF2-40B4-BE49-F238E27FC236}">
                <a16:creationId xmlns:a16="http://schemas.microsoft.com/office/drawing/2014/main" id="{CC91F959-89D9-400C-9B8C-79FB496739F9}"/>
              </a:ext>
            </a:extLst>
          </p:cNvPr>
          <p:cNvSpPr>
            <a:spLocks noGrp="1"/>
          </p:cNvSpPr>
          <p:nvPr>
            <p:ph type="pic" sz="quarter" idx="10"/>
          </p:nvPr>
        </p:nvSpPr>
        <p:spPr>
          <a:xfrm>
            <a:off x="0" y="0"/>
            <a:ext cx="6096000" cy="6858000"/>
          </a:xfrm>
        </p:spPr>
        <p:txBody>
          <a:bodyPr/>
          <a:lstStyle/>
          <a:p>
            <a:endParaRPr lang="en-US"/>
          </a:p>
        </p:txBody>
      </p:sp>
      <p:sp>
        <p:nvSpPr>
          <p:cNvPr id="9" name="Text Placeholder 8">
            <a:extLst>
              <a:ext uri="{FF2B5EF4-FFF2-40B4-BE49-F238E27FC236}">
                <a16:creationId xmlns:a16="http://schemas.microsoft.com/office/drawing/2014/main" id="{C4B271D5-6DF8-471A-952B-E5EF65535D62}"/>
              </a:ext>
            </a:extLst>
          </p:cNvPr>
          <p:cNvSpPr>
            <a:spLocks noGrp="1"/>
          </p:cNvSpPr>
          <p:nvPr>
            <p:ph type="body" sz="quarter" idx="11"/>
          </p:nvPr>
        </p:nvSpPr>
        <p:spPr>
          <a:xfrm>
            <a:off x="6687238" y="4093482"/>
            <a:ext cx="4591050" cy="184666"/>
          </a:xfrm>
        </p:spPr>
        <p:txBody>
          <a:bodyPr/>
          <a:lstStyle>
            <a:lvl1pPr marL="0" indent="0" algn="r">
              <a:buNone/>
              <a:defRPr sz="1200" baseline="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3503631650"/>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hasCustomPrompt="1"/>
          </p:nvPr>
        </p:nvSpPr>
        <p:spPr>
          <a:xfrm>
            <a:off x="584200" y="1435100"/>
            <a:ext cx="5212080" cy="1403461"/>
          </a:xfrm>
        </p:spPr>
        <p:txBody>
          <a:bodyPr wrap="square">
            <a:spAutoFit/>
          </a:bodyPr>
          <a:lstStyle>
            <a:lvl1pPr marL="0" indent="0">
              <a:spcBef>
                <a:spcPts val="1224"/>
              </a:spcBef>
              <a:buClr>
                <a:schemeClr val="tx1"/>
              </a:buClr>
              <a:buFont typeface="Wingdings" panose="05000000000000000000" pitchFamily="2" charset="2"/>
              <a:buNone/>
              <a:defRPr sz="24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1800" b="0"/>
            </a:lvl2pPr>
            <a:lvl3pPr marL="450850" indent="0">
              <a:buFont typeface="Wingdings" panose="05000000000000000000" pitchFamily="2" charset="2"/>
              <a:buNone/>
              <a:tabLst/>
              <a:defRPr sz="1400" b="0"/>
            </a:lvl3pPr>
            <a:lvl4pPr marL="652462" indent="0">
              <a:buFont typeface="Wingdings" panose="05000000000000000000" pitchFamily="2" charset="2"/>
              <a:buNone/>
              <a:defRPr sz="1200" b="0"/>
            </a:lvl4pPr>
            <a:lvl5pPr marL="854075" indent="0">
              <a:buFont typeface="Wingdings" panose="05000000000000000000" pitchFamily="2" charset="2"/>
              <a:buNone/>
              <a:tabLst/>
              <a:defRPr sz="1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hasCustomPrompt="1"/>
          </p:nvPr>
        </p:nvSpPr>
        <p:spPr>
          <a:xfrm>
            <a:off x="6397171" y="1435100"/>
            <a:ext cx="5212080" cy="1403461"/>
          </a:xfrm>
        </p:spPr>
        <p:txBody>
          <a:bodyPr wrap="square">
            <a:spAutoFit/>
          </a:bodyPr>
          <a:lstStyle>
            <a:lvl1pPr marL="0" indent="0">
              <a:spcBef>
                <a:spcPts val="1224"/>
              </a:spcBef>
              <a:buClr>
                <a:schemeClr val="tx1"/>
              </a:buClr>
              <a:buFont typeface="Wingdings" panose="05000000000000000000" pitchFamily="2" charset="2"/>
              <a:buNone/>
              <a:defRPr sz="24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1800" b="0"/>
            </a:lvl2pPr>
            <a:lvl3pPr marL="450850" indent="0">
              <a:buFont typeface="Wingdings" panose="05000000000000000000" pitchFamily="2" charset="2"/>
              <a:buNone/>
              <a:tabLst/>
              <a:defRPr sz="1400" b="0"/>
            </a:lvl3pPr>
            <a:lvl4pPr marL="652462" indent="0">
              <a:buFont typeface="Wingdings" panose="05000000000000000000" pitchFamily="2" charset="2"/>
              <a:buNone/>
              <a:defRPr sz="1200" b="0"/>
            </a:lvl4pPr>
            <a:lvl5pPr marL="854075" indent="0">
              <a:buFont typeface="Wingdings" panose="05000000000000000000" pitchFamily="2" charset="2"/>
              <a:buNone/>
              <a:tabLst/>
              <a:defRPr sz="1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2793244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8533337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mp; half-pag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0" y="1436688"/>
            <a:ext cx="4898137" cy="1239122"/>
          </a:xfrm>
        </p:spPr>
        <p:txBody>
          <a:bodyPr wrap="square">
            <a:spAutoFit/>
          </a:bodyPr>
          <a:lstStyle>
            <a:lvl1pPr marL="0" indent="0">
              <a:lnSpc>
                <a:spcPct val="110000"/>
              </a:lnSpc>
              <a:spcBef>
                <a:spcPts val="1200"/>
              </a:spcBef>
              <a:buNone/>
              <a:defRPr sz="1800">
                <a:latin typeface="+mn-lt"/>
              </a:defRPr>
            </a:lvl1pPr>
            <a:lvl2pPr marL="228600" indent="0">
              <a:buNone/>
              <a:defRPr sz="1600"/>
            </a:lvl2pPr>
            <a:lvl3pPr marL="457200" indent="0">
              <a:buNone/>
              <a:defRPr sz="1200"/>
            </a:lvl3pPr>
            <a:lvl4pPr marL="685800" indent="0">
              <a:buNone/>
              <a:defRPr sz="1100"/>
            </a:lvl4pPr>
            <a:lvl5pPr marL="914400"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5263465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Half-page spli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95279E0-7ADE-4810-B3CF-D2664576264B}"/>
              </a:ext>
            </a:extLst>
          </p:cNvPr>
          <p:cNvSpPr/>
          <p:nvPr userDrawn="1"/>
        </p:nvSpPr>
        <p:spPr bwMode="auto">
          <a:xfrm>
            <a:off x="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3"/>
          <p:cNvSpPr>
            <a:spLocks noGrp="1"/>
          </p:cNvSpPr>
          <p:nvPr>
            <p:ph type="body" sz="quarter" idx="10"/>
          </p:nvPr>
        </p:nvSpPr>
        <p:spPr>
          <a:xfrm>
            <a:off x="586390" y="1731186"/>
            <a:ext cx="4898137" cy="1239122"/>
          </a:xfrm>
        </p:spPr>
        <p:txBody>
          <a:bodyPr wrap="square">
            <a:spAutoFit/>
          </a:bodyPr>
          <a:lstStyle>
            <a:lvl1pPr marL="0" indent="0">
              <a:lnSpc>
                <a:spcPct val="110000"/>
              </a:lnSpc>
              <a:spcBef>
                <a:spcPts val="1200"/>
              </a:spcBef>
              <a:buNone/>
              <a:defRPr sz="1800">
                <a:solidFill>
                  <a:schemeClr val="bg1"/>
                </a:solidFill>
                <a:latin typeface="+mn-lt"/>
              </a:defRPr>
            </a:lvl1pPr>
            <a:lvl2pPr marL="228600" indent="0">
              <a:buNone/>
              <a:defRPr sz="1600">
                <a:solidFill>
                  <a:schemeClr val="bg1"/>
                </a:solidFill>
              </a:defRPr>
            </a:lvl2pPr>
            <a:lvl3pPr marL="457200" indent="0">
              <a:buNone/>
              <a:defRPr sz="1200">
                <a:solidFill>
                  <a:schemeClr val="bg1"/>
                </a:solidFill>
              </a:defRPr>
            </a:lvl3pPr>
            <a:lvl4pPr marL="685800" indent="0">
              <a:buNone/>
              <a:defRPr sz="1100">
                <a:solidFill>
                  <a:schemeClr val="bg1"/>
                </a:solidFill>
              </a:defRPr>
            </a:lvl4pPr>
            <a:lvl5pPr marL="914400" indent="0">
              <a:buNone/>
              <a:defRPr sz="11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a:xfrm>
            <a:off x="588263" y="457200"/>
            <a:ext cx="4896264" cy="553998"/>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335471128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3036239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6445261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344106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42443509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26221007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plit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5146331" cy="1107996"/>
          </a:xfrm>
        </p:spPr>
        <p:txBody>
          <a:bodyPr>
            <a:spAutoFit/>
          </a:bodyPr>
          <a:lstStyle>
            <a:lvl1pPr>
              <a:defRPr sz="3600">
                <a:solidFill>
                  <a:schemeClr val="tx2"/>
                </a:solidFill>
              </a:defRPr>
            </a:lvl1pPr>
          </a:lstStyle>
          <a:p>
            <a:r>
              <a:rPr lang="en-US"/>
              <a:t>Click to edit Master title style</a:t>
            </a:r>
          </a:p>
        </p:txBody>
      </p:sp>
      <p:sp>
        <p:nvSpPr>
          <p:cNvPr id="3" name="Text Placeholder 2"/>
          <p:cNvSpPr>
            <a:spLocks noGrp="1"/>
          </p:cNvSpPr>
          <p:nvPr>
            <p:ph type="body" sz="quarter" idx="10"/>
          </p:nvPr>
        </p:nvSpPr>
        <p:spPr>
          <a:xfrm>
            <a:off x="584200" y="2418334"/>
            <a:ext cx="5146331" cy="1268039"/>
          </a:xfrm>
        </p:spPr>
        <p:txBody>
          <a:bodyPr/>
          <a:lstStyle>
            <a:lvl1pPr marL="0" indent="0">
              <a:spcBef>
                <a:spcPts val="800"/>
              </a:spcBef>
              <a:buNone/>
              <a:defRPr sz="2000"/>
            </a:lvl1pPr>
            <a:lvl2pPr marL="228600" indent="0">
              <a:buNone/>
              <a:defRPr sz="1600"/>
            </a:lvl2pPr>
            <a:lvl3pPr marL="457200" indent="0">
              <a:buNone/>
              <a:defRPr sz="1200"/>
            </a:lvl3pPr>
            <a:lvl4pPr marL="661988" indent="0">
              <a:buNone/>
              <a:defRPr sz="1100"/>
            </a:lvl4pPr>
            <a:lvl5pPr marL="855663"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Picture Placeholder 7">
            <a:extLst>
              <a:ext uri="{FF2B5EF4-FFF2-40B4-BE49-F238E27FC236}">
                <a16:creationId xmlns:a16="http://schemas.microsoft.com/office/drawing/2014/main" id="{30FB4210-801B-4ED3-BCD7-3A36E6E35036}"/>
              </a:ext>
            </a:extLst>
          </p:cNvPr>
          <p:cNvSpPr>
            <a:spLocks noGrp="1"/>
          </p:cNvSpPr>
          <p:nvPr>
            <p:ph type="pic" sz="quarter" idx="11"/>
          </p:nvPr>
        </p:nvSpPr>
        <p:spPr>
          <a:xfrm>
            <a:off x="6555921" y="0"/>
            <a:ext cx="5636080" cy="6858000"/>
          </a:xfrm>
        </p:spPr>
        <p:txBody>
          <a:bodyPr/>
          <a:lstStyle/>
          <a:p>
            <a:endParaRPr lang="en-US"/>
          </a:p>
        </p:txBody>
      </p:sp>
    </p:spTree>
    <p:extLst>
      <p:ext uri="{BB962C8B-B14F-4D97-AF65-F5344CB8AC3E}">
        <p14:creationId xmlns:p14="http://schemas.microsoft.com/office/powerpoint/2010/main" val="257572491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5222823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8175968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019990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81291051"/>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987249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tx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570142609"/>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2"/>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97845508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Closing blue">
    <p:bg>
      <p:bgPr>
        <a:solidFill>
          <a:schemeClr val="accent1"/>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BCC3F24-BF53-4EF0-8FC2-26C4B364170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2" y="3204862"/>
            <a:ext cx="2102988" cy="448276"/>
          </a:xfrm>
          <a:prstGeom prst="rect">
            <a:avLst/>
          </a:prstGeom>
        </p:spPr>
      </p:pic>
    </p:spTree>
    <p:extLst>
      <p:ext uri="{BB962C8B-B14F-4D97-AF65-F5344CB8AC3E}">
        <p14:creationId xmlns:p14="http://schemas.microsoft.com/office/powerpoint/2010/main" val="13895046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Title Only - dark">
    <p:bg>
      <p:bgPr>
        <a:solidFill>
          <a:schemeClr val="bg1">
            <a:lumMod val="8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167E549-97A9-4362-8FA9-8843573F9D3E}"/>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99704810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336">
          <p15:clr>
            <a:srgbClr val="FBAE40"/>
          </p15:clr>
        </p15:guide>
        <p15:guide id="4" orient="horz" pos="336">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grpSp>
        <p:nvGrpSpPr>
          <p:cNvPr id="7" name="Group 6">
            <a:extLst>
              <a:ext uri="{FF2B5EF4-FFF2-40B4-BE49-F238E27FC236}">
                <a16:creationId xmlns:a16="http://schemas.microsoft.com/office/drawing/2014/main" id="{D93F0F27-6B90-4485-A3C5-1C1E05E189E8}"/>
              </a:ext>
            </a:extLst>
          </p:cNvPr>
          <p:cNvGrpSpPr/>
          <p:nvPr userDrawn="1"/>
        </p:nvGrpSpPr>
        <p:grpSpPr>
          <a:xfrm>
            <a:off x="436379" y="6431005"/>
            <a:ext cx="11326085" cy="94962"/>
            <a:chOff x="445128" y="6559056"/>
            <a:chExt cx="11553197" cy="96853"/>
          </a:xfrm>
        </p:grpSpPr>
        <p:sp>
          <p:nvSpPr>
            <p:cNvPr id="8" name="TextBox 7">
              <a:extLst>
                <a:ext uri="{FF2B5EF4-FFF2-40B4-BE49-F238E27FC236}">
                  <a16:creationId xmlns:a16="http://schemas.microsoft.com/office/drawing/2014/main" id="{AE9C5276-7B68-429C-9DA6-E4F27E0CA047}"/>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703929469"/>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pli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3D3045-96A6-47EA-8E6C-C98A6581098A}"/>
              </a:ext>
            </a:extLst>
          </p:cNvPr>
          <p:cNvSpPr/>
          <p:nvPr userDrawn="1"/>
        </p:nvSpPr>
        <p:spPr bwMode="auto">
          <a:xfrm>
            <a:off x="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2875002"/>
            <a:ext cx="4896264" cy="1107996"/>
          </a:xfrm>
        </p:spPr>
        <p:txBody>
          <a:bodyPr wrap="square" anchor="ctr" anchorCtr="0">
            <a:spAutoFit/>
          </a:bodyPr>
          <a:lstStyle>
            <a:lvl1pPr>
              <a:defRPr>
                <a:solidFill>
                  <a:schemeClr val="bg1"/>
                </a:solidFill>
              </a:defRPr>
            </a:lvl1pPr>
          </a:lstStyle>
          <a:p>
            <a:r>
              <a:rPr lang="en-US"/>
              <a:t>Click to edit Master title style</a:t>
            </a:r>
          </a:p>
        </p:txBody>
      </p:sp>
      <p:sp>
        <p:nvSpPr>
          <p:cNvPr id="3" name="Text Placeholder 2"/>
          <p:cNvSpPr>
            <a:spLocks noGrp="1"/>
          </p:cNvSpPr>
          <p:nvPr>
            <p:ph type="body" sz="quarter" idx="10"/>
          </p:nvPr>
        </p:nvSpPr>
        <p:spPr>
          <a:xfrm>
            <a:off x="6879772" y="2794980"/>
            <a:ext cx="4616560" cy="1268039"/>
          </a:xfrm>
        </p:spPr>
        <p:txBody>
          <a:bodyPr anchor="ctr"/>
          <a:lstStyle>
            <a:lvl1pPr marL="400050" indent="-400050">
              <a:spcBef>
                <a:spcPts val="1800"/>
              </a:spcBef>
              <a:defRPr sz="2000">
                <a:latin typeface="+mn-lt"/>
              </a:defRPr>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5735341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Case study">
    <p:bg>
      <p:bgRef idx="1001">
        <a:schemeClr val="bg1"/>
      </p:bgRef>
    </p:bg>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5FB16BBE-B192-448F-BDCE-8133AB666069}"/>
              </a:ext>
            </a:extLst>
          </p:cNvPr>
          <p:cNvSpPr>
            <a:spLocks noGrp="1"/>
          </p:cNvSpPr>
          <p:nvPr>
            <p:ph type="pic" sz="quarter" idx="10"/>
          </p:nvPr>
        </p:nvSpPr>
        <p:spPr>
          <a:xfrm>
            <a:off x="6570606" y="0"/>
            <a:ext cx="5621393" cy="6858000"/>
          </a:xfrm>
        </p:spPr>
        <p:txBody>
          <a:bodyPr/>
          <a:lstStyle/>
          <a:p>
            <a:endParaRPr lang="en-US"/>
          </a:p>
        </p:txBody>
      </p:sp>
      <p:sp>
        <p:nvSpPr>
          <p:cNvPr id="14" name="Text Placeholder 13">
            <a:extLst>
              <a:ext uri="{FF2B5EF4-FFF2-40B4-BE49-F238E27FC236}">
                <a16:creationId xmlns:a16="http://schemas.microsoft.com/office/drawing/2014/main" id="{F76F354C-F734-4B8E-AE6C-2AA38A3C8D4B}"/>
              </a:ext>
            </a:extLst>
          </p:cNvPr>
          <p:cNvSpPr>
            <a:spLocks noGrp="1"/>
          </p:cNvSpPr>
          <p:nvPr>
            <p:ph type="body" sz="quarter" idx="11"/>
          </p:nvPr>
        </p:nvSpPr>
        <p:spPr>
          <a:xfrm>
            <a:off x="592364" y="2405063"/>
            <a:ext cx="5194970" cy="984885"/>
          </a:xfrm>
        </p:spPr>
        <p:txBody>
          <a:bodyPr/>
          <a:lstStyle>
            <a:lvl1pPr marL="0" indent="0">
              <a:lnSpc>
                <a:spcPct val="100000"/>
              </a:lnSpc>
              <a:spcBef>
                <a:spcPts val="1200"/>
              </a:spcBef>
              <a:buNone/>
              <a:defRPr sz="1600">
                <a:solidFill>
                  <a:schemeClr val="tx2"/>
                </a:solidFill>
                <a:latin typeface="+mj-lt"/>
              </a:defRPr>
            </a:lvl1pPr>
            <a:lvl2pPr marL="0" indent="0">
              <a:lnSpc>
                <a:spcPct val="100000"/>
              </a:lnSpc>
              <a:buNone/>
              <a:defRPr sz="1400"/>
            </a:lvl2pPr>
            <a:lvl3pPr>
              <a:lnSpc>
                <a:spcPct val="100000"/>
              </a:lnSpc>
              <a:buNone/>
              <a:defRPr sz="1200"/>
            </a:lvl3pPr>
            <a:lvl4pPr>
              <a:lnSpc>
                <a:spcPct val="100000"/>
              </a:lnSpc>
              <a:buNone/>
              <a:defRPr sz="1100"/>
            </a:lvl4pPr>
            <a:lvl5pPr>
              <a:lnSpc>
                <a:spcPct val="100000"/>
              </a:lnSpc>
              <a:buNone/>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A8DAF68F-3D1F-4455-98A3-F939DA0182B1}"/>
              </a:ext>
            </a:extLst>
          </p:cNvPr>
          <p:cNvSpPr>
            <a:spLocks noGrp="1"/>
          </p:cNvSpPr>
          <p:nvPr>
            <p:ph type="title"/>
          </p:nvPr>
        </p:nvSpPr>
        <p:spPr>
          <a:xfrm>
            <a:off x="592364" y="435824"/>
            <a:ext cx="5194970" cy="744014"/>
          </a:xfrm>
        </p:spPr>
        <p:txBody>
          <a:bodyPr/>
          <a:lstStyle/>
          <a:p>
            <a:r>
              <a:rPr lang="en-US"/>
              <a:t>Click to edit Master title style</a:t>
            </a:r>
          </a:p>
        </p:txBody>
      </p:sp>
    </p:spTree>
    <p:extLst>
      <p:ext uri="{BB962C8B-B14F-4D97-AF65-F5344CB8AC3E}">
        <p14:creationId xmlns:p14="http://schemas.microsoft.com/office/powerpoint/2010/main" val="189155355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1_Customer sto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6D02DE-FD8C-4D6D-88E8-4CC99C09CFE4}"/>
              </a:ext>
            </a:extLst>
          </p:cNvPr>
          <p:cNvSpPr>
            <a:spLocks noGrp="1"/>
          </p:cNvSpPr>
          <p:nvPr>
            <p:ph type="title" hasCustomPrompt="1"/>
          </p:nvPr>
        </p:nvSpPr>
        <p:spPr>
          <a:xfrm>
            <a:off x="6580188" y="457200"/>
            <a:ext cx="5029200" cy="467820"/>
          </a:xfrm>
        </p:spPr>
        <p:txBody>
          <a:bodyPr/>
          <a:lstStyle>
            <a:lvl1pPr>
              <a:defRPr sz="3200">
                <a:solidFill>
                  <a:schemeClr val="tx1"/>
                </a:solidFill>
              </a:defRPr>
            </a:lvl1pPr>
          </a:lstStyle>
          <a:p>
            <a:r>
              <a:rPr lang="en-US"/>
              <a:t>Click to edit title style</a:t>
            </a:r>
          </a:p>
        </p:txBody>
      </p:sp>
      <p:sp>
        <p:nvSpPr>
          <p:cNvPr id="8" name="Picture Placeholder 7">
            <a:extLst>
              <a:ext uri="{FF2B5EF4-FFF2-40B4-BE49-F238E27FC236}">
                <a16:creationId xmlns:a16="http://schemas.microsoft.com/office/drawing/2014/main" id="{4A46B0C9-167B-43CE-9221-B7F89F0015C3}"/>
              </a:ext>
            </a:extLst>
          </p:cNvPr>
          <p:cNvSpPr>
            <a:spLocks noGrp="1"/>
          </p:cNvSpPr>
          <p:nvPr>
            <p:ph type="pic" sz="quarter" idx="10"/>
          </p:nvPr>
        </p:nvSpPr>
        <p:spPr>
          <a:xfrm>
            <a:off x="0" y="0"/>
            <a:ext cx="6096000" cy="6858000"/>
          </a:xfrm>
        </p:spPr>
        <p:txBody>
          <a:bodyPr/>
          <a:lstStyle/>
          <a:p>
            <a:endParaRPr lang="en-US"/>
          </a:p>
        </p:txBody>
      </p:sp>
      <p:sp>
        <p:nvSpPr>
          <p:cNvPr id="10" name="Text Placeholder 9">
            <a:extLst>
              <a:ext uri="{FF2B5EF4-FFF2-40B4-BE49-F238E27FC236}">
                <a16:creationId xmlns:a16="http://schemas.microsoft.com/office/drawing/2014/main" id="{72CAD355-F2FD-438B-AD4D-2152C56C2554}"/>
              </a:ext>
            </a:extLst>
          </p:cNvPr>
          <p:cNvSpPr>
            <a:spLocks noGrp="1"/>
          </p:cNvSpPr>
          <p:nvPr>
            <p:ph type="body" sz="quarter" idx="11"/>
          </p:nvPr>
        </p:nvSpPr>
        <p:spPr>
          <a:xfrm>
            <a:off x="6580188" y="1751013"/>
            <a:ext cx="5029200" cy="1723549"/>
          </a:xfrm>
        </p:spPr>
        <p:txBody>
          <a:bodyPr/>
          <a:lstStyle>
            <a:lvl1pPr marL="0" indent="0">
              <a:spcBef>
                <a:spcPts val="1200"/>
              </a:spcBef>
              <a:buNone/>
              <a:defRPr sz="2400">
                <a:solidFill>
                  <a:schemeClr val="accent1"/>
                </a:solidFill>
                <a:latin typeface="+mj-lt"/>
              </a:defRPr>
            </a:lvl1pPr>
            <a:lvl2pPr marL="0" indent="0">
              <a:spcBef>
                <a:spcPts val="600"/>
              </a:spcBef>
              <a:buNone/>
              <a:defRPr sz="2000">
                <a:solidFill>
                  <a:schemeClr val="tx1"/>
                </a:solidFill>
                <a:latin typeface="+mn-lt"/>
              </a:defRPr>
            </a:lvl2pPr>
            <a:lvl3pPr marL="285750" indent="-285750">
              <a:spcBef>
                <a:spcPts val="600"/>
              </a:spcBef>
              <a:buFont typeface="Arial" panose="020B0604020202020204" pitchFamily="34" charset="0"/>
              <a:buChar char="•"/>
              <a:defRPr sz="1800"/>
            </a:lvl3pPr>
            <a:lvl4pPr marL="661988" indent="0">
              <a:buNone/>
              <a:defRPr sz="1600"/>
            </a:lvl4pPr>
            <a:lvl5pPr marL="855663"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566168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9" name="Picture 8" descr="A meeting in a conference room.">
            <a:extLst>
              <a:ext uri="{FF2B5EF4-FFF2-40B4-BE49-F238E27FC236}">
                <a16:creationId xmlns:a16="http://schemas.microsoft.com/office/drawing/2014/main" id="{E4286AF1-448E-4DFE-9CAF-FD93F65F04BE}"/>
              </a:ext>
            </a:extLst>
          </p:cNvPr>
          <p:cNvPicPr>
            <a:picLocks noChangeAspect="1"/>
          </p:cNvPicPr>
          <p:nvPr userDrawn="1"/>
        </p:nvPicPr>
        <p:blipFill rotWithShape="1">
          <a:blip r:embed="rId3"/>
          <a:srcRect l="32559" r="10791"/>
          <a:stretch/>
        </p:blipFill>
        <p:spPr>
          <a:xfrm>
            <a:off x="5334000" y="0"/>
            <a:ext cx="6858000" cy="6858000"/>
          </a:xfrm>
          <a:prstGeom prst="rect">
            <a:avLst/>
          </a:prstGeom>
        </p:spPr>
      </p:pic>
    </p:spTree>
    <p:extLst>
      <p:ext uri="{BB962C8B-B14F-4D97-AF65-F5344CB8AC3E}">
        <p14:creationId xmlns:p14="http://schemas.microsoft.com/office/powerpoint/2010/main" val="18839158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8" name="MS logo white - EMF" descr="Microsoft logo white text version">
            <a:extLst>
              <a:ext uri="{FF2B5EF4-FFF2-40B4-BE49-F238E27FC236}">
                <a16:creationId xmlns:a16="http://schemas.microsoft.com/office/drawing/2014/main" id="{D2BBF83B-AB94-4635-A784-5E8484DEC774}"/>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A meeting in a conference room.">
            <a:extLst>
              <a:ext uri="{FF2B5EF4-FFF2-40B4-BE49-F238E27FC236}">
                <a16:creationId xmlns:a16="http://schemas.microsoft.com/office/drawing/2014/main" id="{85A24E5A-A589-444B-A12E-6729B21E6E45}"/>
              </a:ext>
            </a:extLst>
          </p:cNvPr>
          <p:cNvPicPr>
            <a:picLocks noChangeAspect="1"/>
          </p:cNvPicPr>
          <p:nvPr userDrawn="1"/>
        </p:nvPicPr>
        <p:blipFill rotWithShape="1">
          <a:blip r:embed="rId3"/>
          <a:srcRect l="32559" r="10791"/>
          <a:stretch/>
        </p:blipFill>
        <p:spPr>
          <a:xfrm>
            <a:off x="5334000" y="0"/>
            <a:ext cx="6858000" cy="6858000"/>
          </a:xfrm>
          <a:prstGeom prst="rect">
            <a:avLst/>
          </a:prstGeom>
        </p:spPr>
      </p:pic>
      <p:pic>
        <p:nvPicPr>
          <p:cNvPr id="4" name="Picture 3" descr="A group of people in an office&#10;&#10;Description automatically generated with medium confidence">
            <a:extLst>
              <a:ext uri="{FF2B5EF4-FFF2-40B4-BE49-F238E27FC236}">
                <a16:creationId xmlns:a16="http://schemas.microsoft.com/office/drawing/2014/main" id="{694C6E52-7E0A-3D18-3DCD-0227ED9BBC8E}"/>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a:stretch/>
        </p:blipFill>
        <p:spPr>
          <a:xfrm>
            <a:off x="5343524" y="0"/>
            <a:ext cx="6848475" cy="6858000"/>
          </a:xfrm>
          <a:prstGeom prst="rect">
            <a:avLst/>
          </a:prstGeom>
        </p:spPr>
      </p:pic>
    </p:spTree>
    <p:extLst>
      <p:ext uri="{BB962C8B-B14F-4D97-AF65-F5344CB8AC3E}">
        <p14:creationId xmlns:p14="http://schemas.microsoft.com/office/powerpoint/2010/main" val="22141558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695829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EB02FAD1-E14D-41F9-A1BC-FCCF4626291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8018692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9121006B-09FA-4F62-9542-4F6479B0897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2032510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1121436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6467803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0234398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plit, title onl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3D3045-96A6-47EA-8E6C-C98A6581098A}"/>
              </a:ext>
            </a:extLst>
          </p:cNvPr>
          <p:cNvSpPr/>
          <p:nvPr userDrawn="1"/>
        </p:nvSpPr>
        <p:spPr bwMode="auto">
          <a:xfrm>
            <a:off x="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2875002"/>
            <a:ext cx="4896264" cy="1107996"/>
          </a:xfrm>
        </p:spPr>
        <p:txBody>
          <a:bodyPr wrap="square" anchor="ctr" anchorCtr="0">
            <a:spAutoFit/>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225271224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6125176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00486332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2A8B3ECF-E4A4-4BBE-8FC7-9B89BFA966A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3764115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3656218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213E2564-B248-4307-9647-3860A1D1F957}"/>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7651243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41554981"/>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58408970"/>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2596461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EE0325E-4E70-4338-BF4C-7AFCB34D09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84793890"/>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AACE723B-35DC-425C-8962-F4599190EE4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6307005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Left big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2F3B8-09D5-4269-A4BC-8B6B6FA0475F}"/>
              </a:ext>
            </a:extLst>
          </p:cNvPr>
          <p:cNvSpPr>
            <a:spLocks noGrp="1"/>
          </p:cNvSpPr>
          <p:nvPr>
            <p:ph type="title"/>
          </p:nvPr>
        </p:nvSpPr>
        <p:spPr>
          <a:xfrm>
            <a:off x="914259" y="1544139"/>
            <a:ext cx="4590644" cy="1231106"/>
          </a:xfrm>
        </p:spPr>
        <p:txBody>
          <a:bodyPr/>
          <a:lstStyle>
            <a:lvl1pPr>
              <a:defRPr sz="4000"/>
            </a:lvl1pPr>
          </a:lstStyle>
          <a:p>
            <a:r>
              <a:rPr lang="en-US"/>
              <a:t>Click to edit Master title style</a:t>
            </a:r>
          </a:p>
        </p:txBody>
      </p:sp>
      <p:sp>
        <p:nvSpPr>
          <p:cNvPr id="7" name="Picture Placeholder 6">
            <a:extLst>
              <a:ext uri="{FF2B5EF4-FFF2-40B4-BE49-F238E27FC236}">
                <a16:creationId xmlns:a16="http://schemas.microsoft.com/office/drawing/2014/main" id="{CC91F959-89D9-400C-9B8C-79FB496739F9}"/>
              </a:ext>
            </a:extLst>
          </p:cNvPr>
          <p:cNvSpPr>
            <a:spLocks noGrp="1"/>
          </p:cNvSpPr>
          <p:nvPr>
            <p:ph type="pic" sz="quarter" idx="10"/>
          </p:nvPr>
        </p:nvSpPr>
        <p:spPr>
          <a:xfrm>
            <a:off x="6096000" y="0"/>
            <a:ext cx="6096000" cy="6858000"/>
          </a:xfrm>
        </p:spPr>
        <p:txBody>
          <a:bodyPr/>
          <a:lstStyle/>
          <a:p>
            <a:endParaRPr lang="en-US"/>
          </a:p>
        </p:txBody>
      </p:sp>
      <p:sp>
        <p:nvSpPr>
          <p:cNvPr id="9" name="Text Placeholder 8">
            <a:extLst>
              <a:ext uri="{FF2B5EF4-FFF2-40B4-BE49-F238E27FC236}">
                <a16:creationId xmlns:a16="http://schemas.microsoft.com/office/drawing/2014/main" id="{C4B271D5-6DF8-471A-952B-E5EF65535D62}"/>
              </a:ext>
            </a:extLst>
          </p:cNvPr>
          <p:cNvSpPr>
            <a:spLocks noGrp="1"/>
          </p:cNvSpPr>
          <p:nvPr>
            <p:ph type="body" sz="quarter" idx="11"/>
          </p:nvPr>
        </p:nvSpPr>
        <p:spPr>
          <a:xfrm>
            <a:off x="914400" y="4093482"/>
            <a:ext cx="3900714" cy="184666"/>
          </a:xfrm>
        </p:spPr>
        <p:txBody>
          <a:bodyPr/>
          <a:lstStyle>
            <a:lvl1pPr marL="0" indent="0">
              <a:buNone/>
              <a:defRPr sz="1200" baseline="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1758718354"/>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A39C78D3-0313-4B8D-88E0-883765889810}"/>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6015887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B2F9ED1A-9FCE-462D-B16F-2A263C5EA46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5297697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F8455F91-F643-4C10-B5F5-E0C9FA397E4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85893443"/>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818686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3073178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0916642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239404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8673278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82382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1761771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768">
          <p15:clr>
            <a:srgbClr val="FBAE40"/>
          </p15:clr>
        </p15:guide>
        <p15:guide id="32" orient="horz" pos="3552">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Right big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2F3B8-09D5-4269-A4BC-8B6B6FA0475F}"/>
              </a:ext>
            </a:extLst>
          </p:cNvPr>
          <p:cNvSpPr>
            <a:spLocks noGrp="1"/>
          </p:cNvSpPr>
          <p:nvPr>
            <p:ph type="title"/>
          </p:nvPr>
        </p:nvSpPr>
        <p:spPr>
          <a:xfrm>
            <a:off x="6687097" y="1544139"/>
            <a:ext cx="4590644" cy="1231106"/>
          </a:xfrm>
        </p:spPr>
        <p:txBody>
          <a:bodyPr/>
          <a:lstStyle>
            <a:lvl1pPr algn="r">
              <a:defRPr sz="4000"/>
            </a:lvl1pPr>
          </a:lstStyle>
          <a:p>
            <a:r>
              <a:rPr lang="en-US"/>
              <a:t>Click to edit Master title style</a:t>
            </a:r>
          </a:p>
        </p:txBody>
      </p:sp>
      <p:sp>
        <p:nvSpPr>
          <p:cNvPr id="7" name="Picture Placeholder 6">
            <a:extLst>
              <a:ext uri="{FF2B5EF4-FFF2-40B4-BE49-F238E27FC236}">
                <a16:creationId xmlns:a16="http://schemas.microsoft.com/office/drawing/2014/main" id="{CC91F959-89D9-400C-9B8C-79FB496739F9}"/>
              </a:ext>
            </a:extLst>
          </p:cNvPr>
          <p:cNvSpPr>
            <a:spLocks noGrp="1"/>
          </p:cNvSpPr>
          <p:nvPr>
            <p:ph type="pic" sz="quarter" idx="10"/>
          </p:nvPr>
        </p:nvSpPr>
        <p:spPr>
          <a:xfrm>
            <a:off x="0" y="0"/>
            <a:ext cx="6096000" cy="6858000"/>
          </a:xfrm>
        </p:spPr>
        <p:txBody>
          <a:bodyPr/>
          <a:lstStyle/>
          <a:p>
            <a:endParaRPr lang="en-US"/>
          </a:p>
        </p:txBody>
      </p:sp>
      <p:sp>
        <p:nvSpPr>
          <p:cNvPr id="9" name="Text Placeholder 8">
            <a:extLst>
              <a:ext uri="{FF2B5EF4-FFF2-40B4-BE49-F238E27FC236}">
                <a16:creationId xmlns:a16="http://schemas.microsoft.com/office/drawing/2014/main" id="{C4B271D5-6DF8-471A-952B-E5EF65535D62}"/>
              </a:ext>
            </a:extLst>
          </p:cNvPr>
          <p:cNvSpPr>
            <a:spLocks noGrp="1"/>
          </p:cNvSpPr>
          <p:nvPr>
            <p:ph type="body" sz="quarter" idx="11"/>
          </p:nvPr>
        </p:nvSpPr>
        <p:spPr>
          <a:xfrm>
            <a:off x="6687238" y="4093482"/>
            <a:ext cx="4591050" cy="184666"/>
          </a:xfrm>
        </p:spPr>
        <p:txBody>
          <a:bodyPr/>
          <a:lstStyle>
            <a:lvl1pPr marL="0" indent="0" algn="r">
              <a:buNone/>
              <a:defRPr sz="1200" baseline="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827331210"/>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36758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1"/>
                </a:soli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1954055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65092120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557225213"/>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Presentation title slide blue">
    <p:bg>
      <p:bgPr>
        <a:solidFill>
          <a:srgbClr val="0278D7"/>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A1BD43-4947-4C7D-B1C8-B6C8FC3789B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34804" y="2540313"/>
            <a:ext cx="9401560" cy="1793104"/>
          </a:xfrm>
          <a:noFill/>
        </p:spPr>
        <p:txBody>
          <a:bodyPr lIns="0" tIns="0" rIns="0" bIns="182880" anchor="b" anchorCtr="0"/>
          <a:lstStyle>
            <a:lvl1pPr>
              <a:defRPr sz="5294" strike="noStrike" spc="-147" baseline="0">
                <a:solidFill>
                  <a:schemeClr val="bg2"/>
                </a:solidFill>
                <a:latin typeface="+mj-lt"/>
              </a:defRPr>
            </a:lvl1pPr>
          </a:lstStyle>
          <a:p>
            <a:r>
              <a:rPr lang="en-US"/>
              <a:t>Azure presentation</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34804" y="4342824"/>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a:t>Author name</a:t>
            </a:r>
          </a:p>
          <a:p>
            <a:pPr lvl="0"/>
            <a:r>
              <a:rPr lang="en-US"/>
              <a:t>Date</a:t>
            </a:r>
          </a:p>
        </p:txBody>
      </p:sp>
      <p:sp>
        <p:nvSpPr>
          <p:cNvPr id="7" name="Freeform: Shape 6">
            <a:extLst>
              <a:ext uri="{FF2B5EF4-FFF2-40B4-BE49-F238E27FC236}">
                <a16:creationId xmlns:a16="http://schemas.microsoft.com/office/drawing/2014/main" id="{D1F718C1-50EE-4ED5-877E-2518F985EE86}"/>
              </a:ext>
            </a:extLst>
          </p:cNvPr>
          <p:cNvSpPr/>
          <p:nvPr userDrawn="1"/>
        </p:nvSpPr>
        <p:spPr bwMode="auto">
          <a:xfrm>
            <a:off x="11303093" y="438569"/>
            <a:ext cx="460226" cy="126324"/>
          </a:xfrm>
          <a:custGeom>
            <a:avLst/>
            <a:gdLst/>
            <a:ahLst/>
            <a:cxnLst/>
            <a:rect l="l" t="t" r="r" b="b"/>
            <a:pathLst>
              <a:path w="469455" h="128839">
                <a:moveTo>
                  <a:pt x="430309" y="49220"/>
                </a:moveTo>
                <a:cubicBezTo>
                  <a:pt x="424418" y="49220"/>
                  <a:pt x="419425" y="51371"/>
                  <a:pt x="415331" y="55671"/>
                </a:cubicBezTo>
                <a:cubicBezTo>
                  <a:pt x="411236" y="59972"/>
                  <a:pt x="408718" y="65598"/>
                  <a:pt x="407775" y="72549"/>
                </a:cubicBezTo>
                <a:lnTo>
                  <a:pt x="449661" y="72549"/>
                </a:lnTo>
                <a:cubicBezTo>
                  <a:pt x="449602" y="65185"/>
                  <a:pt x="447864" y="59456"/>
                  <a:pt x="444447" y="55362"/>
                </a:cubicBezTo>
                <a:cubicBezTo>
                  <a:pt x="441031" y="51268"/>
                  <a:pt x="436318" y="49220"/>
                  <a:pt x="430309" y="49220"/>
                </a:cubicBezTo>
                <a:close/>
                <a:moveTo>
                  <a:pt x="219624" y="36231"/>
                </a:moveTo>
                <a:lnTo>
                  <a:pt x="240125" y="36231"/>
                </a:lnTo>
                <a:lnTo>
                  <a:pt x="240125" y="88190"/>
                </a:lnTo>
                <a:cubicBezTo>
                  <a:pt x="240125" y="104450"/>
                  <a:pt x="246399" y="112579"/>
                  <a:pt x="258947" y="112579"/>
                </a:cubicBezTo>
                <a:cubicBezTo>
                  <a:pt x="265015" y="112579"/>
                  <a:pt x="270008" y="110341"/>
                  <a:pt x="273925" y="105863"/>
                </a:cubicBezTo>
                <a:cubicBezTo>
                  <a:pt x="277843" y="101386"/>
                  <a:pt x="279802" y="95525"/>
                  <a:pt x="279802" y="88279"/>
                </a:cubicBezTo>
                <a:lnTo>
                  <a:pt x="279802" y="36231"/>
                </a:lnTo>
                <a:lnTo>
                  <a:pt x="300303" y="36231"/>
                </a:lnTo>
                <a:lnTo>
                  <a:pt x="300303" y="126718"/>
                </a:lnTo>
                <a:lnTo>
                  <a:pt x="279802" y="126718"/>
                </a:lnTo>
                <a:lnTo>
                  <a:pt x="279802" y="112403"/>
                </a:lnTo>
                <a:lnTo>
                  <a:pt x="279448" y="112403"/>
                </a:lnTo>
                <a:cubicBezTo>
                  <a:pt x="273498" y="123360"/>
                  <a:pt x="264249" y="128839"/>
                  <a:pt x="251701" y="128839"/>
                </a:cubicBezTo>
                <a:cubicBezTo>
                  <a:pt x="230316" y="128839"/>
                  <a:pt x="219624" y="115996"/>
                  <a:pt x="219624" y="90311"/>
                </a:cubicBezTo>
                <a:close/>
                <a:moveTo>
                  <a:pt x="129657" y="36231"/>
                </a:moveTo>
                <a:lnTo>
                  <a:pt x="202472" y="36231"/>
                </a:lnTo>
                <a:lnTo>
                  <a:pt x="202472" y="44802"/>
                </a:lnTo>
                <a:lnTo>
                  <a:pt x="153605" y="110724"/>
                </a:lnTo>
                <a:lnTo>
                  <a:pt x="202295" y="110724"/>
                </a:lnTo>
                <a:lnTo>
                  <a:pt x="202295" y="126718"/>
                </a:lnTo>
                <a:lnTo>
                  <a:pt x="124886" y="126718"/>
                </a:lnTo>
                <a:lnTo>
                  <a:pt x="124886" y="119030"/>
                </a:lnTo>
                <a:lnTo>
                  <a:pt x="174813" y="52225"/>
                </a:lnTo>
                <a:lnTo>
                  <a:pt x="129657" y="52225"/>
                </a:lnTo>
                <a:close/>
                <a:moveTo>
                  <a:pt x="370173" y="34640"/>
                </a:moveTo>
                <a:cubicBezTo>
                  <a:pt x="373884" y="34640"/>
                  <a:pt x="376712" y="35200"/>
                  <a:pt x="378656" y="36319"/>
                </a:cubicBezTo>
                <a:lnTo>
                  <a:pt x="378656" y="55760"/>
                </a:lnTo>
                <a:cubicBezTo>
                  <a:pt x="376182" y="53816"/>
                  <a:pt x="372618" y="52843"/>
                  <a:pt x="367964" y="52843"/>
                </a:cubicBezTo>
                <a:cubicBezTo>
                  <a:pt x="361896" y="52843"/>
                  <a:pt x="356830" y="55583"/>
                  <a:pt x="352765" y="61062"/>
                </a:cubicBezTo>
                <a:cubicBezTo>
                  <a:pt x="348700" y="66540"/>
                  <a:pt x="346667" y="73993"/>
                  <a:pt x="346667" y="83418"/>
                </a:cubicBezTo>
                <a:lnTo>
                  <a:pt x="346667" y="126718"/>
                </a:lnTo>
                <a:lnTo>
                  <a:pt x="326166" y="126718"/>
                </a:lnTo>
                <a:lnTo>
                  <a:pt x="326166" y="36231"/>
                </a:lnTo>
                <a:lnTo>
                  <a:pt x="346667" y="36231"/>
                </a:lnTo>
                <a:lnTo>
                  <a:pt x="346667" y="54876"/>
                </a:lnTo>
                <a:lnTo>
                  <a:pt x="347021" y="54876"/>
                </a:lnTo>
                <a:cubicBezTo>
                  <a:pt x="349024" y="48514"/>
                  <a:pt x="352102" y="43550"/>
                  <a:pt x="356255" y="39986"/>
                </a:cubicBezTo>
                <a:cubicBezTo>
                  <a:pt x="360408" y="36422"/>
                  <a:pt x="365048" y="34640"/>
                  <a:pt x="370173" y="34640"/>
                </a:cubicBezTo>
                <a:close/>
                <a:moveTo>
                  <a:pt x="430574" y="34110"/>
                </a:moveTo>
                <a:cubicBezTo>
                  <a:pt x="442945" y="34110"/>
                  <a:pt x="452518" y="38086"/>
                  <a:pt x="459293" y="46039"/>
                </a:cubicBezTo>
                <a:cubicBezTo>
                  <a:pt x="466068" y="53992"/>
                  <a:pt x="469455" y="65038"/>
                  <a:pt x="469455" y="79177"/>
                </a:cubicBezTo>
                <a:lnTo>
                  <a:pt x="469455" y="87041"/>
                </a:lnTo>
                <a:lnTo>
                  <a:pt x="407775" y="87041"/>
                </a:lnTo>
                <a:cubicBezTo>
                  <a:pt x="408011" y="95407"/>
                  <a:pt x="410588" y="101858"/>
                  <a:pt x="415507" y="106394"/>
                </a:cubicBezTo>
                <a:cubicBezTo>
                  <a:pt x="420426" y="110930"/>
                  <a:pt x="427187" y="113198"/>
                  <a:pt x="435788" y="113198"/>
                </a:cubicBezTo>
                <a:cubicBezTo>
                  <a:pt x="445449" y="113198"/>
                  <a:pt x="454315" y="110311"/>
                  <a:pt x="462386" y="104538"/>
                </a:cubicBezTo>
                <a:lnTo>
                  <a:pt x="462386" y="121063"/>
                </a:lnTo>
                <a:cubicBezTo>
                  <a:pt x="454138" y="126247"/>
                  <a:pt x="443240" y="128839"/>
                  <a:pt x="429690" y="128839"/>
                </a:cubicBezTo>
                <a:cubicBezTo>
                  <a:pt x="416376" y="128839"/>
                  <a:pt x="405934" y="124730"/>
                  <a:pt x="398364" y="116512"/>
                </a:cubicBezTo>
                <a:cubicBezTo>
                  <a:pt x="390794" y="108294"/>
                  <a:pt x="387009" y="96732"/>
                  <a:pt x="387009" y="81828"/>
                </a:cubicBezTo>
                <a:cubicBezTo>
                  <a:pt x="387009" y="67748"/>
                  <a:pt x="391177" y="56275"/>
                  <a:pt x="399513" y="47409"/>
                </a:cubicBezTo>
                <a:cubicBezTo>
                  <a:pt x="407849" y="38543"/>
                  <a:pt x="418203" y="34110"/>
                  <a:pt x="430574" y="34110"/>
                </a:cubicBezTo>
                <a:close/>
                <a:moveTo>
                  <a:pt x="58587" y="18822"/>
                </a:moveTo>
                <a:cubicBezTo>
                  <a:pt x="58057" y="22180"/>
                  <a:pt x="57468" y="24831"/>
                  <a:pt x="56820" y="26775"/>
                </a:cubicBezTo>
                <a:lnTo>
                  <a:pt x="39412" y="77321"/>
                </a:lnTo>
                <a:lnTo>
                  <a:pt x="78205" y="77321"/>
                </a:lnTo>
                <a:lnTo>
                  <a:pt x="60620" y="26775"/>
                </a:lnTo>
                <a:cubicBezTo>
                  <a:pt x="60090" y="25126"/>
                  <a:pt x="59530" y="22475"/>
                  <a:pt x="58941" y="18822"/>
                </a:cubicBezTo>
                <a:close/>
                <a:moveTo>
                  <a:pt x="47453" y="0"/>
                </a:moveTo>
                <a:lnTo>
                  <a:pt x="71135" y="0"/>
                </a:lnTo>
                <a:lnTo>
                  <a:pt x="118235" y="126718"/>
                </a:lnTo>
                <a:lnTo>
                  <a:pt x="95171" y="126718"/>
                </a:lnTo>
                <a:lnTo>
                  <a:pt x="83772" y="94464"/>
                </a:lnTo>
                <a:lnTo>
                  <a:pt x="33933" y="94464"/>
                </a:lnTo>
                <a:lnTo>
                  <a:pt x="22976" y="126718"/>
                </a:lnTo>
                <a:lnTo>
                  <a:pt x="0" y="126718"/>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2366988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userDrawn="1">
  <p:cSld name="Section title blue">
    <p:bg>
      <p:bgPr>
        <a:solidFill>
          <a:schemeClr val="bg2"/>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b="0" kern="1200" cap="none" spc="-147" baseline="0" dirty="0">
                <a:ln w="3175">
                  <a:noFill/>
                </a:ln>
                <a:solidFill>
                  <a:schemeClr val="tx1"/>
                </a:solidFill>
                <a:effectLst/>
                <a:latin typeface="+mj-lt"/>
                <a:ea typeface="+mn-ea"/>
                <a:cs typeface="Segoe UI" pitchFamily="34" charset="0"/>
              </a:defRPr>
            </a:lvl1pPr>
          </a:lstStyle>
          <a:p>
            <a:pPr marL="0" lvl="0" algn="l" defTabSz="914367" rtl="0" eaLnBrk="1" latinLnBrk="0" hangingPunct="1">
              <a:lnSpc>
                <a:spcPts val="5490"/>
              </a:lnSpc>
              <a:spcBef>
                <a:spcPct val="0"/>
              </a:spcBef>
              <a:buNone/>
            </a:pPr>
            <a:r>
              <a:rPr lang="en-US"/>
              <a:t>Section title</a:t>
            </a:r>
          </a:p>
        </p:txBody>
      </p:sp>
      <p:grpSp>
        <p:nvGrpSpPr>
          <p:cNvPr id="7" name="Group 6">
            <a:extLst>
              <a:ext uri="{FF2B5EF4-FFF2-40B4-BE49-F238E27FC236}">
                <a16:creationId xmlns:a16="http://schemas.microsoft.com/office/drawing/2014/main" id="{94E73804-9B47-4D7E-8A36-A9DB54B0F2BB}"/>
              </a:ext>
            </a:extLst>
          </p:cNvPr>
          <p:cNvGrpSpPr/>
          <p:nvPr userDrawn="1"/>
        </p:nvGrpSpPr>
        <p:grpSpPr>
          <a:xfrm>
            <a:off x="436378" y="6431031"/>
            <a:ext cx="11326085" cy="95058"/>
            <a:chOff x="445128" y="6559056"/>
            <a:chExt cx="11553197" cy="96950"/>
          </a:xfrm>
        </p:grpSpPr>
        <p:sp>
          <p:nvSpPr>
            <p:cNvPr id="8" name="TextBox 7">
              <a:extLst>
                <a:ext uri="{FF2B5EF4-FFF2-40B4-BE49-F238E27FC236}">
                  <a16:creationId xmlns:a16="http://schemas.microsoft.com/office/drawing/2014/main" id="{E7E555FE-1A25-470F-9400-806E2FDA6E45}"/>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tx1"/>
                  </a:solidFill>
                </a:rPr>
                <a:t>© Microsoft Corporation</a:t>
              </a:r>
              <a:endParaRPr lang="en-US" sz="784">
                <a:solidFill>
                  <a:schemeClr val="tx1"/>
                </a:solidFill>
              </a:endParaRPr>
            </a:p>
          </p:txBody>
        </p:sp>
        <p:sp>
          <p:nvSpPr>
            <p:cNvPr id="9" name="Freeform: Shape 8">
              <a:extLst>
                <a:ext uri="{FF2B5EF4-FFF2-40B4-BE49-F238E27FC236}">
                  <a16:creationId xmlns:a16="http://schemas.microsoft.com/office/drawing/2014/main" id="{CADAB30E-A5BE-4BDE-8420-731E8A2CBAB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grpSp>
    </p:spTree>
    <p:extLst>
      <p:ext uri="{BB962C8B-B14F-4D97-AF65-F5344CB8AC3E}">
        <p14:creationId xmlns:p14="http://schemas.microsoft.com/office/powerpoint/2010/main" val="261971633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userDrawn="1">
  <p:cSld name="1_Title Slide">
    <p:bg>
      <p:bgPr>
        <a:solidFill>
          <a:srgbClr val="0078D7"/>
        </a:solidFill>
        <a:effectLst/>
      </p:bgPr>
    </p:bg>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3179A190-33F6-4F9D-B479-94B17CE211BD}"/>
              </a:ext>
            </a:extLst>
          </p:cNvPr>
          <p:cNvGrpSpPr/>
          <p:nvPr userDrawn="1"/>
        </p:nvGrpSpPr>
        <p:grpSpPr>
          <a:xfrm>
            <a:off x="436378" y="6431031"/>
            <a:ext cx="11326085" cy="95058"/>
            <a:chOff x="445128" y="6559056"/>
            <a:chExt cx="11553197" cy="96950"/>
          </a:xfrm>
        </p:grpSpPr>
        <p:sp>
          <p:nvSpPr>
            <p:cNvPr id="18" name="TextBox 17">
              <a:extLst>
                <a:ext uri="{FF2B5EF4-FFF2-40B4-BE49-F238E27FC236}">
                  <a16:creationId xmlns:a16="http://schemas.microsoft.com/office/drawing/2014/main" id="{A0EF24CA-8CC2-49A4-81B9-654BB60104F7}"/>
                </a:ext>
              </a:extLst>
            </p:cNvPr>
            <p:cNvSpPr txBox="1"/>
            <p:nvPr userDrawn="1"/>
          </p:nvSpPr>
          <p:spPr>
            <a:xfrm>
              <a:off x="445128" y="6559056"/>
              <a:ext cx="984244" cy="96950"/>
            </a:xfrm>
            <a:prstGeom prst="rect">
              <a:avLst/>
            </a:prstGeom>
            <a:noFill/>
          </p:spPr>
          <p:txBody>
            <a:bodyPr wrap="none" lIns="0" tIns="0" rIns="0" bIns="0" rtlCol="0">
              <a:spAutoFit/>
            </a:bodyPr>
            <a:lstStyle/>
            <a:p>
              <a:pPr marL="0" marR="0" lvl="0" indent="0" defTabSz="914400" eaLnBrk="1" fontAlgn="auto" latinLnBrk="0" hangingPunct="1">
                <a:lnSpc>
                  <a:spcPct val="90000"/>
                </a:lnSpc>
                <a:spcBef>
                  <a:spcPts val="0"/>
                </a:spcBef>
                <a:spcAft>
                  <a:spcPts val="588"/>
                </a:spcAft>
                <a:buClrTx/>
                <a:buSzTx/>
                <a:buFontTx/>
                <a:buNone/>
                <a:tabLst/>
                <a:defRPr/>
              </a:pPr>
              <a:r>
                <a:rPr kumimoji="0" lang="en-US" sz="686" b="0" i="0" u="none" strike="noStrike" kern="0" cap="none" spc="0" normalizeH="0" baseline="0" noProof="0">
                  <a:ln>
                    <a:noFill/>
                  </a:ln>
                  <a:solidFill>
                    <a:srgbClr val="FFFFFF"/>
                  </a:solidFill>
                  <a:effectLst/>
                  <a:uLnTx/>
                  <a:uFillTx/>
                  <a:latin typeface="Segoe UI"/>
                </a:rPr>
                <a:t>© Microsoft Corporation</a:t>
              </a:r>
              <a:endParaRPr kumimoji="0" lang="en-US" sz="784" b="0" i="0" u="none" strike="noStrike" kern="0" cap="none" spc="0" normalizeH="0" baseline="0" noProof="0">
                <a:ln>
                  <a:noFill/>
                </a:ln>
                <a:solidFill>
                  <a:srgbClr val="FFFFFF"/>
                </a:solidFill>
                <a:effectLst/>
                <a:uLnTx/>
                <a:uFillTx/>
                <a:latin typeface="Segoe UI"/>
              </a:endParaRPr>
            </a:p>
          </p:txBody>
        </p:sp>
        <p:sp>
          <p:nvSpPr>
            <p:cNvPr id="19" name="Freeform: Shape 18">
              <a:extLst>
                <a:ext uri="{FF2B5EF4-FFF2-40B4-BE49-F238E27FC236}">
                  <a16:creationId xmlns:a16="http://schemas.microsoft.com/office/drawing/2014/main" id="{EBCDEF6F-572B-4F96-B35F-26CD343592E4}"/>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3325229039"/>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userDrawn="1">
  <p:cSld name="White">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46A9B387-152F-1A2F-7F94-26CDAB18ECDB}"/>
              </a:ext>
            </a:extLst>
          </p:cNvPr>
          <p:cNvSpPr txBox="1">
            <a:spLocks/>
          </p:cNvSpPr>
          <p:nvPr userDrawn="1"/>
        </p:nvSpPr>
        <p:spPr>
          <a:xfrm>
            <a:off x="8168980" y="3201255"/>
            <a:ext cx="3199543" cy="455490"/>
          </a:xfrm>
          <a:prstGeom prst="rect">
            <a:avLst/>
          </a:prstGeom>
          <a:noFill/>
        </p:spPr>
        <p:txBody>
          <a:bodyPr vert="horz" wrap="square" lIns="0" tIns="0" rIns="0" bIns="0" rtlCol="0" anchor="t" anchorCtr="0">
            <a:spAutoFit/>
          </a:bodyPr>
          <a:lstStyle>
            <a:lvl1pPr algn="r" defTabSz="932742" rtl="0" eaLnBrk="1" latinLnBrk="0" hangingPunct="1">
              <a:lnSpc>
                <a:spcPct val="100000"/>
              </a:lnSpc>
              <a:spcBef>
                <a:spcPct val="0"/>
              </a:spcBef>
              <a:spcAft>
                <a:spcPts val="1273"/>
              </a:spcAft>
              <a:buNone/>
              <a:defRPr lang="en-US" sz="2549" b="0" kern="1200" cap="none" spc="-49" baseline="0">
                <a:ln w="3175">
                  <a:noFill/>
                </a:ln>
                <a:solidFill>
                  <a:schemeClr val="bg1"/>
                </a:solidFill>
                <a:effectLst/>
                <a:latin typeface="+mj-lt"/>
                <a:ea typeface="+mn-ea"/>
                <a:cs typeface="Segoe UI" pitchFamily="34" charset="0"/>
              </a:defRPr>
            </a:lvl1pPr>
          </a:lstStyle>
          <a:p>
            <a:pPr marL="0" marR="0" lvl="0" indent="0" algn="r" defTabSz="932742" rtl="0" eaLnBrk="1" fontAlgn="auto" latinLnBrk="0" hangingPunct="1">
              <a:lnSpc>
                <a:spcPct val="100000"/>
              </a:lnSpc>
              <a:spcBef>
                <a:spcPct val="0"/>
              </a:spcBef>
              <a:spcAft>
                <a:spcPts val="1273"/>
              </a:spcAft>
              <a:buClrTx/>
              <a:buSzTx/>
              <a:buFontTx/>
              <a:buNone/>
              <a:tabLst/>
              <a:defRPr/>
            </a:pPr>
            <a:r>
              <a:rPr kumimoji="0" lang="en-US" sz="2549" b="0" i="0" u="none" strike="noStrike" kern="1200" cap="none" spc="-49" normalizeH="0" baseline="0" noProof="0">
                <a:ln w="3175">
                  <a:noFill/>
                </a:ln>
                <a:solidFill>
                  <a:sysClr val="window" lastClr="FFFFFF"/>
                </a:solidFill>
                <a:effectLst/>
                <a:uLnTx/>
                <a:uFillTx/>
                <a:latin typeface="Segoe UI Semibold"/>
                <a:ea typeface="+mn-ea"/>
                <a:cs typeface="Segoe UI" pitchFamily="34" charset="0"/>
              </a:rPr>
              <a:t>Thank you.</a:t>
            </a:r>
          </a:p>
        </p:txBody>
      </p:sp>
      <p:pic>
        <p:nvPicPr>
          <p:cNvPr id="9" name="Picture 8" descr="Isometric graphic that illustrates Windows Server and SQL Server data moving to the cloud. There are also icons representing cost, efficiency, security, and innovation.">
            <a:extLst>
              <a:ext uri="{FF2B5EF4-FFF2-40B4-BE49-F238E27FC236}">
                <a16:creationId xmlns:a16="http://schemas.microsoft.com/office/drawing/2014/main" id="{B9F452D4-E722-5B27-7561-210402BAA99C}"/>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5434"/>
          <a:stretch/>
        </p:blipFill>
        <p:spPr>
          <a:xfrm>
            <a:off x="0" y="2"/>
            <a:ext cx="7012356" cy="6857999"/>
          </a:xfrm>
          <a:prstGeom prst="rect">
            <a:avLst/>
          </a:prstGeom>
        </p:spPr>
      </p:pic>
      <p:pic>
        <p:nvPicPr>
          <p:cNvPr id="10" name="Picture 9" descr="Microsoft Azure logo">
            <a:extLst>
              <a:ext uri="{FF2B5EF4-FFF2-40B4-BE49-F238E27FC236}">
                <a16:creationId xmlns:a16="http://schemas.microsoft.com/office/drawing/2014/main" id="{841E4269-60FF-13CC-299B-E6C827E5E5E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032848" y="439310"/>
            <a:ext cx="1335673" cy="190278"/>
          </a:xfrm>
          <a:prstGeom prst="rect">
            <a:avLst/>
          </a:prstGeom>
        </p:spPr>
      </p:pic>
      <p:sp>
        <p:nvSpPr>
          <p:cNvPr id="12" name="Rectangle 11">
            <a:extLst>
              <a:ext uri="{FF2B5EF4-FFF2-40B4-BE49-F238E27FC236}">
                <a16:creationId xmlns:a16="http://schemas.microsoft.com/office/drawing/2014/main" id="{9E3504AA-FF80-96EF-899A-4EE7773FAA8A}"/>
              </a:ext>
            </a:extLst>
          </p:cNvPr>
          <p:cNvSpPr/>
          <p:nvPr userDrawn="1"/>
        </p:nvSpPr>
        <p:spPr bwMode="auto">
          <a:xfrm>
            <a:off x="10498238" y="6180881"/>
            <a:ext cx="1693762" cy="67711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sp>
        <p:nvSpPr>
          <p:cNvPr id="11" name="Text Box 3">
            <a:extLst>
              <a:ext uri="{FF2B5EF4-FFF2-40B4-BE49-F238E27FC236}">
                <a16:creationId xmlns:a16="http://schemas.microsoft.com/office/drawing/2014/main" id="{5E27760B-BDE5-06E1-8CED-FFFC7EB95AB3}"/>
              </a:ext>
            </a:extLst>
          </p:cNvPr>
          <p:cNvSpPr txBox="1">
            <a:spLocks noChangeArrowheads="1"/>
          </p:cNvSpPr>
          <p:nvPr userDrawn="1"/>
        </p:nvSpPr>
        <p:spPr bwMode="blackWhite">
          <a:xfrm>
            <a:off x="9043770" y="6451197"/>
            <a:ext cx="2324752"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algn="r" defTabSz="913748" eaLnBrk="0" hangingPunct="0"/>
            <a:r>
              <a:rPr lang="en-US" sz="686">
                <a:solidFill>
                  <a:prstClr val="white"/>
                </a:solidFill>
                <a:cs typeface="Segoe UI" pitchFamily="34" charset="0"/>
              </a:rPr>
              <a:t>© Copyright Microsoft Corporation. All rights reserved. </a:t>
            </a:r>
          </a:p>
        </p:txBody>
      </p:sp>
    </p:spTree>
    <p:extLst>
      <p:ext uri="{BB962C8B-B14F-4D97-AF65-F5344CB8AC3E}">
        <p14:creationId xmlns:p14="http://schemas.microsoft.com/office/powerpoint/2010/main" val="3206636052"/>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00D4D4-BAD1-284B-9B0B-B65C296D5E6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4F7E5B4-AFB4-C94D-9FF5-5E95E751E434}"/>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02E87BC-EBF1-8C40-819F-C9B527E0C6A1}"/>
              </a:ext>
            </a:extLst>
          </p:cNvPr>
          <p:cNvSpPr>
            <a:spLocks noGrp="1"/>
          </p:cNvSpPr>
          <p:nvPr>
            <p:ph type="dt" sz="half" idx="10"/>
          </p:nvPr>
        </p:nvSpPr>
        <p:spPr/>
        <p:txBody>
          <a:bodyPr/>
          <a:lstStyle/>
          <a:p>
            <a:fld id="{CC64F67D-6AD5-E74F-9B93-AB63C3419033}" type="datetimeFigureOut">
              <a:rPr lang="en-US" smtClean="0"/>
              <a:t>10/7/2022</a:t>
            </a:fld>
            <a:endParaRPr lang="en-US"/>
          </a:p>
        </p:txBody>
      </p:sp>
      <p:sp>
        <p:nvSpPr>
          <p:cNvPr id="5" name="Footer Placeholder 4">
            <a:extLst>
              <a:ext uri="{FF2B5EF4-FFF2-40B4-BE49-F238E27FC236}">
                <a16:creationId xmlns:a16="http://schemas.microsoft.com/office/drawing/2014/main" id="{FD3947BD-10BD-C74F-9AC3-AA5922B93A0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BF58059-8C59-2241-8070-035D9F38A6FA}"/>
              </a:ext>
            </a:extLst>
          </p:cNvPr>
          <p:cNvSpPr>
            <a:spLocks noGrp="1"/>
          </p:cNvSpPr>
          <p:nvPr>
            <p:ph type="sldNum" sz="quarter" idx="12"/>
          </p:nvPr>
        </p:nvSpPr>
        <p:spPr/>
        <p:txBody>
          <a:bodyPr/>
          <a:lstStyle/>
          <a:p>
            <a:fld id="{3210EA8E-F435-D741-A186-54178BDF7D5C}" type="slidenum">
              <a:rPr lang="en-US" smtClean="0"/>
              <a:t>‹#›</a:t>
            </a:fld>
            <a:endParaRPr lang="en-US"/>
          </a:p>
        </p:txBody>
      </p:sp>
    </p:spTree>
    <p:extLst>
      <p:ext uri="{BB962C8B-B14F-4D97-AF65-F5344CB8AC3E}">
        <p14:creationId xmlns:p14="http://schemas.microsoft.com/office/powerpoint/2010/main" val="3438329217"/>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6FC4A0C-EEAA-2360-BDA2-D631BD09C0B1}"/>
              </a:ext>
            </a:extLst>
          </p:cNvPr>
          <p:cNvSpPr>
            <a:spLocks noGrp="1"/>
          </p:cNvSpPr>
          <p:nvPr>
            <p:ph type="dt" sz="half" idx="10"/>
          </p:nvPr>
        </p:nvSpPr>
        <p:spPr/>
        <p:txBody>
          <a:bodyPr/>
          <a:lstStyle>
            <a:lvl1pPr>
              <a:defRPr/>
            </a:lvl1pPr>
          </a:lstStyle>
          <a:p>
            <a:pPr>
              <a:defRPr/>
            </a:pPr>
            <a:fld id="{2DC88DC6-D3E0-41DB-B5C0-CA3E28C68B69}" type="datetimeFigureOut">
              <a:rPr lang="en-US"/>
              <a:pPr>
                <a:defRPr/>
              </a:pPr>
              <a:t>10/7/2022</a:t>
            </a:fld>
            <a:endParaRPr lang="en-US"/>
          </a:p>
        </p:txBody>
      </p:sp>
      <p:sp>
        <p:nvSpPr>
          <p:cNvPr id="5" name="Footer Placeholder 4">
            <a:extLst>
              <a:ext uri="{FF2B5EF4-FFF2-40B4-BE49-F238E27FC236}">
                <a16:creationId xmlns:a16="http://schemas.microsoft.com/office/drawing/2014/main" id="{1A804C24-E91C-C671-5994-2E5225615E79}"/>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2801397A-5007-0C9C-A0F2-54611A33CB2D}"/>
              </a:ext>
            </a:extLst>
          </p:cNvPr>
          <p:cNvSpPr>
            <a:spLocks noGrp="1"/>
          </p:cNvSpPr>
          <p:nvPr>
            <p:ph type="sldNum" sz="quarter" idx="12"/>
          </p:nvPr>
        </p:nvSpPr>
        <p:spPr/>
        <p:txBody>
          <a:bodyPr/>
          <a:lstStyle>
            <a:lvl1pPr>
              <a:defRPr/>
            </a:lvl1pPr>
          </a:lstStyle>
          <a:p>
            <a:pPr>
              <a:defRPr/>
            </a:pPr>
            <a:fld id="{D6870638-CA79-4E8B-B019-4CE9B1265DAC}" type="slidenum">
              <a:rPr lang="en-US"/>
              <a:pPr>
                <a:defRPr/>
              </a:pPr>
              <a:t>‹#›</a:t>
            </a:fld>
            <a:endParaRPr lang="en-US"/>
          </a:p>
        </p:txBody>
      </p:sp>
    </p:spTree>
    <p:extLst>
      <p:ext uri="{BB962C8B-B14F-4D97-AF65-F5344CB8AC3E}">
        <p14:creationId xmlns:p14="http://schemas.microsoft.com/office/powerpoint/2010/main" val="13437792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8.xml"/><Relationship Id="rId13" Type="http://schemas.openxmlformats.org/officeDocument/2006/relationships/slideLayout" Target="../slideLayouts/slideLayout43.xml"/><Relationship Id="rId18" Type="http://schemas.openxmlformats.org/officeDocument/2006/relationships/slideLayout" Target="../slideLayouts/slideLayout48.xml"/><Relationship Id="rId26" Type="http://schemas.openxmlformats.org/officeDocument/2006/relationships/slideLayout" Target="../slideLayouts/slideLayout56.xml"/><Relationship Id="rId3" Type="http://schemas.openxmlformats.org/officeDocument/2006/relationships/slideLayout" Target="../slideLayouts/slideLayout33.xml"/><Relationship Id="rId21" Type="http://schemas.openxmlformats.org/officeDocument/2006/relationships/slideLayout" Target="../slideLayouts/slideLayout51.xml"/><Relationship Id="rId7" Type="http://schemas.openxmlformats.org/officeDocument/2006/relationships/slideLayout" Target="../slideLayouts/slideLayout37.xml"/><Relationship Id="rId12" Type="http://schemas.openxmlformats.org/officeDocument/2006/relationships/slideLayout" Target="../slideLayouts/slideLayout42.xml"/><Relationship Id="rId17" Type="http://schemas.openxmlformats.org/officeDocument/2006/relationships/slideLayout" Target="../slideLayouts/slideLayout47.xml"/><Relationship Id="rId25" Type="http://schemas.openxmlformats.org/officeDocument/2006/relationships/slideLayout" Target="../slideLayouts/slideLayout55.xml"/><Relationship Id="rId2" Type="http://schemas.openxmlformats.org/officeDocument/2006/relationships/slideLayout" Target="../slideLayouts/slideLayout32.xml"/><Relationship Id="rId16" Type="http://schemas.openxmlformats.org/officeDocument/2006/relationships/slideLayout" Target="../slideLayouts/slideLayout46.xml"/><Relationship Id="rId20" Type="http://schemas.openxmlformats.org/officeDocument/2006/relationships/slideLayout" Target="../slideLayouts/slideLayout50.xml"/><Relationship Id="rId29" Type="http://schemas.openxmlformats.org/officeDocument/2006/relationships/slideLayout" Target="../slideLayouts/slideLayout59.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slideLayout" Target="../slideLayouts/slideLayout41.xml"/><Relationship Id="rId24" Type="http://schemas.openxmlformats.org/officeDocument/2006/relationships/slideLayout" Target="../slideLayouts/slideLayout54.xml"/><Relationship Id="rId32" Type="http://schemas.openxmlformats.org/officeDocument/2006/relationships/theme" Target="../theme/theme2.xml"/><Relationship Id="rId5" Type="http://schemas.openxmlformats.org/officeDocument/2006/relationships/slideLayout" Target="../slideLayouts/slideLayout35.xml"/><Relationship Id="rId15" Type="http://schemas.openxmlformats.org/officeDocument/2006/relationships/slideLayout" Target="../slideLayouts/slideLayout45.xml"/><Relationship Id="rId23" Type="http://schemas.openxmlformats.org/officeDocument/2006/relationships/slideLayout" Target="../slideLayouts/slideLayout53.xml"/><Relationship Id="rId28" Type="http://schemas.openxmlformats.org/officeDocument/2006/relationships/slideLayout" Target="../slideLayouts/slideLayout58.xml"/><Relationship Id="rId10" Type="http://schemas.openxmlformats.org/officeDocument/2006/relationships/slideLayout" Target="../slideLayouts/slideLayout40.xml"/><Relationship Id="rId19" Type="http://schemas.openxmlformats.org/officeDocument/2006/relationships/slideLayout" Target="../slideLayouts/slideLayout49.xml"/><Relationship Id="rId31" Type="http://schemas.openxmlformats.org/officeDocument/2006/relationships/slideLayout" Target="../slideLayouts/slideLayout61.xml"/><Relationship Id="rId4" Type="http://schemas.openxmlformats.org/officeDocument/2006/relationships/slideLayout" Target="../slideLayouts/slideLayout34.xml"/><Relationship Id="rId9" Type="http://schemas.openxmlformats.org/officeDocument/2006/relationships/slideLayout" Target="../slideLayouts/slideLayout39.xml"/><Relationship Id="rId14" Type="http://schemas.openxmlformats.org/officeDocument/2006/relationships/slideLayout" Target="../slideLayouts/slideLayout44.xml"/><Relationship Id="rId22" Type="http://schemas.openxmlformats.org/officeDocument/2006/relationships/slideLayout" Target="../slideLayouts/slideLayout52.xml"/><Relationship Id="rId27" Type="http://schemas.openxmlformats.org/officeDocument/2006/relationships/slideLayout" Target="../slideLayouts/slideLayout57.xml"/><Relationship Id="rId30" Type="http://schemas.openxmlformats.org/officeDocument/2006/relationships/slideLayout" Target="../slideLayouts/slideLayout60.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74.xml"/><Relationship Id="rId18" Type="http://schemas.openxmlformats.org/officeDocument/2006/relationships/slideLayout" Target="../slideLayouts/slideLayout79.xml"/><Relationship Id="rId26" Type="http://schemas.openxmlformats.org/officeDocument/2006/relationships/slideLayout" Target="../slideLayouts/slideLayout87.xml"/><Relationship Id="rId39" Type="http://schemas.openxmlformats.org/officeDocument/2006/relationships/image" Target="../media/image5.emf"/><Relationship Id="rId21" Type="http://schemas.openxmlformats.org/officeDocument/2006/relationships/slideLayout" Target="../slideLayouts/slideLayout82.xml"/><Relationship Id="rId34" Type="http://schemas.openxmlformats.org/officeDocument/2006/relationships/slideLayout" Target="../slideLayouts/slideLayout95.xml"/><Relationship Id="rId7" Type="http://schemas.openxmlformats.org/officeDocument/2006/relationships/slideLayout" Target="../slideLayouts/slideLayout68.xml"/><Relationship Id="rId12" Type="http://schemas.openxmlformats.org/officeDocument/2006/relationships/slideLayout" Target="../slideLayouts/slideLayout73.xml"/><Relationship Id="rId17" Type="http://schemas.openxmlformats.org/officeDocument/2006/relationships/slideLayout" Target="../slideLayouts/slideLayout78.xml"/><Relationship Id="rId25" Type="http://schemas.openxmlformats.org/officeDocument/2006/relationships/slideLayout" Target="../slideLayouts/slideLayout86.xml"/><Relationship Id="rId33" Type="http://schemas.openxmlformats.org/officeDocument/2006/relationships/slideLayout" Target="../slideLayouts/slideLayout94.xml"/><Relationship Id="rId38" Type="http://schemas.openxmlformats.org/officeDocument/2006/relationships/theme" Target="../theme/theme3.xml"/><Relationship Id="rId2" Type="http://schemas.openxmlformats.org/officeDocument/2006/relationships/slideLayout" Target="../slideLayouts/slideLayout63.xml"/><Relationship Id="rId16" Type="http://schemas.openxmlformats.org/officeDocument/2006/relationships/slideLayout" Target="../slideLayouts/slideLayout77.xml"/><Relationship Id="rId20" Type="http://schemas.openxmlformats.org/officeDocument/2006/relationships/slideLayout" Target="../slideLayouts/slideLayout81.xml"/><Relationship Id="rId29" Type="http://schemas.openxmlformats.org/officeDocument/2006/relationships/slideLayout" Target="../slideLayouts/slideLayout90.xml"/><Relationship Id="rId1" Type="http://schemas.openxmlformats.org/officeDocument/2006/relationships/slideLayout" Target="../slideLayouts/slideLayout62.xml"/><Relationship Id="rId6" Type="http://schemas.openxmlformats.org/officeDocument/2006/relationships/slideLayout" Target="../slideLayouts/slideLayout67.xml"/><Relationship Id="rId11" Type="http://schemas.openxmlformats.org/officeDocument/2006/relationships/slideLayout" Target="../slideLayouts/slideLayout72.xml"/><Relationship Id="rId24" Type="http://schemas.openxmlformats.org/officeDocument/2006/relationships/slideLayout" Target="../slideLayouts/slideLayout85.xml"/><Relationship Id="rId32" Type="http://schemas.openxmlformats.org/officeDocument/2006/relationships/slideLayout" Target="../slideLayouts/slideLayout93.xml"/><Relationship Id="rId37" Type="http://schemas.openxmlformats.org/officeDocument/2006/relationships/slideLayout" Target="../slideLayouts/slideLayout98.xml"/><Relationship Id="rId40" Type="http://schemas.openxmlformats.org/officeDocument/2006/relationships/image" Target="../media/image6.tiff"/><Relationship Id="rId5" Type="http://schemas.openxmlformats.org/officeDocument/2006/relationships/slideLayout" Target="../slideLayouts/slideLayout66.xml"/><Relationship Id="rId15" Type="http://schemas.openxmlformats.org/officeDocument/2006/relationships/slideLayout" Target="../slideLayouts/slideLayout76.xml"/><Relationship Id="rId23" Type="http://schemas.openxmlformats.org/officeDocument/2006/relationships/slideLayout" Target="../slideLayouts/slideLayout84.xml"/><Relationship Id="rId28" Type="http://schemas.openxmlformats.org/officeDocument/2006/relationships/slideLayout" Target="../slideLayouts/slideLayout89.xml"/><Relationship Id="rId36" Type="http://schemas.openxmlformats.org/officeDocument/2006/relationships/slideLayout" Target="../slideLayouts/slideLayout97.xml"/><Relationship Id="rId10" Type="http://schemas.openxmlformats.org/officeDocument/2006/relationships/slideLayout" Target="../slideLayouts/slideLayout71.xml"/><Relationship Id="rId19" Type="http://schemas.openxmlformats.org/officeDocument/2006/relationships/slideLayout" Target="../slideLayouts/slideLayout80.xml"/><Relationship Id="rId31" Type="http://schemas.openxmlformats.org/officeDocument/2006/relationships/slideLayout" Target="../slideLayouts/slideLayout92.xml"/><Relationship Id="rId4" Type="http://schemas.openxmlformats.org/officeDocument/2006/relationships/slideLayout" Target="../slideLayouts/slideLayout65.xml"/><Relationship Id="rId9" Type="http://schemas.openxmlformats.org/officeDocument/2006/relationships/slideLayout" Target="../slideLayouts/slideLayout70.xml"/><Relationship Id="rId14" Type="http://schemas.openxmlformats.org/officeDocument/2006/relationships/slideLayout" Target="../slideLayouts/slideLayout75.xml"/><Relationship Id="rId22" Type="http://schemas.openxmlformats.org/officeDocument/2006/relationships/slideLayout" Target="../slideLayouts/slideLayout83.xml"/><Relationship Id="rId27" Type="http://schemas.openxmlformats.org/officeDocument/2006/relationships/slideLayout" Target="../slideLayouts/slideLayout88.xml"/><Relationship Id="rId30" Type="http://schemas.openxmlformats.org/officeDocument/2006/relationships/slideLayout" Target="../slideLayouts/slideLayout91.xml"/><Relationship Id="rId35" Type="http://schemas.openxmlformats.org/officeDocument/2006/relationships/slideLayout" Target="../slideLayouts/slideLayout96.xml"/><Relationship Id="rId8" Type="http://schemas.openxmlformats.org/officeDocument/2006/relationships/slideLayout" Target="../slideLayouts/slideLayout69.xml"/><Relationship Id="rId3" Type="http://schemas.openxmlformats.org/officeDocument/2006/relationships/slideLayout" Target="../slideLayouts/slideLayout6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06.xml"/><Relationship Id="rId3" Type="http://schemas.openxmlformats.org/officeDocument/2006/relationships/slideLayout" Target="../slideLayouts/slideLayout101.xml"/><Relationship Id="rId7" Type="http://schemas.openxmlformats.org/officeDocument/2006/relationships/slideLayout" Target="../slideLayouts/slideLayout105.xml"/><Relationship Id="rId12" Type="http://schemas.openxmlformats.org/officeDocument/2006/relationships/theme" Target="../theme/theme4.xml"/><Relationship Id="rId2" Type="http://schemas.openxmlformats.org/officeDocument/2006/relationships/slideLayout" Target="../slideLayouts/slideLayout100.xml"/><Relationship Id="rId1" Type="http://schemas.openxmlformats.org/officeDocument/2006/relationships/slideLayout" Target="../slideLayouts/slideLayout99.xml"/><Relationship Id="rId6" Type="http://schemas.openxmlformats.org/officeDocument/2006/relationships/slideLayout" Target="../slideLayouts/slideLayout104.xml"/><Relationship Id="rId11" Type="http://schemas.openxmlformats.org/officeDocument/2006/relationships/slideLayout" Target="../slideLayouts/slideLayout109.xml"/><Relationship Id="rId5" Type="http://schemas.openxmlformats.org/officeDocument/2006/relationships/slideLayout" Target="../slideLayouts/slideLayout103.xml"/><Relationship Id="rId10" Type="http://schemas.openxmlformats.org/officeDocument/2006/relationships/slideLayout" Target="../slideLayouts/slideLayout108.xml"/><Relationship Id="rId4" Type="http://schemas.openxmlformats.org/officeDocument/2006/relationships/slideLayout" Target="../slideLayouts/slideLayout102.xml"/><Relationship Id="rId9" Type="http://schemas.openxmlformats.org/officeDocument/2006/relationships/slideLayout" Target="../slideLayouts/slideLayout107.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17.xml"/><Relationship Id="rId13" Type="http://schemas.openxmlformats.org/officeDocument/2006/relationships/slideLayout" Target="../slideLayouts/slideLayout122.xml"/><Relationship Id="rId18" Type="http://schemas.openxmlformats.org/officeDocument/2006/relationships/slideLayout" Target="../slideLayouts/slideLayout127.xml"/><Relationship Id="rId26" Type="http://schemas.openxmlformats.org/officeDocument/2006/relationships/image" Target="../media/image5.emf"/><Relationship Id="rId3" Type="http://schemas.openxmlformats.org/officeDocument/2006/relationships/slideLayout" Target="../slideLayouts/slideLayout112.xml"/><Relationship Id="rId21" Type="http://schemas.openxmlformats.org/officeDocument/2006/relationships/slideLayout" Target="../slideLayouts/slideLayout130.xml"/><Relationship Id="rId7" Type="http://schemas.openxmlformats.org/officeDocument/2006/relationships/slideLayout" Target="../slideLayouts/slideLayout116.xml"/><Relationship Id="rId12" Type="http://schemas.openxmlformats.org/officeDocument/2006/relationships/slideLayout" Target="../slideLayouts/slideLayout121.xml"/><Relationship Id="rId17" Type="http://schemas.openxmlformats.org/officeDocument/2006/relationships/slideLayout" Target="../slideLayouts/slideLayout126.xml"/><Relationship Id="rId25" Type="http://schemas.openxmlformats.org/officeDocument/2006/relationships/theme" Target="../theme/theme5.xml"/><Relationship Id="rId2" Type="http://schemas.openxmlformats.org/officeDocument/2006/relationships/slideLayout" Target="../slideLayouts/slideLayout111.xml"/><Relationship Id="rId16" Type="http://schemas.openxmlformats.org/officeDocument/2006/relationships/slideLayout" Target="../slideLayouts/slideLayout125.xml"/><Relationship Id="rId20" Type="http://schemas.openxmlformats.org/officeDocument/2006/relationships/slideLayout" Target="../slideLayouts/slideLayout129.xml"/><Relationship Id="rId29" Type="http://schemas.microsoft.com/office/2007/relationships/hdphoto" Target="../media/hdphoto1.wdp"/><Relationship Id="rId1" Type="http://schemas.openxmlformats.org/officeDocument/2006/relationships/slideLayout" Target="../slideLayouts/slideLayout110.xml"/><Relationship Id="rId6" Type="http://schemas.openxmlformats.org/officeDocument/2006/relationships/slideLayout" Target="../slideLayouts/slideLayout115.xml"/><Relationship Id="rId11" Type="http://schemas.openxmlformats.org/officeDocument/2006/relationships/slideLayout" Target="../slideLayouts/slideLayout120.xml"/><Relationship Id="rId24" Type="http://schemas.openxmlformats.org/officeDocument/2006/relationships/slideLayout" Target="../slideLayouts/slideLayout133.xml"/><Relationship Id="rId5" Type="http://schemas.openxmlformats.org/officeDocument/2006/relationships/slideLayout" Target="../slideLayouts/slideLayout114.xml"/><Relationship Id="rId15" Type="http://schemas.openxmlformats.org/officeDocument/2006/relationships/slideLayout" Target="../slideLayouts/slideLayout124.xml"/><Relationship Id="rId23" Type="http://schemas.openxmlformats.org/officeDocument/2006/relationships/slideLayout" Target="../slideLayouts/slideLayout132.xml"/><Relationship Id="rId28" Type="http://schemas.openxmlformats.org/officeDocument/2006/relationships/image" Target="../media/image16.png"/><Relationship Id="rId10" Type="http://schemas.openxmlformats.org/officeDocument/2006/relationships/slideLayout" Target="../slideLayouts/slideLayout119.xml"/><Relationship Id="rId19" Type="http://schemas.openxmlformats.org/officeDocument/2006/relationships/slideLayout" Target="../slideLayouts/slideLayout128.xml"/><Relationship Id="rId4" Type="http://schemas.openxmlformats.org/officeDocument/2006/relationships/slideLayout" Target="../slideLayouts/slideLayout113.xml"/><Relationship Id="rId9" Type="http://schemas.openxmlformats.org/officeDocument/2006/relationships/slideLayout" Target="../slideLayouts/slideLayout118.xml"/><Relationship Id="rId14" Type="http://schemas.openxmlformats.org/officeDocument/2006/relationships/slideLayout" Target="../slideLayouts/slideLayout123.xml"/><Relationship Id="rId22" Type="http://schemas.openxmlformats.org/officeDocument/2006/relationships/slideLayout" Target="../slideLayouts/slideLayout131.xml"/><Relationship Id="rId27" Type="http://schemas.openxmlformats.org/officeDocument/2006/relationships/image" Target="../media/image6.tiff"/></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146.xml"/><Relationship Id="rId18" Type="http://schemas.openxmlformats.org/officeDocument/2006/relationships/slideLayout" Target="../slideLayouts/slideLayout151.xml"/><Relationship Id="rId26" Type="http://schemas.openxmlformats.org/officeDocument/2006/relationships/slideLayout" Target="../slideLayouts/slideLayout159.xml"/><Relationship Id="rId3" Type="http://schemas.openxmlformats.org/officeDocument/2006/relationships/slideLayout" Target="../slideLayouts/slideLayout136.xml"/><Relationship Id="rId21" Type="http://schemas.openxmlformats.org/officeDocument/2006/relationships/slideLayout" Target="../slideLayouts/slideLayout154.xml"/><Relationship Id="rId7" Type="http://schemas.openxmlformats.org/officeDocument/2006/relationships/slideLayout" Target="../slideLayouts/slideLayout140.xml"/><Relationship Id="rId12" Type="http://schemas.openxmlformats.org/officeDocument/2006/relationships/slideLayout" Target="../slideLayouts/slideLayout145.xml"/><Relationship Id="rId17" Type="http://schemas.openxmlformats.org/officeDocument/2006/relationships/slideLayout" Target="../slideLayouts/slideLayout150.xml"/><Relationship Id="rId25" Type="http://schemas.openxmlformats.org/officeDocument/2006/relationships/slideLayout" Target="../slideLayouts/slideLayout158.xml"/><Relationship Id="rId33" Type="http://schemas.openxmlformats.org/officeDocument/2006/relationships/image" Target="../media/image18.emf"/><Relationship Id="rId2" Type="http://schemas.openxmlformats.org/officeDocument/2006/relationships/slideLayout" Target="../slideLayouts/slideLayout135.xml"/><Relationship Id="rId16" Type="http://schemas.openxmlformats.org/officeDocument/2006/relationships/slideLayout" Target="../slideLayouts/slideLayout149.xml"/><Relationship Id="rId20" Type="http://schemas.openxmlformats.org/officeDocument/2006/relationships/slideLayout" Target="../slideLayouts/slideLayout153.xml"/><Relationship Id="rId29" Type="http://schemas.openxmlformats.org/officeDocument/2006/relationships/slideLayout" Target="../slideLayouts/slideLayout162.xml"/><Relationship Id="rId1" Type="http://schemas.openxmlformats.org/officeDocument/2006/relationships/slideLayout" Target="../slideLayouts/slideLayout134.xml"/><Relationship Id="rId6" Type="http://schemas.openxmlformats.org/officeDocument/2006/relationships/slideLayout" Target="../slideLayouts/slideLayout139.xml"/><Relationship Id="rId11" Type="http://schemas.openxmlformats.org/officeDocument/2006/relationships/slideLayout" Target="../slideLayouts/slideLayout144.xml"/><Relationship Id="rId24" Type="http://schemas.openxmlformats.org/officeDocument/2006/relationships/slideLayout" Target="../slideLayouts/slideLayout157.xml"/><Relationship Id="rId32" Type="http://schemas.openxmlformats.org/officeDocument/2006/relationships/theme" Target="../theme/theme6.xml"/><Relationship Id="rId5" Type="http://schemas.openxmlformats.org/officeDocument/2006/relationships/slideLayout" Target="../slideLayouts/slideLayout138.xml"/><Relationship Id="rId15" Type="http://schemas.openxmlformats.org/officeDocument/2006/relationships/slideLayout" Target="../slideLayouts/slideLayout148.xml"/><Relationship Id="rId23" Type="http://schemas.openxmlformats.org/officeDocument/2006/relationships/slideLayout" Target="../slideLayouts/slideLayout156.xml"/><Relationship Id="rId28" Type="http://schemas.openxmlformats.org/officeDocument/2006/relationships/slideLayout" Target="../slideLayouts/slideLayout161.xml"/><Relationship Id="rId10" Type="http://schemas.openxmlformats.org/officeDocument/2006/relationships/slideLayout" Target="../slideLayouts/slideLayout143.xml"/><Relationship Id="rId19" Type="http://schemas.openxmlformats.org/officeDocument/2006/relationships/slideLayout" Target="../slideLayouts/slideLayout152.xml"/><Relationship Id="rId31" Type="http://schemas.openxmlformats.org/officeDocument/2006/relationships/slideLayout" Target="../slideLayouts/slideLayout164.xml"/><Relationship Id="rId4" Type="http://schemas.openxmlformats.org/officeDocument/2006/relationships/slideLayout" Target="../slideLayouts/slideLayout137.xml"/><Relationship Id="rId9" Type="http://schemas.openxmlformats.org/officeDocument/2006/relationships/slideLayout" Target="../slideLayouts/slideLayout142.xml"/><Relationship Id="rId14" Type="http://schemas.openxmlformats.org/officeDocument/2006/relationships/slideLayout" Target="../slideLayouts/slideLayout147.xml"/><Relationship Id="rId22" Type="http://schemas.openxmlformats.org/officeDocument/2006/relationships/slideLayout" Target="../slideLayouts/slideLayout155.xml"/><Relationship Id="rId27" Type="http://schemas.openxmlformats.org/officeDocument/2006/relationships/slideLayout" Target="../slideLayouts/slideLayout160.xml"/><Relationship Id="rId30" Type="http://schemas.openxmlformats.org/officeDocument/2006/relationships/slideLayout" Target="../slideLayouts/slideLayout163.xml"/><Relationship Id="rId8" Type="http://schemas.openxmlformats.org/officeDocument/2006/relationships/slideLayout" Target="../slideLayouts/slideLayout14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248992159"/>
      </p:ext>
    </p:extLst>
  </p:cSld>
  <p:clrMap bg1="lt1" tx1="dk1" bg2="lt2" tx2="dk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12" r:id="rId6"/>
    <p:sldLayoutId id="2147483732" r:id="rId7"/>
    <p:sldLayoutId id="2147483713" r:id="rId8"/>
    <p:sldLayoutId id="2147483714" r:id="rId9"/>
    <p:sldLayoutId id="2147483715" r:id="rId10"/>
    <p:sldLayoutId id="2147483716" r:id="rId11"/>
    <p:sldLayoutId id="2147483717" r:id="rId12"/>
    <p:sldLayoutId id="2147483718" r:id="rId13"/>
    <p:sldLayoutId id="2147483719" r:id="rId14"/>
    <p:sldLayoutId id="2147483720" r:id="rId15"/>
    <p:sldLayoutId id="2147483721" r:id="rId16"/>
    <p:sldLayoutId id="2147483722" r:id="rId17"/>
    <p:sldLayoutId id="2147483723" r:id="rId18"/>
    <p:sldLayoutId id="2147483724" r:id="rId19"/>
    <p:sldLayoutId id="2147483725" r:id="rId20"/>
    <p:sldLayoutId id="2147483726" r:id="rId21"/>
    <p:sldLayoutId id="2147483727" r:id="rId22"/>
    <p:sldLayoutId id="2147483728" r:id="rId23"/>
    <p:sldLayoutId id="2147483729" r:id="rId24"/>
    <p:sldLayoutId id="2147483730" r:id="rId25"/>
    <p:sldLayoutId id="2147483731" r:id="rId26"/>
    <p:sldLayoutId id="2147483734" r:id="rId27"/>
    <p:sldLayoutId id="2147483854" r:id="rId28"/>
    <p:sldLayoutId id="2147483855" r:id="rId29"/>
    <p:sldLayoutId id="2147483856" r:id="rId30"/>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591363859"/>
      </p:ext>
    </p:extLst>
  </p:cSld>
  <p:clrMap bg1="lt1" tx1="dk1" bg2="lt2" tx2="dk2" accent1="accent1" accent2="accent2" accent3="accent3" accent4="accent4" accent5="accent5" accent6="accent6" hlink="hlink" folHlink="folHlink"/>
  <p:sldLayoutIdLst>
    <p:sldLayoutId id="2147483858" r:id="rId1"/>
    <p:sldLayoutId id="2147483859" r:id="rId2"/>
    <p:sldLayoutId id="2147483860" r:id="rId3"/>
    <p:sldLayoutId id="2147483861" r:id="rId4"/>
    <p:sldLayoutId id="2147483862" r:id="rId5"/>
    <p:sldLayoutId id="2147483863" r:id="rId6"/>
    <p:sldLayoutId id="2147483864" r:id="rId7"/>
    <p:sldLayoutId id="2147483865" r:id="rId8"/>
    <p:sldLayoutId id="2147483866" r:id="rId9"/>
    <p:sldLayoutId id="2147483867" r:id="rId10"/>
    <p:sldLayoutId id="2147483868" r:id="rId11"/>
    <p:sldLayoutId id="2147483869" r:id="rId12"/>
    <p:sldLayoutId id="2147483870" r:id="rId13"/>
    <p:sldLayoutId id="2147483871" r:id="rId14"/>
    <p:sldLayoutId id="2147483872" r:id="rId15"/>
    <p:sldLayoutId id="2147483873" r:id="rId16"/>
    <p:sldLayoutId id="2147483874" r:id="rId17"/>
    <p:sldLayoutId id="2147483875" r:id="rId18"/>
    <p:sldLayoutId id="2147483876" r:id="rId19"/>
    <p:sldLayoutId id="2147483877" r:id="rId20"/>
    <p:sldLayoutId id="2147483878" r:id="rId21"/>
    <p:sldLayoutId id="2147483879" r:id="rId22"/>
    <p:sldLayoutId id="2147483880" r:id="rId23"/>
    <p:sldLayoutId id="2147483881" r:id="rId24"/>
    <p:sldLayoutId id="2147483882" r:id="rId25"/>
    <p:sldLayoutId id="2147483883" r:id="rId26"/>
    <p:sldLayoutId id="2147483884" r:id="rId27"/>
    <p:sldLayoutId id="2147483885" r:id="rId28"/>
    <p:sldLayoutId id="2147483886" r:id="rId29"/>
    <p:sldLayoutId id="2147483887" r:id="rId30"/>
    <p:sldLayoutId id="2147483888" r:id="rId31"/>
  </p:sldLayoutIdLst>
  <p:transition>
    <p:fade/>
  </p:transition>
  <p:hf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9"/>
          <a:srcRect l="762"/>
          <a:stretch/>
        </p:blipFill>
        <p:spPr>
          <a:xfrm rot="5400000">
            <a:off x="9509760" y="2843773"/>
            <a:ext cx="6858000" cy="1170455"/>
          </a:xfrm>
          <a:prstGeom prst="rect">
            <a:avLst/>
          </a:prstGeom>
        </p:spPr>
      </p:pic>
      <p:pic>
        <p:nvPicPr>
          <p:cNvPr id="5" name="Picture 4">
            <a:extLst>
              <a:ext uri="{FF2B5EF4-FFF2-40B4-BE49-F238E27FC236}">
                <a16:creationId xmlns:a16="http://schemas.microsoft.com/office/drawing/2014/main" id="{0F4E1596-EF65-00C1-DBA7-0AB243E55CC6}"/>
              </a:ext>
            </a:extLst>
          </p:cNvPr>
          <p:cNvPicPr>
            <a:picLocks noChangeAspect="1"/>
          </p:cNvPicPr>
          <p:nvPr userDrawn="1"/>
        </p:nvPicPr>
        <p:blipFill>
          <a:blip r:embed="rId40"/>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2790612615"/>
      </p:ext>
    </p:extLst>
  </p:cSld>
  <p:clrMap bg1="dk1" tx1="lt1" bg2="dk2" tx2="lt2" accent1="accent1" accent2="accent2" accent3="accent3" accent4="accent4" accent5="accent5" accent6="accent6" hlink="hlink" folHlink="folHlink"/>
  <p:sldLayoutIdLst>
    <p:sldLayoutId id="2147483890" r:id="rId1"/>
    <p:sldLayoutId id="2147483891" r:id="rId2"/>
    <p:sldLayoutId id="2147483892" r:id="rId3"/>
    <p:sldLayoutId id="2147483893" r:id="rId4"/>
    <p:sldLayoutId id="2147483894" r:id="rId5"/>
    <p:sldLayoutId id="2147483895" r:id="rId6"/>
    <p:sldLayoutId id="2147483896" r:id="rId7"/>
    <p:sldLayoutId id="2147483897" r:id="rId8"/>
    <p:sldLayoutId id="2147483898" r:id="rId9"/>
    <p:sldLayoutId id="2147483899" r:id="rId10"/>
    <p:sldLayoutId id="2147483900" r:id="rId11"/>
    <p:sldLayoutId id="2147483901" r:id="rId12"/>
    <p:sldLayoutId id="2147483902" r:id="rId13"/>
    <p:sldLayoutId id="2147483903" r:id="rId14"/>
    <p:sldLayoutId id="2147483904" r:id="rId15"/>
    <p:sldLayoutId id="2147483905" r:id="rId16"/>
    <p:sldLayoutId id="2147483906" r:id="rId17"/>
    <p:sldLayoutId id="2147483907" r:id="rId18"/>
    <p:sldLayoutId id="2147483908" r:id="rId19"/>
    <p:sldLayoutId id="2147483909" r:id="rId20"/>
    <p:sldLayoutId id="2147483910" r:id="rId21"/>
    <p:sldLayoutId id="2147483911" r:id="rId22"/>
    <p:sldLayoutId id="2147483912" r:id="rId23"/>
    <p:sldLayoutId id="2147483913" r:id="rId24"/>
    <p:sldLayoutId id="2147483914" r:id="rId25"/>
    <p:sldLayoutId id="2147483915" r:id="rId26"/>
    <p:sldLayoutId id="2147483916" r:id="rId27"/>
    <p:sldLayoutId id="2147483917" r:id="rId28"/>
    <p:sldLayoutId id="2147483918" r:id="rId29"/>
    <p:sldLayoutId id="2147483919" r:id="rId30"/>
    <p:sldLayoutId id="2147483920" r:id="rId31"/>
    <p:sldLayoutId id="2147483921" r:id="rId32"/>
    <p:sldLayoutId id="2147483922" r:id="rId33"/>
    <p:sldLayoutId id="2147483923" r:id="rId34"/>
    <p:sldLayoutId id="2147483924" r:id="rId35"/>
    <p:sldLayoutId id="2147483925" r:id="rId36"/>
    <p:sldLayoutId id="2147483926" r:id="rId37"/>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CA26E9D7-548D-AFAB-0168-D49E77E02A05}"/>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Text Placeholder 2">
            <a:extLst>
              <a:ext uri="{FF2B5EF4-FFF2-40B4-BE49-F238E27FC236}">
                <a16:creationId xmlns:a16="http://schemas.microsoft.com/office/drawing/2014/main" id="{6E080144-1EF1-9ED2-7E56-ADA3AF2F6952}"/>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a:extLst>
              <a:ext uri="{FF2B5EF4-FFF2-40B4-BE49-F238E27FC236}">
                <a16:creationId xmlns:a16="http://schemas.microsoft.com/office/drawing/2014/main" id="{3A598B03-E034-906C-CA35-1066D8E8CD5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defRPr>
            </a:lvl1pPr>
          </a:lstStyle>
          <a:p>
            <a:pPr>
              <a:defRPr/>
            </a:pPr>
            <a:fld id="{38EC5623-C7FF-49D7-85CE-AA0FA78A54A8}" type="datetimeFigureOut">
              <a:rPr lang="en-US"/>
              <a:pPr>
                <a:defRPr/>
              </a:pPr>
              <a:t>10/7/2022</a:t>
            </a:fld>
            <a:endParaRPr lang="en-US"/>
          </a:p>
        </p:txBody>
      </p:sp>
      <p:sp>
        <p:nvSpPr>
          <p:cNvPr id="5" name="Footer Placeholder 4">
            <a:extLst>
              <a:ext uri="{FF2B5EF4-FFF2-40B4-BE49-F238E27FC236}">
                <a16:creationId xmlns:a16="http://schemas.microsoft.com/office/drawing/2014/main" id="{506CBBDD-F699-00BB-2272-DBB69FD6D31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defRPr>
            </a:lvl1pPr>
          </a:lstStyle>
          <a:p>
            <a:pPr>
              <a:defRPr/>
            </a:pPr>
            <a:endParaRPr lang="en-US"/>
          </a:p>
        </p:txBody>
      </p:sp>
      <p:sp>
        <p:nvSpPr>
          <p:cNvPr id="6" name="Slide Number Placeholder 5">
            <a:extLst>
              <a:ext uri="{FF2B5EF4-FFF2-40B4-BE49-F238E27FC236}">
                <a16:creationId xmlns:a16="http://schemas.microsoft.com/office/drawing/2014/main" id="{2229AC5A-D454-431D-0E03-1D71FDE79CA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defRPr>
            </a:lvl1pPr>
          </a:lstStyle>
          <a:p>
            <a:pPr>
              <a:defRPr/>
            </a:pPr>
            <a:fld id="{1770AFA8-A4FC-4675-A682-49B31F422221}" type="slidenum">
              <a:rPr lang="en-US"/>
              <a:pPr>
                <a:defRPr/>
              </a:pPr>
              <a:t>‹#›</a:t>
            </a:fld>
            <a:endParaRPr lang="en-US"/>
          </a:p>
        </p:txBody>
      </p:sp>
    </p:spTree>
    <p:extLst>
      <p:ext uri="{BB962C8B-B14F-4D97-AF65-F5344CB8AC3E}">
        <p14:creationId xmlns:p14="http://schemas.microsoft.com/office/powerpoint/2010/main" val="585902790"/>
      </p:ext>
    </p:extLst>
  </p:cSld>
  <p:clrMap bg1="lt1" tx1="dk1" bg2="lt2" tx2="dk2" accent1="accent1" accent2="accent2" accent3="accent3" accent4="accent4" accent5="accent5" accent6="accent6" hlink="hlink" folHlink="folHlink"/>
  <p:sldLayoutIdLst>
    <p:sldLayoutId id="2147483928" r:id="rId1"/>
    <p:sldLayoutId id="2147483929" r:id="rId2"/>
    <p:sldLayoutId id="2147483930" r:id="rId3"/>
    <p:sldLayoutId id="2147483931" r:id="rId4"/>
    <p:sldLayoutId id="2147483932" r:id="rId5"/>
    <p:sldLayoutId id="2147483933" r:id="rId6"/>
    <p:sldLayoutId id="2147483934" r:id="rId7"/>
    <p:sldLayoutId id="2147483935" r:id="rId8"/>
    <p:sldLayoutId id="2147483936" r:id="rId9"/>
    <p:sldLayoutId id="2147483937" r:id="rId10"/>
    <p:sldLayoutId id="2147483938" r:id="rId11"/>
  </p:sldLayoutIdLst>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26"/>
          <a:srcRect l="762"/>
          <a:stretch/>
        </p:blipFill>
        <p:spPr>
          <a:xfrm rot="5400000">
            <a:off x="9509760" y="2843773"/>
            <a:ext cx="6858000" cy="1170455"/>
          </a:xfrm>
          <a:prstGeom prst="rect">
            <a:avLst/>
          </a:prstGeom>
        </p:spPr>
      </p:pic>
      <p:pic>
        <p:nvPicPr>
          <p:cNvPr id="5" name="Picture 4">
            <a:extLst>
              <a:ext uri="{FF2B5EF4-FFF2-40B4-BE49-F238E27FC236}">
                <a16:creationId xmlns:a16="http://schemas.microsoft.com/office/drawing/2014/main" id="{0F4E1596-EF65-00C1-DBA7-0AB243E55CC6}"/>
              </a:ext>
            </a:extLst>
          </p:cNvPr>
          <p:cNvPicPr>
            <a:picLocks noChangeAspect="1"/>
          </p:cNvPicPr>
          <p:nvPr userDrawn="1"/>
        </p:nvPicPr>
        <p:blipFill>
          <a:blip r:embed="rId27"/>
          <a:stretch>
            <a:fillRect/>
          </a:stretch>
        </p:blipFill>
        <p:spPr>
          <a:xfrm>
            <a:off x="10582275" y="6346520"/>
            <a:ext cx="1517649" cy="501497"/>
          </a:xfrm>
          <a:prstGeom prst="rect">
            <a:avLst/>
          </a:prstGeom>
        </p:spPr>
      </p:pic>
      <p:pic>
        <p:nvPicPr>
          <p:cNvPr id="6" name="Picture 5">
            <a:extLst>
              <a:ext uri="{FF2B5EF4-FFF2-40B4-BE49-F238E27FC236}">
                <a16:creationId xmlns:a16="http://schemas.microsoft.com/office/drawing/2014/main" id="{AAC5CCDE-02A6-082E-6A17-7ACED540266B}"/>
              </a:ext>
            </a:extLst>
          </p:cNvPr>
          <p:cNvPicPr>
            <a:picLocks noChangeAspect="1"/>
          </p:cNvPicPr>
          <p:nvPr userDrawn="1"/>
        </p:nvPicPr>
        <p:blipFill rotWithShape="1">
          <a:blip r:embed="rId28">
            <a:extLst>
              <a:ext uri="{BEBA8EAE-BF5A-486C-A8C5-ECC9F3942E4B}">
                <a14:imgProps xmlns:a14="http://schemas.microsoft.com/office/drawing/2010/main">
                  <a14:imgLayer r:embed="rId29">
                    <a14:imgEffect>
                      <a14:brightnessContrast bright="100000"/>
                    </a14:imgEffect>
                  </a14:imgLayer>
                </a14:imgProps>
              </a:ext>
            </a:extLst>
          </a:blip>
          <a:srcRect l="23918"/>
          <a:stretch/>
        </p:blipFill>
        <p:spPr>
          <a:xfrm>
            <a:off x="10945261" y="6346520"/>
            <a:ext cx="1154663" cy="501497"/>
          </a:xfrm>
          <a:prstGeom prst="rect">
            <a:avLst/>
          </a:prstGeom>
        </p:spPr>
      </p:pic>
    </p:spTree>
    <p:extLst>
      <p:ext uri="{BB962C8B-B14F-4D97-AF65-F5344CB8AC3E}">
        <p14:creationId xmlns:p14="http://schemas.microsoft.com/office/powerpoint/2010/main" val="3232944684"/>
      </p:ext>
    </p:extLst>
  </p:cSld>
  <p:clrMap bg1="dk1" tx1="lt1" bg2="dk2" tx2="lt2" accent1="accent1" accent2="accent2" accent3="accent3" accent4="accent4" accent5="accent5" accent6="accent6" hlink="hlink" folHlink="folHlink"/>
  <p:sldLayoutIdLst>
    <p:sldLayoutId id="2147483940" r:id="rId1"/>
    <p:sldLayoutId id="2147483941" r:id="rId2"/>
    <p:sldLayoutId id="2147483942" r:id="rId3"/>
    <p:sldLayoutId id="2147483943" r:id="rId4"/>
    <p:sldLayoutId id="2147483944" r:id="rId5"/>
    <p:sldLayoutId id="2147483945" r:id="rId6"/>
    <p:sldLayoutId id="2147483946" r:id="rId7"/>
    <p:sldLayoutId id="2147483947" r:id="rId8"/>
    <p:sldLayoutId id="2147483948" r:id="rId9"/>
    <p:sldLayoutId id="2147483949" r:id="rId10"/>
    <p:sldLayoutId id="2147483950" r:id="rId11"/>
    <p:sldLayoutId id="2147483951" r:id="rId12"/>
    <p:sldLayoutId id="2147483952" r:id="rId13"/>
    <p:sldLayoutId id="2147483953" r:id="rId14"/>
    <p:sldLayoutId id="2147483954" r:id="rId15"/>
    <p:sldLayoutId id="2147483955" r:id="rId16"/>
    <p:sldLayoutId id="2147483956" r:id="rId17"/>
    <p:sldLayoutId id="2147483957" r:id="rId18"/>
    <p:sldLayoutId id="2147483958" r:id="rId19"/>
    <p:sldLayoutId id="2147483959" r:id="rId20"/>
    <p:sldLayoutId id="2147483960" r:id="rId21"/>
    <p:sldLayoutId id="2147483961" r:id="rId22"/>
    <p:sldLayoutId id="2147483962" r:id="rId23"/>
    <p:sldLayoutId id="2147483963" r:id="rId2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3"/>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5" name="MSIPCMContentMarking" descr="{&quot;HashCode&quot;:231139426,&quot;Placement&quot;:&quot;Footer&quot;}">
            <a:extLst>
              <a:ext uri="{FF2B5EF4-FFF2-40B4-BE49-F238E27FC236}">
                <a16:creationId xmlns:a16="http://schemas.microsoft.com/office/drawing/2014/main" id="{FFE1189C-6FAA-40B3-8921-007B7B18BA72}"/>
              </a:ext>
            </a:extLst>
          </p:cNvPr>
          <p:cNvSpPr txBox="1"/>
          <p:nvPr userDrawn="1"/>
        </p:nvSpPr>
        <p:spPr>
          <a:xfrm>
            <a:off x="0" y="6595656"/>
            <a:ext cx="2123853" cy="262344"/>
          </a:xfrm>
          <a:prstGeom prst="rect">
            <a:avLst/>
          </a:prstGeom>
          <a:noFill/>
        </p:spPr>
        <p:txBody>
          <a:bodyPr vert="horz" wrap="square" lIns="0" tIns="0" rIns="0" bIns="0" rtlCol="0" anchor="ctr" anchorCtr="1">
            <a:spAutoFit/>
          </a:bodyPr>
          <a:lstStyle/>
          <a:p>
            <a:pPr algn="l">
              <a:spcBef>
                <a:spcPts val="0"/>
              </a:spcBef>
              <a:spcAft>
                <a:spcPts val="0"/>
              </a:spcAft>
            </a:pPr>
            <a:r>
              <a:rPr lang="en-US" sz="1000">
                <a:solidFill>
                  <a:srgbClr val="000000"/>
                </a:solidFill>
                <a:latin typeface="Calibri" panose="020F0502020204030204" pitchFamily="34" charset="0"/>
              </a:rPr>
              <a:t>Classified as Microsoft Confidential</a:t>
            </a:r>
            <a:endParaRPr lang="en-US" sz="1000" err="1">
              <a:solidFill>
                <a:srgbClr val="000000"/>
              </a:solidFill>
              <a:latin typeface="Calibri" panose="020F0502020204030204" pitchFamily="34" charset="0"/>
            </a:endParaRPr>
          </a:p>
        </p:txBody>
      </p:sp>
    </p:spTree>
    <p:extLst>
      <p:ext uri="{BB962C8B-B14F-4D97-AF65-F5344CB8AC3E}">
        <p14:creationId xmlns:p14="http://schemas.microsoft.com/office/powerpoint/2010/main" val="3611471731"/>
      </p:ext>
    </p:extLst>
  </p:cSld>
  <p:clrMap bg1="lt1" tx1="dk1" bg2="lt2" tx2="dk2" accent1="accent1" accent2="accent2" accent3="accent3" accent4="accent4" accent5="accent5" accent6="accent6" hlink="hlink" folHlink="folHlink"/>
  <p:sldLayoutIdLst>
    <p:sldLayoutId id="2147483965" r:id="rId1"/>
    <p:sldLayoutId id="2147483966" r:id="rId2"/>
    <p:sldLayoutId id="2147483967" r:id="rId3"/>
    <p:sldLayoutId id="2147483968" r:id="rId4"/>
    <p:sldLayoutId id="2147483969" r:id="rId5"/>
    <p:sldLayoutId id="2147483970" r:id="rId6"/>
    <p:sldLayoutId id="2147483971" r:id="rId7"/>
    <p:sldLayoutId id="2147483972" r:id="rId8"/>
    <p:sldLayoutId id="2147483973" r:id="rId9"/>
    <p:sldLayoutId id="2147483974" r:id="rId10"/>
    <p:sldLayoutId id="2147483975" r:id="rId11"/>
    <p:sldLayoutId id="2147483976" r:id="rId12"/>
    <p:sldLayoutId id="2147483977" r:id="rId13"/>
    <p:sldLayoutId id="2147483978" r:id="rId14"/>
    <p:sldLayoutId id="2147483979" r:id="rId15"/>
    <p:sldLayoutId id="2147483980" r:id="rId16"/>
    <p:sldLayoutId id="2147483981" r:id="rId17"/>
    <p:sldLayoutId id="2147483982" r:id="rId18"/>
    <p:sldLayoutId id="2147483983" r:id="rId19"/>
    <p:sldLayoutId id="2147483984" r:id="rId20"/>
    <p:sldLayoutId id="2147483985" r:id="rId21"/>
    <p:sldLayoutId id="2147483986" r:id="rId22"/>
    <p:sldLayoutId id="2147483987" r:id="rId23"/>
    <p:sldLayoutId id="2147483988" r:id="rId24"/>
    <p:sldLayoutId id="2147483989" r:id="rId25"/>
    <p:sldLayoutId id="2147483990" r:id="rId26"/>
    <p:sldLayoutId id="2147483991" r:id="rId27"/>
    <p:sldLayoutId id="2147483992" r:id="rId28"/>
    <p:sldLayoutId id="2147483993" r:id="rId29"/>
    <p:sldLayoutId id="2147483994" r:id="rId30"/>
    <p:sldLayoutId id="2147483995"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xml"/><Relationship Id="rId1" Type="http://schemas.openxmlformats.org/officeDocument/2006/relationships/slideLayout" Target="../slideLayouts/slideLayout135.xml"/><Relationship Id="rId4" Type="http://schemas.openxmlformats.org/officeDocument/2006/relationships/image" Target="../media/image23.svg"/></Relationships>
</file>

<file path=ppt/slides/_rels/slide10.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29.png"/><Relationship Id="rId7"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22.xml"/><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30.sv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13.xml.rels><?xml version="1.0" encoding="UTF-8" standalone="yes"?>
<Relationships xmlns="http://schemas.openxmlformats.org/package/2006/relationships"><Relationship Id="rId3" Type="http://schemas.openxmlformats.org/officeDocument/2006/relationships/hyperlink" Target="https://aka.ms/postgres-tco-report" TargetMode="External"/><Relationship Id="rId2" Type="http://schemas.openxmlformats.org/officeDocument/2006/relationships/notesSlide" Target="../notesSlides/notesSlide11.xml"/><Relationship Id="rId1" Type="http://schemas.openxmlformats.org/officeDocument/2006/relationships/slideLayout" Target="../slideLayouts/slideLayout70.xml"/><Relationship Id="rId6" Type="http://schemas.openxmlformats.org/officeDocument/2006/relationships/image" Target="../media/image37.png"/><Relationship Id="rId5" Type="http://schemas.openxmlformats.org/officeDocument/2006/relationships/image" Target="../media/image23.svg"/><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8" Type="http://schemas.openxmlformats.org/officeDocument/2006/relationships/image" Target="../media/image43.png"/><Relationship Id="rId13" Type="http://schemas.openxmlformats.org/officeDocument/2006/relationships/image" Target="../media/image48.svg"/><Relationship Id="rId3" Type="http://schemas.openxmlformats.org/officeDocument/2006/relationships/image" Target="../media/image38.emf"/><Relationship Id="rId7" Type="http://schemas.openxmlformats.org/officeDocument/2006/relationships/image" Target="../media/image42.svg"/><Relationship Id="rId12" Type="http://schemas.openxmlformats.org/officeDocument/2006/relationships/image" Target="../media/image47.png"/><Relationship Id="rId2" Type="http://schemas.openxmlformats.org/officeDocument/2006/relationships/notesSlide" Target="../notesSlides/notesSlide12.xml"/><Relationship Id="rId1" Type="http://schemas.openxmlformats.org/officeDocument/2006/relationships/slideLayout" Target="../slideLayouts/slideLayout14.xml"/><Relationship Id="rId6" Type="http://schemas.openxmlformats.org/officeDocument/2006/relationships/image" Target="../media/image41.png"/><Relationship Id="rId11" Type="http://schemas.openxmlformats.org/officeDocument/2006/relationships/image" Target="../media/image46.svg"/><Relationship Id="rId5" Type="http://schemas.openxmlformats.org/officeDocument/2006/relationships/image" Target="../media/image40.svg"/><Relationship Id="rId10" Type="http://schemas.openxmlformats.org/officeDocument/2006/relationships/image" Target="../media/image45.png"/><Relationship Id="rId4" Type="http://schemas.openxmlformats.org/officeDocument/2006/relationships/image" Target="../media/image39.png"/><Relationship Id="rId9" Type="http://schemas.openxmlformats.org/officeDocument/2006/relationships/image" Target="../media/image44.svg"/></Relationships>
</file>

<file path=ppt/slides/_rels/slide15.xml.rels><?xml version="1.0" encoding="UTF-8" standalone="yes"?>
<Relationships xmlns="http://schemas.openxmlformats.org/package/2006/relationships"><Relationship Id="rId8" Type="http://schemas.openxmlformats.org/officeDocument/2006/relationships/image" Target="../media/image54.jpeg"/><Relationship Id="rId13" Type="http://schemas.openxmlformats.org/officeDocument/2006/relationships/image" Target="../media/image59.png"/><Relationship Id="rId18" Type="http://schemas.openxmlformats.org/officeDocument/2006/relationships/image" Target="../media/image64.png"/><Relationship Id="rId26" Type="http://schemas.openxmlformats.org/officeDocument/2006/relationships/image" Target="../media/image33.png"/><Relationship Id="rId3" Type="http://schemas.openxmlformats.org/officeDocument/2006/relationships/image" Target="../media/image49.png"/><Relationship Id="rId21" Type="http://schemas.openxmlformats.org/officeDocument/2006/relationships/image" Target="../media/image67.png"/><Relationship Id="rId7" Type="http://schemas.openxmlformats.org/officeDocument/2006/relationships/image" Target="../media/image53.png"/><Relationship Id="rId12" Type="http://schemas.openxmlformats.org/officeDocument/2006/relationships/image" Target="../media/image58.png"/><Relationship Id="rId17" Type="http://schemas.openxmlformats.org/officeDocument/2006/relationships/image" Target="../media/image63.svg"/><Relationship Id="rId25" Type="http://schemas.openxmlformats.org/officeDocument/2006/relationships/image" Target="../media/image71.png"/><Relationship Id="rId2" Type="http://schemas.openxmlformats.org/officeDocument/2006/relationships/notesSlide" Target="../notesSlides/notesSlide13.xml"/><Relationship Id="rId16" Type="http://schemas.openxmlformats.org/officeDocument/2006/relationships/image" Target="../media/image62.png"/><Relationship Id="rId20" Type="http://schemas.openxmlformats.org/officeDocument/2006/relationships/image" Target="../media/image66.png"/><Relationship Id="rId1" Type="http://schemas.openxmlformats.org/officeDocument/2006/relationships/slideLayout" Target="../slideLayouts/slideLayout12.xml"/><Relationship Id="rId6" Type="http://schemas.openxmlformats.org/officeDocument/2006/relationships/image" Target="../media/image52.png"/><Relationship Id="rId11" Type="http://schemas.openxmlformats.org/officeDocument/2006/relationships/image" Target="../media/image57.png"/><Relationship Id="rId24" Type="http://schemas.openxmlformats.org/officeDocument/2006/relationships/image" Target="../media/image70.png"/><Relationship Id="rId5" Type="http://schemas.openxmlformats.org/officeDocument/2006/relationships/image" Target="../media/image51.png"/><Relationship Id="rId15" Type="http://schemas.openxmlformats.org/officeDocument/2006/relationships/image" Target="../media/image61.png"/><Relationship Id="rId23" Type="http://schemas.openxmlformats.org/officeDocument/2006/relationships/image" Target="../media/image69.png"/><Relationship Id="rId28" Type="http://schemas.openxmlformats.org/officeDocument/2006/relationships/image" Target="../media/image73.png"/><Relationship Id="rId10" Type="http://schemas.openxmlformats.org/officeDocument/2006/relationships/image" Target="../media/image56.jpeg"/><Relationship Id="rId19" Type="http://schemas.openxmlformats.org/officeDocument/2006/relationships/image" Target="../media/image65.jpeg"/><Relationship Id="rId4" Type="http://schemas.openxmlformats.org/officeDocument/2006/relationships/image" Target="../media/image50.png"/><Relationship Id="rId9" Type="http://schemas.openxmlformats.org/officeDocument/2006/relationships/image" Target="../media/image55.jpeg"/><Relationship Id="rId14" Type="http://schemas.openxmlformats.org/officeDocument/2006/relationships/image" Target="../media/image60.png"/><Relationship Id="rId22" Type="http://schemas.openxmlformats.org/officeDocument/2006/relationships/image" Target="../media/image68.svg"/><Relationship Id="rId27" Type="http://schemas.openxmlformats.org/officeDocument/2006/relationships/image" Target="../media/image72.png"/></Relationships>
</file>

<file path=ppt/slides/_rels/slide16.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9.xml"/><Relationship Id="rId1" Type="http://schemas.openxmlformats.org/officeDocument/2006/relationships/slideLayout" Target="../slideLayouts/slideLayout14.xml"/><Relationship Id="rId6" Type="http://schemas.openxmlformats.org/officeDocument/2006/relationships/image" Target="../media/image77.svg"/><Relationship Id="rId5" Type="http://schemas.openxmlformats.org/officeDocument/2006/relationships/image" Target="../media/image76.png"/><Relationship Id="rId4" Type="http://schemas.openxmlformats.org/officeDocument/2006/relationships/image" Target="../media/image75.sv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14.xml"/><Relationship Id="rId4" Type="http://schemas.openxmlformats.org/officeDocument/2006/relationships/image" Target="../media/image23.svg"/></Relationships>
</file>

<file path=ppt/slides/_rels/slide24.xml.rels><?xml version="1.0" encoding="UTF-8" standalone="yes"?>
<Relationships xmlns="http://schemas.openxmlformats.org/package/2006/relationships"><Relationship Id="rId3" Type="http://schemas.openxmlformats.org/officeDocument/2006/relationships/hyperlink" Target="https://azure.microsoft.com/en-us/pricing/details/postgresql/flexible-server/" TargetMode="External"/><Relationship Id="rId2" Type="http://schemas.openxmlformats.org/officeDocument/2006/relationships/notesSlide" Target="../notesSlides/notesSlide22.xml"/><Relationship Id="rId1" Type="http://schemas.openxmlformats.org/officeDocument/2006/relationships/slideLayout" Target="../slideLayouts/slideLayout12.xml"/><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hyperlink" Target="https://docs.microsoft.com/en-us/azure/postgresql/concept-reserved-pricing" TargetMode="External"/></Relationships>
</file>

<file path=ppt/slides/_rels/slide25.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hyperlink" Target="http://aka.ms/datamigration" TargetMode="External"/><Relationship Id="rId7" Type="http://schemas.openxmlformats.org/officeDocument/2006/relationships/image" Target="../media/image23.svg"/><Relationship Id="rId2" Type="http://schemas.openxmlformats.org/officeDocument/2006/relationships/notesSlide" Target="../notesSlides/notesSlide23.xml"/><Relationship Id="rId1" Type="http://schemas.openxmlformats.org/officeDocument/2006/relationships/slideLayout" Target="../slideLayouts/slideLayout12.xml"/><Relationship Id="rId6" Type="http://schemas.openxmlformats.org/officeDocument/2006/relationships/image" Target="../media/image22.png"/><Relationship Id="rId5" Type="http://schemas.openxmlformats.org/officeDocument/2006/relationships/hyperlink" Target="http://aka.ms/dms-preview" TargetMode="External"/><Relationship Id="rId4" Type="http://schemas.openxmlformats.org/officeDocument/2006/relationships/hyperlink" Target="http://aka.ms/get-dms" TargetMode="External"/><Relationship Id="rId9" Type="http://schemas.openxmlformats.org/officeDocument/2006/relationships/image" Target="../media/image79.svg"/></Relationships>
</file>

<file path=ppt/slides/_rels/slide26.xml.rels><?xml version="1.0" encoding="UTF-8" standalone="yes"?>
<Relationships xmlns="http://schemas.openxmlformats.org/package/2006/relationships"><Relationship Id="rId8" Type="http://schemas.openxmlformats.org/officeDocument/2006/relationships/hyperlink" Target="http://aka.ms/postgresqlhol" TargetMode="External"/><Relationship Id="rId3" Type="http://schemas.openxmlformats.org/officeDocument/2006/relationships/hyperlink" Target="http://aka.ms/postgresql" TargetMode="External"/><Relationship Id="rId7" Type="http://schemas.openxmlformats.org/officeDocument/2006/relationships/hyperlink" Target="https://feedback.azure.com/forums/597976-azure-database-for-postgresql" TargetMode="External"/><Relationship Id="rId2" Type="http://schemas.openxmlformats.org/officeDocument/2006/relationships/notesSlide" Target="../notesSlides/notesSlide24.xml"/><Relationship Id="rId1" Type="http://schemas.openxmlformats.org/officeDocument/2006/relationships/slideLayout" Target="../slideLayouts/slideLayout12.xml"/><Relationship Id="rId6" Type="http://schemas.openxmlformats.org/officeDocument/2006/relationships/hyperlink" Target="http://stackoverflow.com/questions/tagged/azure-database-postgresql" TargetMode="External"/><Relationship Id="rId5" Type="http://schemas.openxmlformats.org/officeDocument/2006/relationships/hyperlink" Target="https://social.msdn.microsoft.com/forums/azure/en-US/home?forum=AzureDatabaseforPostgreSQL" TargetMode="External"/><Relationship Id="rId4" Type="http://schemas.openxmlformats.org/officeDocument/2006/relationships/hyperlink" Target="https://docs.microsoft.com/en-us/azure/postgresql/" TargetMode="External"/><Relationship Id="rId9" Type="http://schemas.openxmlformats.org/officeDocument/2006/relationships/hyperlink" Target="https://github.com/Azure/azure-postgresql" TargetMode="External"/></Relationships>
</file>

<file path=ppt/slides/_rels/slide27.xml.rels><?xml version="1.0" encoding="UTF-8" standalone="yes"?>
<Relationships xmlns="http://schemas.openxmlformats.org/package/2006/relationships"><Relationship Id="rId2" Type="http://schemas.openxmlformats.org/officeDocument/2006/relationships/hyperlink" Target="mailto:AzureDatabaseforMySQLPostgreSQL@service.microsoft.com" TargetMode="External"/><Relationship Id="rId1" Type="http://schemas.openxmlformats.org/officeDocument/2006/relationships/slideLayout" Target="../slideLayouts/slideLayout1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25.xml"/><Relationship Id="rId1" Type="http://schemas.openxmlformats.org/officeDocument/2006/relationships/slideLayout" Target="../slideLayouts/slideLayout5.xml"/><Relationship Id="rId5" Type="http://schemas.openxmlformats.org/officeDocument/2006/relationships/image" Target="../media/image63.svg"/><Relationship Id="rId4" Type="http://schemas.openxmlformats.org/officeDocument/2006/relationships/image" Target="../media/image62.png"/></Relationships>
</file>

<file path=ppt/slides/_rels/slide3.xml.rels><?xml version="1.0" encoding="UTF-8" standalone="yes"?>
<Relationships xmlns="http://schemas.openxmlformats.org/package/2006/relationships"><Relationship Id="rId3" Type="http://schemas.openxmlformats.org/officeDocument/2006/relationships/hyperlink" Target="https://www.synopsys.com/software-integrity/resources/analyst-reports/open-source-security-risk-analysis.html" TargetMode="External"/><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notesSlide" Target="../notesSlides/notesSlide26.xml"/><Relationship Id="rId1" Type="http://schemas.openxmlformats.org/officeDocument/2006/relationships/slideLayout" Target="../slideLayouts/slideLayout5.xml"/><Relationship Id="rId4" Type="http://schemas.openxmlformats.org/officeDocument/2006/relationships/image" Target="../media/image82.jpeg"/></Relationships>
</file>

<file path=ppt/slides/_rels/slide31.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notesSlide" Target="../notesSlides/notesSlide27.xml"/><Relationship Id="rId1" Type="http://schemas.openxmlformats.org/officeDocument/2006/relationships/slideLayout" Target="../slideLayouts/slideLayout5.xml"/><Relationship Id="rId4" Type="http://schemas.openxmlformats.org/officeDocument/2006/relationships/image" Target="../media/image36.png"/></Relationships>
</file>

<file path=ppt/slides/_rels/slide32.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notesSlide" Target="../notesSlides/notesSlide28.xml"/><Relationship Id="rId1" Type="http://schemas.openxmlformats.org/officeDocument/2006/relationships/slideLayout" Target="../slideLayouts/slideLayout35.xml"/><Relationship Id="rId5" Type="http://schemas.openxmlformats.org/officeDocument/2006/relationships/image" Target="../media/image85.jpeg"/><Relationship Id="rId4" Type="http://schemas.openxmlformats.org/officeDocument/2006/relationships/hyperlink" Target="https://customers.microsoft.com/en-us/story/1419043525370670241-obb-expands-business-improves-time-to-market-using-azure"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notesSlide" Target="../notesSlides/notesSlide29.xml"/><Relationship Id="rId1" Type="http://schemas.openxmlformats.org/officeDocument/2006/relationships/slideLayout" Target="../slideLayouts/slideLayout5.xml"/><Relationship Id="rId4" Type="http://schemas.openxmlformats.org/officeDocument/2006/relationships/image" Target="../media/image87.png"/></Relationships>
</file>

<file path=ppt/slides/_rels/slide34.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notesSlide" Target="../notesSlides/notesSlide30.xml"/><Relationship Id="rId1" Type="http://schemas.openxmlformats.org/officeDocument/2006/relationships/slideLayout" Target="../slideLayouts/slideLayout5.xml"/><Relationship Id="rId4" Type="http://schemas.openxmlformats.org/officeDocument/2006/relationships/image" Target="../media/image89.png"/></Relationships>
</file>

<file path=ppt/slides/_rels/slide35.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notesSlide" Target="../notesSlides/notesSlide31.xml"/><Relationship Id="rId1" Type="http://schemas.openxmlformats.org/officeDocument/2006/relationships/slideLayout" Target="../slideLayouts/slideLayout5.xml"/><Relationship Id="rId4" Type="http://schemas.openxmlformats.org/officeDocument/2006/relationships/image" Target="../media/image91.jpeg"/></Relationships>
</file>

<file path=ppt/slides/_rels/slide36.xml.rels><?xml version="1.0" encoding="UTF-8" standalone="yes"?>
<Relationships xmlns="http://schemas.openxmlformats.org/package/2006/relationships"><Relationship Id="rId8" Type="http://schemas.openxmlformats.org/officeDocument/2006/relationships/hyperlink" Target="https://azure.microsoft.com/en-us/resources/videos/postg-migrate-vid/" TargetMode="External"/><Relationship Id="rId3" Type="http://schemas.openxmlformats.org/officeDocument/2006/relationships/image" Target="../media/image92.jpeg"/><Relationship Id="rId7" Type="http://schemas.openxmlformats.org/officeDocument/2006/relationships/image" Target="../media/image94.jpeg"/><Relationship Id="rId2" Type="http://schemas.openxmlformats.org/officeDocument/2006/relationships/hyperlink" Target="https://azure.microsoft.com/en-us/resources/videos/postg-cogsvs-vid/" TargetMode="External"/><Relationship Id="rId1" Type="http://schemas.openxmlformats.org/officeDocument/2006/relationships/slideLayout" Target="../slideLayouts/slideLayout14.xml"/><Relationship Id="rId6" Type="http://schemas.openxmlformats.org/officeDocument/2006/relationships/hyperlink" Target="https://azure.microsoft.com/en-us/resources/videos/postg-powerbi-vid/" TargetMode="External"/><Relationship Id="rId5" Type="http://schemas.openxmlformats.org/officeDocument/2006/relationships/image" Target="../media/image93.jpeg"/><Relationship Id="rId4" Type="http://schemas.openxmlformats.org/officeDocument/2006/relationships/hyperlink" Target="https://azure.microsoft.com/en-us/resources/videos/postg-osba-vid/" TargetMode="External"/><Relationship Id="rId9" Type="http://schemas.openxmlformats.org/officeDocument/2006/relationships/image" Target="../media/image95.jpeg"/></Relationships>
</file>

<file path=ppt/slides/_rels/slide4.xml.rels><?xml version="1.0" encoding="UTF-8" standalone="yes"?>
<Relationships xmlns="http://schemas.openxmlformats.org/package/2006/relationships"><Relationship Id="rId3" Type="http://schemas.openxmlformats.org/officeDocument/2006/relationships/hyperlink" Target="https://db-engines.com/en/blog_post/85" TargetMode="External"/><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2" Type="http://schemas.openxmlformats.org/officeDocument/2006/relationships/hyperlink" Target="https://www.postgresql.org/" TargetMode="Externa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14.xml"/><Relationship Id="rId4" Type="http://schemas.openxmlformats.org/officeDocument/2006/relationships/image" Target="../media/image23.svg"/></Relationships>
</file>

<file path=ppt/slides/_rels/slide8.xml.rels><?xml version="1.0" encoding="UTF-8" standalone="yes"?>
<Relationships xmlns="http://schemas.openxmlformats.org/package/2006/relationships"><Relationship Id="rId3" Type="http://schemas.openxmlformats.org/officeDocument/2006/relationships/hyperlink" Target="https://docs.microsoft.com/en-us/sql/azure-data-studio/postgres-extension?view=sql-server-2017" TargetMode="External"/><Relationship Id="rId2" Type="http://schemas.openxmlformats.org/officeDocument/2006/relationships/notesSlide" Target="../notesSlides/notesSlide7.xml"/><Relationship Id="rId1" Type="http://schemas.openxmlformats.org/officeDocument/2006/relationships/slideLayout" Target="../slideLayouts/slideLayout100.xml"/><Relationship Id="rId4" Type="http://schemas.openxmlformats.org/officeDocument/2006/relationships/image" Target="../media/image24.png"/></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8.svg"/><Relationship Id="rId2" Type="http://schemas.openxmlformats.org/officeDocument/2006/relationships/image" Target="../media/image25.png"/><Relationship Id="rId1" Type="http://schemas.openxmlformats.org/officeDocument/2006/relationships/slideLayout" Target="../slideLayouts/slideLayout14.xml"/><Relationship Id="rId6" Type="http://schemas.openxmlformats.org/officeDocument/2006/relationships/image" Target="../media/image27.png"/><Relationship Id="rId5" Type="http://schemas.openxmlformats.org/officeDocument/2006/relationships/image" Target="../media/image26.emf"/><Relationship Id="rId4" Type="http://schemas.openxmlformats.org/officeDocument/2006/relationships/image" Target="../media/image23.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F966D527-8C6A-D42F-F03E-03B7817D2228}"/>
              </a:ext>
            </a:extLst>
          </p:cNvPr>
          <p:cNvSpPr>
            <a:spLocks noGrp="1"/>
          </p:cNvSpPr>
          <p:nvPr>
            <p:ph type="title"/>
          </p:nvPr>
        </p:nvSpPr>
        <p:spPr>
          <a:xfrm>
            <a:off x="574675" y="3167302"/>
            <a:ext cx="9144000" cy="861774"/>
          </a:xfrm>
        </p:spPr>
        <p:txBody>
          <a:bodyPr/>
          <a:lstStyle/>
          <a:p>
            <a:r>
              <a:rPr lang="en-US" sz="2000" dirty="0">
                <a:solidFill>
                  <a:schemeClr val="tx1"/>
                </a:solidFill>
              </a:rPr>
              <a:t>An introduction to</a:t>
            </a:r>
            <a:br>
              <a:rPr lang="en-US" dirty="0">
                <a:solidFill>
                  <a:schemeClr val="tx1"/>
                </a:solidFill>
              </a:rPr>
            </a:br>
            <a:r>
              <a:rPr lang="en-US" dirty="0">
                <a:solidFill>
                  <a:schemeClr val="accent1"/>
                </a:solidFill>
              </a:rPr>
              <a:t>Azure Database for PostgreSQL</a:t>
            </a:r>
          </a:p>
        </p:txBody>
      </p:sp>
      <p:sp>
        <p:nvSpPr>
          <p:cNvPr id="8" name="Text Placeholder 7">
            <a:extLst>
              <a:ext uri="{FF2B5EF4-FFF2-40B4-BE49-F238E27FC236}">
                <a16:creationId xmlns:a16="http://schemas.microsoft.com/office/drawing/2014/main" id="{A3E4606A-FA42-ADEE-7BB9-1DB98C6D8966}"/>
              </a:ext>
            </a:extLst>
          </p:cNvPr>
          <p:cNvSpPr>
            <a:spLocks noGrp="1"/>
          </p:cNvSpPr>
          <p:nvPr>
            <p:ph type="body" sz="quarter" idx="12"/>
          </p:nvPr>
        </p:nvSpPr>
        <p:spPr>
          <a:xfrm>
            <a:off x="574675" y="4544291"/>
            <a:ext cx="9144000" cy="307777"/>
          </a:xfrm>
        </p:spPr>
        <p:txBody>
          <a:bodyPr/>
          <a:lstStyle/>
          <a:p>
            <a:endParaRPr lang="en-US" dirty="0"/>
          </a:p>
        </p:txBody>
      </p:sp>
      <p:pic>
        <p:nvPicPr>
          <p:cNvPr id="13" name="Graphic 12" descr="Azure Database for PostgreSQL logo">
            <a:extLst>
              <a:ext uri="{FF2B5EF4-FFF2-40B4-BE49-F238E27FC236}">
                <a16:creationId xmlns:a16="http://schemas.microsoft.com/office/drawing/2014/main" id="{21E93D00-8E92-9CA8-7871-7869F56B05CB}"/>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06775" y="1810159"/>
            <a:ext cx="992841" cy="992839"/>
          </a:xfrm>
          <a:prstGeom prst="rect">
            <a:avLst/>
          </a:prstGeom>
        </p:spPr>
      </p:pic>
    </p:spTree>
    <p:extLst>
      <p:ext uri="{BB962C8B-B14F-4D97-AF65-F5344CB8AC3E}">
        <p14:creationId xmlns:p14="http://schemas.microsoft.com/office/powerpoint/2010/main" val="3856248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F921465F-5016-00BC-63D7-16ABE5E04A04}"/>
              </a:ext>
              <a:ext uri="{C183D7F6-B498-43B3-948B-1728B52AA6E4}">
                <adec:decorative xmlns:adec="http://schemas.microsoft.com/office/drawing/2017/decorative" val="1"/>
              </a:ext>
            </a:extLst>
          </p:cNvPr>
          <p:cNvSpPr/>
          <p:nvPr/>
        </p:nvSpPr>
        <p:spPr bwMode="auto">
          <a:xfrm>
            <a:off x="1739225" y="3555635"/>
            <a:ext cx="3558738" cy="301661"/>
          </a:xfrm>
          <a:prstGeom prst="rect">
            <a:avLst/>
          </a:prstGeom>
          <a:gradFill>
            <a:gsLst>
              <a:gs pos="57000">
                <a:srgbClr val="3DCCF5"/>
              </a:gs>
              <a:gs pos="0">
                <a:schemeClr val="accent1"/>
              </a:gs>
              <a:gs pos="100000">
                <a:schemeClr val="accent2"/>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B45460B9-9196-43A7-B516-D284C8225E75}"/>
              </a:ext>
            </a:extLst>
          </p:cNvPr>
          <p:cNvSpPr>
            <a:spLocks noGrp="1"/>
          </p:cNvSpPr>
          <p:nvPr>
            <p:ph type="title" idx="4294967295"/>
          </p:nvPr>
        </p:nvSpPr>
        <p:spPr>
          <a:xfrm>
            <a:off x="337622" y="430523"/>
            <a:ext cx="8966200" cy="554037"/>
          </a:xfrm>
        </p:spPr>
        <p:txBody>
          <a:bodyPr/>
          <a:lstStyle/>
          <a:p>
            <a:r>
              <a:rPr lang="en-US" dirty="0">
                <a:solidFill>
                  <a:schemeClr val="bg1"/>
                </a:solidFill>
              </a:rPr>
              <a:t>Azure relational open-source databases</a:t>
            </a:r>
          </a:p>
        </p:txBody>
      </p:sp>
      <p:sp>
        <p:nvSpPr>
          <p:cNvPr id="44" name="TextBox 43">
            <a:extLst>
              <a:ext uri="{FF2B5EF4-FFF2-40B4-BE49-F238E27FC236}">
                <a16:creationId xmlns:a16="http://schemas.microsoft.com/office/drawing/2014/main" id="{06DD9A3A-924E-4025-8EE0-2DC50D054D75}"/>
              </a:ext>
            </a:extLst>
          </p:cNvPr>
          <p:cNvSpPr txBox="1"/>
          <p:nvPr/>
        </p:nvSpPr>
        <p:spPr>
          <a:xfrm>
            <a:off x="681130" y="924230"/>
            <a:ext cx="3270748" cy="544765"/>
          </a:xfrm>
          <a:prstGeom prst="rect">
            <a:avLst/>
          </a:prstGeom>
          <a:noFill/>
        </p:spPr>
        <p:txBody>
          <a:bodyPr wrap="square" lIns="0" tIns="146304" rIns="182880" bIns="146304" rtlCol="0" anchor="t">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w="3175">
                  <a:noFill/>
                </a:ln>
                <a:solidFill>
                  <a:srgbClr val="0078D4"/>
                </a:solidFill>
                <a:effectLst/>
                <a:uLnTx/>
                <a:uFillTx/>
                <a:latin typeface="Segoe UI Semibold"/>
                <a:ea typeface="+mn-ea"/>
                <a:cs typeface="Segoe UI Semibold"/>
              </a:rPr>
              <a:t>PaaS and hybrid databases</a:t>
            </a:r>
            <a:endParaRPr kumimoji="0" lang="en-US" sz="1600" b="0" i="0" u="none" strike="noStrike" kern="1200" cap="none" spc="0" normalizeH="0" baseline="0" noProof="0">
              <a:ln>
                <a:noFill/>
              </a:ln>
              <a:solidFill>
                <a:srgbClr val="0078D4"/>
              </a:solidFill>
              <a:effectLst/>
              <a:uLnTx/>
              <a:uFillTx/>
              <a:latin typeface="Segoe UI"/>
              <a:ea typeface="+mn-ea"/>
              <a:cs typeface="Segoe UI Semibold"/>
            </a:endParaRPr>
          </a:p>
        </p:txBody>
      </p:sp>
      <p:sp>
        <p:nvSpPr>
          <p:cNvPr id="23" name="Rectangle 22">
            <a:extLst>
              <a:ext uri="{FF2B5EF4-FFF2-40B4-BE49-F238E27FC236}">
                <a16:creationId xmlns:a16="http://schemas.microsoft.com/office/drawing/2014/main" id="{01A497D7-4A74-2649-5895-42A47C14BD85}"/>
              </a:ext>
              <a:ext uri="{C183D7F6-B498-43B3-948B-1728B52AA6E4}">
                <adec:decorative xmlns:adec="http://schemas.microsoft.com/office/drawing/2017/decorative" val="1"/>
              </a:ext>
            </a:extLst>
          </p:cNvPr>
          <p:cNvSpPr/>
          <p:nvPr/>
        </p:nvSpPr>
        <p:spPr bwMode="auto">
          <a:xfrm rot="16200000">
            <a:off x="-660031" y="3117978"/>
            <a:ext cx="2895220" cy="301661"/>
          </a:xfrm>
          <a:prstGeom prst="rect">
            <a:avLst/>
          </a:prstGeom>
          <a:gradFill>
            <a:gsLst>
              <a:gs pos="57000">
                <a:srgbClr val="3DCCF5"/>
              </a:gs>
              <a:gs pos="0">
                <a:schemeClr val="accent1"/>
              </a:gs>
              <a:gs pos="100000">
                <a:schemeClr val="accent2"/>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24" name="Content Placeholder 5">
            <a:extLst>
              <a:ext uri="{FF2B5EF4-FFF2-40B4-BE49-F238E27FC236}">
                <a16:creationId xmlns:a16="http://schemas.microsoft.com/office/drawing/2014/main" id="{C97E4DDC-2CF6-F208-0233-979D30239492}"/>
              </a:ext>
            </a:extLst>
          </p:cNvPr>
          <p:cNvSpPr txBox="1">
            <a:spLocks/>
          </p:cNvSpPr>
          <p:nvPr/>
        </p:nvSpPr>
        <p:spPr>
          <a:xfrm rot="16200000">
            <a:off x="-578861" y="3161087"/>
            <a:ext cx="2735428" cy="215444"/>
          </a:xfrm>
          <a:prstGeom prst="rect">
            <a:avLst/>
          </a:prstGeom>
          <a:noFill/>
          <a:ln>
            <a:noFill/>
          </a:ln>
        </p:spPr>
        <p:txBody>
          <a:bodyPr vert="horz" wrap="square" lIns="0" tIns="0" rIns="0" bIns="0" rtlCol="0" anchor="ctr">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293" rtl="0" eaLnBrk="1" fontAlgn="base" latinLnBrk="0" hangingPunct="1">
              <a:lnSpc>
                <a:spcPct val="100000"/>
              </a:lnSpc>
              <a:spcBef>
                <a:spcPct val="0"/>
              </a:spcBef>
              <a:spcAft>
                <a:spcPct val="0"/>
              </a:spcAft>
              <a:buClrTx/>
              <a:buSzTx/>
              <a:buFont typeface="Wingdings" panose="05000000000000000000" pitchFamily="2" charset="2"/>
              <a:buNone/>
              <a:tabLst/>
              <a:defRPr/>
            </a:pPr>
            <a:r>
              <a:rPr kumimoji="0" lang="en-US" sz="1400" b="1" i="0" u="none" strike="noStrike" kern="1200" cap="none" spc="0" normalizeH="0" baseline="0" noProof="0">
                <a:ln>
                  <a:noFill/>
                </a:ln>
                <a:solidFill>
                  <a:srgbClr val="000000"/>
                </a:solidFill>
                <a:effectLst/>
                <a:uLnTx/>
                <a:uFillTx/>
                <a:latin typeface="Segoe UI Semibold" panose="020B0502040204020203" pitchFamily="34" charset="0"/>
                <a:ea typeface="Segoe UI" pitchFamily="34" charset="0"/>
                <a:cs typeface="Segoe UI Semibold" panose="020B0502040204020203" pitchFamily="34" charset="0"/>
              </a:rPr>
              <a:t>Platform-as-a-Service </a:t>
            </a:r>
          </a:p>
        </p:txBody>
      </p:sp>
      <p:pic>
        <p:nvPicPr>
          <p:cNvPr id="13" name="Graphic 12" descr="Postgres logo">
            <a:extLst>
              <a:ext uri="{FF2B5EF4-FFF2-40B4-BE49-F238E27FC236}">
                <a16:creationId xmlns:a16="http://schemas.microsoft.com/office/drawing/2014/main" id="{018EA8A0-BCEF-680E-17C6-75CFEECF5D2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477319" y="2102564"/>
            <a:ext cx="746872" cy="769347"/>
          </a:xfrm>
          <a:prstGeom prst="rect">
            <a:avLst/>
          </a:prstGeom>
        </p:spPr>
      </p:pic>
      <p:sp>
        <p:nvSpPr>
          <p:cNvPr id="5" name="Rectangle 4">
            <a:extLst>
              <a:ext uri="{FF2B5EF4-FFF2-40B4-BE49-F238E27FC236}">
                <a16:creationId xmlns:a16="http://schemas.microsoft.com/office/drawing/2014/main" id="{C1608DF5-91DF-4C70-9987-E53052C03B18}"/>
              </a:ext>
            </a:extLst>
          </p:cNvPr>
          <p:cNvSpPr/>
          <p:nvPr/>
        </p:nvSpPr>
        <p:spPr>
          <a:xfrm>
            <a:off x="7745869" y="2925656"/>
            <a:ext cx="2340619" cy="560153"/>
          </a:xfrm>
          <a:prstGeom prst="rect">
            <a:avLst/>
          </a:prstGeom>
        </p:spPr>
        <p:txBody>
          <a:bodyPr wrap="square" lIns="91440">
            <a:spAutoFit/>
          </a:bodyPr>
          <a:lstStyle/>
          <a:p>
            <a:pPr marL="0" marR="0" lvl="0" indent="0" algn="ctr" defTabSz="914080" rtl="0" eaLnBrk="1" fontAlgn="base" latinLnBrk="0" hangingPunct="1">
              <a:lnSpc>
                <a:spcPct val="95000"/>
              </a:lnSpc>
              <a:spcBef>
                <a:spcPct val="0"/>
              </a:spcBef>
              <a:spcAft>
                <a:spcPct val="0"/>
              </a:spcAft>
              <a:buClrTx/>
              <a:buSzTx/>
              <a:buFontTx/>
              <a:buNone/>
              <a:tabLst/>
              <a:defRPr/>
            </a:pPr>
            <a:r>
              <a:rPr kumimoji="0" lang="en-US" sz="1600" b="1" i="0" u="none" strike="noStrike" kern="0" cap="none" spc="0" normalizeH="0" baseline="0" noProof="0">
                <a:ln>
                  <a:noFill/>
                </a:ln>
                <a:solidFill>
                  <a:srgbClr val="0078D4"/>
                </a:solidFill>
                <a:effectLst/>
                <a:uLnTx/>
                <a:uFillTx/>
                <a:latin typeface="Segoe UI"/>
                <a:ea typeface="+mn-ea"/>
                <a:cs typeface="Segoe UI Semibold" panose="020B0502040204020203" pitchFamily="34" charset="0"/>
              </a:rPr>
              <a:t>Azure Cosmos DB for PostgreSQL</a:t>
            </a:r>
            <a:endParaRPr kumimoji="0" lang="en-US" sz="1800" b="1" i="0" u="none" strike="noStrike" kern="0" cap="none" spc="0" normalizeH="0" baseline="0" noProof="0">
              <a:ln>
                <a:noFill/>
              </a:ln>
              <a:solidFill>
                <a:srgbClr val="0078D4"/>
              </a:solidFill>
              <a:effectLst/>
              <a:uLnTx/>
              <a:uFillTx/>
              <a:latin typeface="Segoe UI"/>
              <a:ea typeface="+mn-ea"/>
              <a:cs typeface="Segoe UI Semibold" panose="020B0502040204020203" pitchFamily="34" charset="0"/>
            </a:endParaRPr>
          </a:p>
        </p:txBody>
      </p:sp>
      <p:sp>
        <p:nvSpPr>
          <p:cNvPr id="17" name="Rectangle 16">
            <a:extLst>
              <a:ext uri="{FF2B5EF4-FFF2-40B4-BE49-F238E27FC236}">
                <a16:creationId xmlns:a16="http://schemas.microsoft.com/office/drawing/2014/main" id="{7B95ED33-F2A7-B04F-3E9C-C79C4A00B831}"/>
              </a:ext>
              <a:ext uri="{C183D7F6-B498-43B3-948B-1728B52AA6E4}">
                <adec:decorative xmlns:adec="http://schemas.microsoft.com/office/drawing/2017/decorative" val="1"/>
              </a:ext>
            </a:extLst>
          </p:cNvPr>
          <p:cNvSpPr/>
          <p:nvPr/>
        </p:nvSpPr>
        <p:spPr bwMode="auto">
          <a:xfrm>
            <a:off x="7250081" y="3593298"/>
            <a:ext cx="3558738" cy="301661"/>
          </a:xfrm>
          <a:prstGeom prst="rect">
            <a:avLst/>
          </a:prstGeom>
          <a:gradFill>
            <a:gsLst>
              <a:gs pos="57000">
                <a:srgbClr val="3DCCF5"/>
              </a:gs>
              <a:gs pos="0">
                <a:schemeClr val="accent1"/>
              </a:gs>
              <a:gs pos="100000">
                <a:schemeClr val="accent2"/>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20" name="Content Placeholder 5">
            <a:extLst>
              <a:ext uri="{FF2B5EF4-FFF2-40B4-BE49-F238E27FC236}">
                <a16:creationId xmlns:a16="http://schemas.microsoft.com/office/drawing/2014/main" id="{21CC832C-F5AE-53E3-B59F-5C687C5F16AD}"/>
              </a:ext>
            </a:extLst>
          </p:cNvPr>
          <p:cNvSpPr txBox="1">
            <a:spLocks/>
          </p:cNvSpPr>
          <p:nvPr/>
        </p:nvSpPr>
        <p:spPr>
          <a:xfrm>
            <a:off x="7348287" y="3637680"/>
            <a:ext cx="3362325" cy="215444"/>
          </a:xfrm>
          <a:prstGeom prst="rect">
            <a:avLst/>
          </a:prstGeom>
          <a:noFill/>
          <a:ln>
            <a:noFill/>
          </a:ln>
        </p:spPr>
        <p:txBody>
          <a:bodyPr vert="horz" wrap="square" lIns="0" tIns="0" rIns="0" bIns="0" rtlCol="0" anchor="ctr">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293" rtl="0" eaLnBrk="1" fontAlgn="base" latinLnBrk="0" hangingPunct="1">
              <a:lnSpc>
                <a:spcPct val="100000"/>
              </a:lnSpc>
              <a:spcBef>
                <a:spcPct val="0"/>
              </a:spcBef>
              <a:spcAft>
                <a:spcPct val="0"/>
              </a:spcAft>
              <a:buClrTx/>
              <a:buSzTx/>
              <a:buFont typeface="Wingdings" panose="05000000000000000000" pitchFamily="2" charset="2"/>
              <a:buNone/>
              <a:tabLst/>
              <a:defRPr/>
            </a:pPr>
            <a:r>
              <a:rPr kumimoji="0" lang="en-US" sz="1400" b="1" i="0" u="none" strike="noStrike" kern="1200" cap="none" spc="0" normalizeH="0" baseline="0" noProof="0">
                <a:ln>
                  <a:noFill/>
                </a:ln>
                <a:solidFill>
                  <a:srgbClr val="000000"/>
                </a:solidFill>
                <a:effectLst/>
                <a:uLnTx/>
                <a:uFillTx/>
                <a:latin typeface="Segoe UI Semibold" panose="020B0502040204020203" pitchFamily="34" charset="0"/>
                <a:ea typeface="Segoe UI" pitchFamily="34" charset="0"/>
                <a:cs typeface="Segoe UI Semibold" panose="020B0502040204020203" pitchFamily="34" charset="0"/>
              </a:rPr>
              <a:t>Distributed Postgres </a:t>
            </a:r>
          </a:p>
        </p:txBody>
      </p:sp>
      <p:sp>
        <p:nvSpPr>
          <p:cNvPr id="9" name="Text Placeholder 8">
            <a:extLst>
              <a:ext uri="{FF2B5EF4-FFF2-40B4-BE49-F238E27FC236}">
                <a16:creationId xmlns:a16="http://schemas.microsoft.com/office/drawing/2014/main" id="{B39BEAF0-D41A-4021-B6B5-9A31B4D79879}"/>
              </a:ext>
            </a:extLst>
          </p:cNvPr>
          <p:cNvSpPr txBox="1">
            <a:spLocks/>
          </p:cNvSpPr>
          <p:nvPr/>
        </p:nvSpPr>
        <p:spPr>
          <a:xfrm>
            <a:off x="7250081" y="3944400"/>
            <a:ext cx="3332194" cy="830997"/>
          </a:xfrm>
          <a:prstGeom prst="rect">
            <a:avLst/>
          </a:prstGeom>
        </p:spPr>
        <p:txBody>
          <a:bodyPr vert="horz" wrap="square" lIns="91440" tIns="45720" rIns="91440" bIns="4572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377" rtl="0" eaLnBrk="1" fontAlgn="auto" latinLnBrk="0" hangingPunct="1">
              <a:lnSpc>
                <a:spcPct val="100000"/>
              </a:lnSpc>
              <a:spcBef>
                <a:spcPts val="0"/>
              </a:spcBef>
              <a:spcAft>
                <a:spcPts val="800"/>
              </a:spcAft>
              <a:buClrTx/>
              <a:buSzTx/>
              <a:buFont typeface="Wingdings" panose="05000000000000000000" pitchFamily="2" charset="2"/>
              <a:buNone/>
              <a:tabLst/>
              <a:defRPr/>
            </a:pPr>
            <a:r>
              <a:rPr kumimoji="0" lang="en-US" sz="1600" b="0" i="0" u="none" strike="noStrike" kern="0" cap="none" spc="0" normalizeH="0" baseline="0" noProof="0" dirty="0">
                <a:ln>
                  <a:noFill/>
                </a:ln>
                <a:solidFill>
                  <a:srgbClr val="000000"/>
                </a:solidFill>
                <a:effectLst/>
                <a:uLnTx/>
                <a:uFillTx/>
                <a:latin typeface="Segoe UI"/>
                <a:ea typeface="+mn-ea"/>
                <a:cs typeface="Segoe UI Semilight" panose="020B0402040204020203" pitchFamily="34" charset="0"/>
              </a:rPr>
              <a:t>Best for building cloud-native &amp; digital apps with a fast PostgreSQL database for any scale</a:t>
            </a:r>
          </a:p>
        </p:txBody>
      </p:sp>
      <p:sp>
        <p:nvSpPr>
          <p:cNvPr id="27" name="Rectangle 26">
            <a:extLst>
              <a:ext uri="{FF2B5EF4-FFF2-40B4-BE49-F238E27FC236}">
                <a16:creationId xmlns:a16="http://schemas.microsoft.com/office/drawing/2014/main" id="{FEA15627-698A-44FA-E100-8A5F9EA059A2}"/>
              </a:ext>
              <a:ext uri="{C183D7F6-B498-43B3-948B-1728B52AA6E4}">
                <adec:decorative xmlns:adec="http://schemas.microsoft.com/office/drawing/2017/decorative" val="1"/>
              </a:ext>
            </a:extLst>
          </p:cNvPr>
          <p:cNvSpPr/>
          <p:nvPr/>
        </p:nvSpPr>
        <p:spPr bwMode="auto">
          <a:xfrm rot="16200000">
            <a:off x="156620" y="5612568"/>
            <a:ext cx="1261921" cy="301661"/>
          </a:xfrm>
          <a:prstGeom prst="rect">
            <a:avLst/>
          </a:prstGeom>
          <a:gradFill>
            <a:gsLst>
              <a:gs pos="57000">
                <a:srgbClr val="3DCCF5"/>
              </a:gs>
              <a:gs pos="0">
                <a:schemeClr val="accent1"/>
              </a:gs>
              <a:gs pos="100000">
                <a:schemeClr val="accent2"/>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28" name="Content Placeholder 5">
            <a:extLst>
              <a:ext uri="{FF2B5EF4-FFF2-40B4-BE49-F238E27FC236}">
                <a16:creationId xmlns:a16="http://schemas.microsoft.com/office/drawing/2014/main" id="{0015D6D5-6F0F-3836-C77C-3DC36A1B2126}"/>
              </a:ext>
            </a:extLst>
          </p:cNvPr>
          <p:cNvSpPr txBox="1">
            <a:spLocks/>
          </p:cNvSpPr>
          <p:nvPr/>
        </p:nvSpPr>
        <p:spPr>
          <a:xfrm rot="16200000">
            <a:off x="192717" y="5655677"/>
            <a:ext cx="1192273" cy="215444"/>
          </a:xfrm>
          <a:prstGeom prst="rect">
            <a:avLst/>
          </a:prstGeom>
          <a:noFill/>
          <a:ln>
            <a:noFill/>
          </a:ln>
        </p:spPr>
        <p:txBody>
          <a:bodyPr vert="horz" wrap="square" lIns="0" tIns="0" rIns="0" bIns="0" rtlCol="0" anchor="ctr">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293" rtl="0" eaLnBrk="1" fontAlgn="base" latinLnBrk="0" hangingPunct="1">
              <a:lnSpc>
                <a:spcPct val="100000"/>
              </a:lnSpc>
              <a:spcBef>
                <a:spcPct val="0"/>
              </a:spcBef>
              <a:spcAft>
                <a:spcPct val="0"/>
              </a:spcAft>
              <a:buClrTx/>
              <a:buSzTx/>
              <a:buFont typeface="Wingdings" panose="05000000000000000000" pitchFamily="2" charset="2"/>
              <a:buNone/>
              <a:tabLst/>
              <a:defRPr/>
            </a:pPr>
            <a:r>
              <a:rPr kumimoji="0" lang="en-US" sz="1400" b="1" i="0" u="none" strike="noStrike" kern="1200" cap="none" spc="0" normalizeH="0" baseline="0" noProof="0">
                <a:ln>
                  <a:noFill/>
                </a:ln>
                <a:solidFill>
                  <a:srgbClr val="000000"/>
                </a:solidFill>
                <a:effectLst/>
                <a:uLnTx/>
                <a:uFillTx/>
                <a:latin typeface="Segoe UI Semibold" panose="020B0502040204020203" pitchFamily="34" charset="0"/>
                <a:ea typeface="Segoe UI" pitchFamily="34" charset="0"/>
                <a:cs typeface="Segoe UI Semibold" panose="020B0502040204020203" pitchFamily="34" charset="0"/>
              </a:rPr>
              <a:t>Hybrid </a:t>
            </a:r>
          </a:p>
        </p:txBody>
      </p:sp>
      <p:pic>
        <p:nvPicPr>
          <p:cNvPr id="22" name="Graphic 21" descr="Azure Arc icon">
            <a:extLst>
              <a:ext uri="{FF2B5EF4-FFF2-40B4-BE49-F238E27FC236}">
                <a16:creationId xmlns:a16="http://schemas.microsoft.com/office/drawing/2014/main" id="{7F900CC6-8FD0-D947-9BB9-A2B4677B83A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820722" y="5438493"/>
            <a:ext cx="513625" cy="461816"/>
          </a:xfrm>
          <a:prstGeom prst="rect">
            <a:avLst/>
          </a:prstGeom>
        </p:spPr>
      </p:pic>
      <p:sp>
        <p:nvSpPr>
          <p:cNvPr id="8" name="Rectangle 7">
            <a:extLst>
              <a:ext uri="{FF2B5EF4-FFF2-40B4-BE49-F238E27FC236}">
                <a16:creationId xmlns:a16="http://schemas.microsoft.com/office/drawing/2014/main" id="{E34571F7-2E63-40EF-AE5B-8D40B6D88978}"/>
              </a:ext>
            </a:extLst>
          </p:cNvPr>
          <p:cNvSpPr/>
          <p:nvPr/>
        </p:nvSpPr>
        <p:spPr>
          <a:xfrm>
            <a:off x="4954610" y="5516355"/>
            <a:ext cx="4763821" cy="326243"/>
          </a:xfrm>
          <a:prstGeom prst="rect">
            <a:avLst/>
          </a:prstGeom>
        </p:spPr>
        <p:txBody>
          <a:bodyPr wrap="square" lIns="91440">
            <a:spAutoFit/>
          </a:bodyPr>
          <a:lstStyle/>
          <a:p>
            <a:pPr marL="0" marR="0" lvl="0" indent="0" algn="ctr" defTabSz="914080" rtl="0" eaLnBrk="1" fontAlgn="base" latinLnBrk="0" hangingPunct="1">
              <a:lnSpc>
                <a:spcPct val="95000"/>
              </a:lnSpc>
              <a:spcBef>
                <a:spcPct val="0"/>
              </a:spcBef>
              <a:spcAft>
                <a:spcPct val="0"/>
              </a:spcAft>
              <a:buClrTx/>
              <a:buSzTx/>
              <a:buFontTx/>
              <a:buNone/>
              <a:tabLst/>
              <a:defRPr/>
            </a:pPr>
            <a:r>
              <a:rPr kumimoji="0" lang="en-US" sz="1600" b="1" i="0" u="none" strike="noStrike" kern="0" cap="none" spc="0" normalizeH="0" baseline="0" noProof="0" dirty="0">
                <a:ln>
                  <a:noFill/>
                </a:ln>
                <a:solidFill>
                  <a:srgbClr val="0078D4"/>
                </a:solidFill>
                <a:effectLst/>
                <a:uLnTx/>
                <a:uFillTx/>
                <a:latin typeface="Segoe UI"/>
                <a:ea typeface="+mn-ea"/>
                <a:cs typeface="Segoe UI Semibold" panose="020B0502040204020203" pitchFamily="34" charset="0"/>
              </a:rPr>
              <a:t>Azure Arc-enabled PostgreSQL (preview)</a:t>
            </a:r>
          </a:p>
        </p:txBody>
      </p:sp>
      <p:sp>
        <p:nvSpPr>
          <p:cNvPr id="25" name="Text Placeholder 8">
            <a:extLst>
              <a:ext uri="{FF2B5EF4-FFF2-40B4-BE49-F238E27FC236}">
                <a16:creationId xmlns:a16="http://schemas.microsoft.com/office/drawing/2014/main" id="{87AFF60D-E92A-84C6-E333-F4E5AA395651}"/>
              </a:ext>
            </a:extLst>
          </p:cNvPr>
          <p:cNvSpPr txBox="1">
            <a:spLocks/>
          </p:cNvSpPr>
          <p:nvPr/>
        </p:nvSpPr>
        <p:spPr>
          <a:xfrm>
            <a:off x="3645873" y="5891212"/>
            <a:ext cx="5750379" cy="602917"/>
          </a:xfrm>
          <a:prstGeom prst="rect">
            <a:avLst/>
          </a:prstGeom>
        </p:spPr>
        <p:txBody>
          <a:bodyPr vert="horz" wrap="square" lIns="91440" tIns="45720" rIns="91440" bIns="45720"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377" rtl="0" eaLnBrk="1" fontAlgn="auto" latinLnBrk="0" hangingPunct="1">
              <a:lnSpc>
                <a:spcPct val="100000"/>
              </a:lnSpc>
              <a:spcBef>
                <a:spcPts val="0"/>
              </a:spcBef>
              <a:spcAft>
                <a:spcPts val="800"/>
              </a:spcAft>
              <a:buClrTx/>
              <a:buSzTx/>
              <a:buFont typeface="Wingdings" panose="05000000000000000000" pitchFamily="2" charset="2"/>
              <a:buNone/>
              <a:tabLst/>
              <a:defRPr/>
            </a:pPr>
            <a:r>
              <a:rPr kumimoji="0" lang="en-US" sz="1600" b="0" i="0" u="none" strike="noStrike" kern="0" cap="none" spc="0" normalizeH="0" baseline="0" noProof="0" dirty="0">
                <a:ln>
                  <a:noFill/>
                </a:ln>
                <a:solidFill>
                  <a:srgbClr val="000000"/>
                </a:solidFill>
                <a:effectLst/>
                <a:uLnTx/>
                <a:uFillTx/>
                <a:latin typeface="Segoe UI"/>
                <a:ea typeface="+mn-ea"/>
                <a:cs typeface="Segoe UI Semilight" panose="020B0402040204020203" pitchFamily="34" charset="0"/>
              </a:rPr>
              <a:t>Best for hybrid </a:t>
            </a:r>
            <a:r>
              <a:rPr kumimoji="0" lang="en-US" sz="1600" b="0" i="0" u="none" strike="noStrike" kern="0" cap="none" spc="0" normalizeH="0" baseline="0" noProof="0" dirty="0">
                <a:ln>
                  <a:noFill/>
                </a:ln>
                <a:solidFill>
                  <a:srgbClr val="000000"/>
                </a:solidFill>
                <a:effectLst/>
                <a:uLnTx/>
                <a:uFillTx/>
                <a:latin typeface="Segoe UI"/>
                <a:ea typeface="+mn-ea"/>
                <a:cs typeface="Segoe UI Semilight"/>
              </a:rPr>
              <a:t>data workloads operating on any infrastructure with or without a direct connection to the cloud</a:t>
            </a:r>
            <a:endParaRPr kumimoji="0" lang="en-US" sz="1600" b="0" i="0" u="none" strike="noStrike" kern="0" cap="none" spc="0" normalizeH="0" baseline="0" noProof="0" dirty="0">
              <a:ln>
                <a:noFill/>
              </a:ln>
              <a:solidFill>
                <a:srgbClr val="000000"/>
              </a:solidFill>
              <a:effectLst/>
              <a:uLnTx/>
              <a:uFillTx/>
              <a:latin typeface="Segoe UI"/>
              <a:ea typeface="+mn-ea"/>
              <a:cs typeface="Segoe UI Semilight" panose="020B0402040204020203" pitchFamily="34" charset="0"/>
            </a:endParaRPr>
          </a:p>
        </p:txBody>
      </p:sp>
      <p:pic>
        <p:nvPicPr>
          <p:cNvPr id="10" name="Graphic 9" descr="Azure Database for PostgreSQL logo">
            <a:extLst>
              <a:ext uri="{FF2B5EF4-FFF2-40B4-BE49-F238E27FC236}">
                <a16:creationId xmlns:a16="http://schemas.microsoft.com/office/drawing/2014/main" id="{7508A30E-7DA7-D121-47C3-73B8DEF859CA}"/>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3042630" y="1848975"/>
            <a:ext cx="951929" cy="951926"/>
          </a:xfrm>
          <a:prstGeom prst="rect">
            <a:avLst/>
          </a:prstGeom>
        </p:spPr>
      </p:pic>
      <p:sp>
        <p:nvSpPr>
          <p:cNvPr id="14" name="Rectangle 13">
            <a:extLst>
              <a:ext uri="{FF2B5EF4-FFF2-40B4-BE49-F238E27FC236}">
                <a16:creationId xmlns:a16="http://schemas.microsoft.com/office/drawing/2014/main" id="{BBB0B8B4-806F-2FA7-732D-1F8443676C1C}"/>
              </a:ext>
            </a:extLst>
          </p:cNvPr>
          <p:cNvSpPr/>
          <p:nvPr/>
        </p:nvSpPr>
        <p:spPr>
          <a:xfrm>
            <a:off x="2550372" y="2839832"/>
            <a:ext cx="1936444" cy="560153"/>
          </a:xfrm>
          <a:prstGeom prst="rect">
            <a:avLst/>
          </a:prstGeom>
        </p:spPr>
        <p:txBody>
          <a:bodyPr wrap="square" lIns="91440">
            <a:spAutoFit/>
          </a:bodyPr>
          <a:lstStyle/>
          <a:p>
            <a:pPr marL="0" marR="0" lvl="0" indent="0" algn="ctr" defTabSz="914080" rtl="0" eaLnBrk="1" fontAlgn="base" latinLnBrk="0" hangingPunct="1">
              <a:lnSpc>
                <a:spcPct val="95000"/>
              </a:lnSpc>
              <a:spcBef>
                <a:spcPct val="0"/>
              </a:spcBef>
              <a:spcAft>
                <a:spcPct val="0"/>
              </a:spcAft>
              <a:buClrTx/>
              <a:buSzTx/>
              <a:buFontTx/>
              <a:buNone/>
              <a:tabLst/>
              <a:defRPr/>
            </a:pPr>
            <a:r>
              <a:rPr kumimoji="0" lang="en-US" sz="1600" b="1" i="0" u="none" strike="noStrike" kern="0" cap="none" spc="0" normalizeH="0" baseline="0" noProof="0" dirty="0">
                <a:ln>
                  <a:noFill/>
                </a:ln>
                <a:solidFill>
                  <a:srgbClr val="0078D4"/>
                </a:solidFill>
                <a:effectLst/>
                <a:uLnTx/>
                <a:uFillTx/>
                <a:latin typeface="Segoe UI"/>
                <a:ea typeface="+mn-ea"/>
                <a:cs typeface="Segoe UI Semibold" panose="020B0502040204020203" pitchFamily="34" charset="0"/>
              </a:rPr>
              <a:t>Azure Database for PostgreSQL</a:t>
            </a:r>
            <a:endParaRPr kumimoji="0" lang="en-US" sz="1800" b="1" i="0" u="none" strike="noStrike" kern="0" cap="none" spc="0" normalizeH="0" baseline="0" noProof="0" dirty="0">
              <a:ln>
                <a:noFill/>
              </a:ln>
              <a:solidFill>
                <a:srgbClr val="0078D4"/>
              </a:solidFill>
              <a:effectLst/>
              <a:uLnTx/>
              <a:uFillTx/>
              <a:latin typeface="Segoe UI"/>
              <a:ea typeface="+mn-ea"/>
              <a:cs typeface="Segoe UI Semibold" panose="020B0502040204020203" pitchFamily="34" charset="0"/>
            </a:endParaRPr>
          </a:p>
        </p:txBody>
      </p:sp>
      <p:sp>
        <p:nvSpPr>
          <p:cNvPr id="19" name="Content Placeholder 5">
            <a:extLst>
              <a:ext uri="{FF2B5EF4-FFF2-40B4-BE49-F238E27FC236}">
                <a16:creationId xmlns:a16="http://schemas.microsoft.com/office/drawing/2014/main" id="{82572C07-FB01-EA71-3DC1-8C06E8BEE437}"/>
              </a:ext>
            </a:extLst>
          </p:cNvPr>
          <p:cNvSpPr txBox="1">
            <a:spLocks/>
          </p:cNvSpPr>
          <p:nvPr/>
        </p:nvSpPr>
        <p:spPr>
          <a:xfrm>
            <a:off x="1838531" y="3600017"/>
            <a:ext cx="3360127" cy="215024"/>
          </a:xfrm>
          <a:prstGeom prst="rect">
            <a:avLst/>
          </a:prstGeom>
          <a:noFill/>
          <a:ln>
            <a:noFill/>
          </a:ln>
        </p:spPr>
        <p:txBody>
          <a:bodyPr vert="horz" wrap="square" lIns="0" tIns="0" rIns="0" bIns="0" rtlCol="0" anchor="ctr">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293" rtl="0" eaLnBrk="1" fontAlgn="base" latinLnBrk="0" hangingPunct="1">
              <a:lnSpc>
                <a:spcPct val="100000"/>
              </a:lnSpc>
              <a:spcBef>
                <a:spcPct val="0"/>
              </a:spcBef>
              <a:spcAft>
                <a:spcPct val="0"/>
              </a:spcAft>
              <a:buClrTx/>
              <a:buSzTx/>
              <a:buFont typeface="Wingdings" panose="05000000000000000000" pitchFamily="2" charset="2"/>
              <a:buNone/>
              <a:tabLst/>
              <a:defRPr/>
            </a:pPr>
            <a:r>
              <a:rPr kumimoji="0" lang="en-US" sz="1400" b="1" i="0" u="none" strike="noStrike" kern="1200" cap="none" spc="0" normalizeH="0" baseline="0" noProof="0">
                <a:ln>
                  <a:noFill/>
                </a:ln>
                <a:solidFill>
                  <a:srgbClr val="000000"/>
                </a:solidFill>
                <a:effectLst/>
                <a:uLnTx/>
                <a:uFillTx/>
                <a:latin typeface="Segoe UI Semibold" panose="020B0502040204020203" pitchFamily="34" charset="0"/>
                <a:ea typeface="Segoe UI" pitchFamily="34" charset="0"/>
                <a:cs typeface="Segoe UI Semibold" panose="020B0502040204020203" pitchFamily="34" charset="0"/>
              </a:rPr>
              <a:t>Flexible Server</a:t>
            </a:r>
            <a:r>
              <a:rPr kumimoji="0" lang="en-US" sz="1400" b="1" i="0" u="none" strike="noStrike" kern="1200" cap="none" spc="0" normalizeH="0" baseline="30000" noProof="0">
                <a:ln>
                  <a:noFill/>
                </a:ln>
                <a:solidFill>
                  <a:srgbClr val="000000"/>
                </a:solidFill>
                <a:effectLst/>
                <a:uLnTx/>
                <a:uFillTx/>
                <a:latin typeface="Segoe UI Semibold" panose="020B0502040204020203" pitchFamily="34" charset="0"/>
                <a:ea typeface="Segoe UI" pitchFamily="34" charset="0"/>
                <a:cs typeface="Segoe UI Semibold" panose="020B0502040204020203" pitchFamily="34" charset="0"/>
              </a:rPr>
              <a:t> </a:t>
            </a:r>
          </a:p>
        </p:txBody>
      </p:sp>
      <p:sp>
        <p:nvSpPr>
          <p:cNvPr id="26" name="TextBox 25">
            <a:extLst>
              <a:ext uri="{FF2B5EF4-FFF2-40B4-BE49-F238E27FC236}">
                <a16:creationId xmlns:a16="http://schemas.microsoft.com/office/drawing/2014/main" id="{FD76EDD4-B6F2-E126-0662-D56EC2A3EB60}"/>
              </a:ext>
            </a:extLst>
          </p:cNvPr>
          <p:cNvSpPr txBox="1"/>
          <p:nvPr/>
        </p:nvSpPr>
        <p:spPr>
          <a:xfrm>
            <a:off x="1400175" y="3977755"/>
            <a:ext cx="4236839" cy="738664"/>
          </a:xfrm>
          <a:prstGeom prst="rect">
            <a:avLst/>
          </a:prstGeom>
          <a:noFill/>
        </p:spPr>
        <p:txBody>
          <a:bodyPr wrap="square" lIns="0" tIns="0" rIns="0" bIns="0" rtlCol="0" anchor="t">
            <a:spAutoFit/>
          </a:bodyPr>
          <a:lstStyle/>
          <a:p>
            <a:pPr marL="0" marR="0" lvl="0" indent="0" algn="ctr" defTabSz="914377" rtl="0" eaLnBrk="1" fontAlgn="auto" latinLnBrk="0" hangingPunct="1">
              <a:lnSpc>
                <a:spcPct val="100000"/>
              </a:lnSpc>
              <a:spcBef>
                <a:spcPts val="0"/>
              </a:spcBef>
              <a:spcAft>
                <a:spcPts val="80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Segoe UI"/>
                <a:ea typeface="+mn-ea"/>
                <a:cs typeface="+mn-cs"/>
              </a:rPr>
              <a:t>Best for migrating, modernizing, and building PostgreSQL apps with the broadest Postgres extension support</a:t>
            </a:r>
            <a:endParaRPr kumimoji="0" lang="en-US" sz="1600" b="0" i="0" u="none" strike="noStrike" kern="0" cap="none" spc="0" normalizeH="0" baseline="0" noProof="0" dirty="0">
              <a:ln>
                <a:noFill/>
              </a:ln>
              <a:solidFill>
                <a:srgbClr val="000000"/>
              </a:solidFill>
              <a:effectLst/>
              <a:uLnTx/>
              <a:uFillTx/>
              <a:latin typeface="Segoe UI"/>
              <a:ea typeface="+mn-ea"/>
              <a:cs typeface="Segoe UI"/>
            </a:endParaRPr>
          </a:p>
        </p:txBody>
      </p:sp>
    </p:spTree>
    <p:extLst>
      <p:ext uri="{BB962C8B-B14F-4D97-AF65-F5344CB8AC3E}">
        <p14:creationId xmlns:p14="http://schemas.microsoft.com/office/powerpoint/2010/main" val="101223548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60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600CAEB-F6B8-4DE2-B70C-C4BD28770BE3}"/>
              </a:ext>
            </a:extLst>
          </p:cNvPr>
          <p:cNvSpPr>
            <a:spLocks noGrp="1"/>
          </p:cNvSpPr>
          <p:nvPr>
            <p:ph type="title"/>
          </p:nvPr>
        </p:nvSpPr>
        <p:spPr>
          <a:xfrm>
            <a:off x="588263" y="457200"/>
            <a:ext cx="11018520" cy="1107996"/>
          </a:xfrm>
        </p:spPr>
        <p:txBody>
          <a:bodyPr/>
          <a:lstStyle/>
          <a:p>
            <a:r>
              <a:rPr lang="en-US"/>
              <a:t>Maximum control and flexibility to meet your workload needs with Flexible Server</a:t>
            </a:r>
          </a:p>
        </p:txBody>
      </p:sp>
      <p:sp>
        <p:nvSpPr>
          <p:cNvPr id="93" name="Text Placeholder 10">
            <a:extLst>
              <a:ext uri="{FF2B5EF4-FFF2-40B4-BE49-F238E27FC236}">
                <a16:creationId xmlns:a16="http://schemas.microsoft.com/office/drawing/2014/main" id="{D42F84DB-7805-4EB6-9C75-52E0C837B643}"/>
              </a:ext>
            </a:extLst>
          </p:cNvPr>
          <p:cNvSpPr txBox="1">
            <a:spLocks/>
          </p:cNvSpPr>
          <p:nvPr/>
        </p:nvSpPr>
        <p:spPr>
          <a:xfrm>
            <a:off x="1456223" y="2698007"/>
            <a:ext cx="1876928" cy="492443"/>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b="0" kern="1200" spc="0" baseline="0">
                <a:solidFill>
                  <a:srgbClr val="0078D4"/>
                </a:solidFill>
                <a:latin typeface="+mj-lt"/>
                <a:ea typeface="+mn-ea"/>
                <a:cs typeface="Segoe UI" panose="020B0502040204020203" pitchFamily="34" charset="0"/>
              </a:defRPr>
            </a:lvl1pPr>
            <a:lvl2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rgbClr val="0078D4"/>
                </a:solidFill>
                <a:latin typeface="+mn-lt"/>
                <a:ea typeface="+mn-ea"/>
                <a:cs typeface="+mn-cs"/>
              </a:defRPr>
            </a:lvl2pPr>
            <a:lvl3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rgbClr val="0078D4"/>
                </a:solidFill>
                <a:latin typeface="+mn-lt"/>
                <a:ea typeface="+mn-ea"/>
                <a:cs typeface="+mn-cs"/>
              </a:defRPr>
            </a:lvl3pPr>
            <a:lvl4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kern="1200" spc="0" baseline="0">
                <a:solidFill>
                  <a:srgbClr val="0078D4"/>
                </a:solidFill>
                <a:latin typeface="+mn-lt"/>
                <a:ea typeface="+mn-ea"/>
                <a:cs typeface="+mn-cs"/>
              </a:defRPr>
            </a:lvl4pPr>
            <a:lvl5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kern="1200" spc="0" baseline="0">
                <a:solidFill>
                  <a:srgbClr val="0078D4"/>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dirty="0">
                <a:ln>
                  <a:noFill/>
                </a:ln>
                <a:solidFill>
                  <a:schemeClr val="accent1"/>
                </a:solidFill>
                <a:effectLst/>
                <a:uLnTx/>
                <a:uFillTx/>
                <a:latin typeface="Segoe UI Semibold" panose="020B0702040204020203" pitchFamily="34" charset="0"/>
                <a:ea typeface="+mn-ea"/>
                <a:cs typeface="Segoe UI Semibold" panose="020B0702040204020203" pitchFamily="34" charset="0"/>
              </a:rPr>
              <a:t>Maximum control </a:t>
            </a:r>
            <a:br>
              <a:rPr kumimoji="0" lang="en-US" sz="1600" b="0" i="0" u="none" strike="noStrike" kern="1200" cap="none" spc="0" normalizeH="0" baseline="0" noProof="0" dirty="0">
                <a:ln>
                  <a:noFill/>
                </a:ln>
                <a:solidFill>
                  <a:schemeClr val="accent1"/>
                </a:solidFill>
                <a:effectLst/>
                <a:uLnTx/>
                <a:uFillTx/>
                <a:latin typeface="Segoe UI Semibold" panose="020B0702040204020203" pitchFamily="34" charset="0"/>
                <a:ea typeface="+mn-ea"/>
                <a:cs typeface="Segoe UI Semibold" panose="020B0702040204020203" pitchFamily="34" charset="0"/>
              </a:rPr>
            </a:br>
            <a:r>
              <a:rPr kumimoji="0" lang="en-US" sz="1600" b="0" i="0" u="none" strike="noStrike" kern="1200" cap="none" spc="0" normalizeH="0" baseline="0" noProof="0" dirty="0">
                <a:ln>
                  <a:noFill/>
                </a:ln>
                <a:solidFill>
                  <a:schemeClr val="accent1"/>
                </a:solidFill>
                <a:effectLst/>
                <a:uLnTx/>
                <a:uFillTx/>
                <a:latin typeface="Segoe UI Semibold" panose="020B0702040204020203" pitchFamily="34" charset="0"/>
                <a:ea typeface="+mn-ea"/>
                <a:cs typeface="Segoe UI Semibold" panose="020B0702040204020203" pitchFamily="34" charset="0"/>
              </a:rPr>
              <a:t>for your databases</a:t>
            </a:r>
          </a:p>
        </p:txBody>
      </p:sp>
      <p:sp>
        <p:nvSpPr>
          <p:cNvPr id="94" name="Text Placeholder 44">
            <a:extLst>
              <a:ext uri="{FF2B5EF4-FFF2-40B4-BE49-F238E27FC236}">
                <a16:creationId xmlns:a16="http://schemas.microsoft.com/office/drawing/2014/main" id="{B6F69DF1-5E03-4066-8230-E5362E962F19}"/>
              </a:ext>
            </a:extLst>
          </p:cNvPr>
          <p:cNvSpPr txBox="1">
            <a:spLocks/>
          </p:cNvSpPr>
          <p:nvPr/>
        </p:nvSpPr>
        <p:spPr>
          <a:xfrm>
            <a:off x="1000227" y="3510601"/>
            <a:ext cx="2788920" cy="2271263"/>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2pPr>
            <a:lvl3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050" kern="1200" spc="0" baseline="0">
                <a:gradFill>
                  <a:gsLst>
                    <a:gs pos="1250">
                      <a:schemeClr val="tx1"/>
                    </a:gs>
                    <a:gs pos="100000">
                      <a:schemeClr val="tx1"/>
                    </a:gs>
                  </a:gsLst>
                  <a:lin ang="5400000" scaled="0"/>
                </a:gradFill>
                <a:latin typeface="+mn-lt"/>
                <a:ea typeface="+mn-ea"/>
                <a:cs typeface="+mn-cs"/>
              </a:defRPr>
            </a:lvl3pPr>
            <a:lvl4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000" kern="1200" spc="0" baseline="0">
                <a:gradFill>
                  <a:gsLst>
                    <a:gs pos="1250">
                      <a:schemeClr val="tx1"/>
                    </a:gs>
                    <a:gs pos="100000">
                      <a:schemeClr val="tx1"/>
                    </a:gs>
                  </a:gsLst>
                  <a:lin ang="5400000" scaled="0"/>
                </a:gradFill>
                <a:latin typeface="+mn-lt"/>
                <a:ea typeface="+mn-ea"/>
                <a:cs typeface="+mn-cs"/>
              </a:defRPr>
            </a:lvl4pPr>
            <a:lvl5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10000"/>
              </a:lnSpc>
              <a:spcBef>
                <a:spcPct val="20000"/>
              </a:spcBef>
              <a:spcAft>
                <a:spcPts val="120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chemeClr val="tx1"/>
                </a:solidFill>
                <a:effectLst/>
                <a:uLnTx/>
                <a:uFillTx/>
                <a:latin typeface="Segoe UI"/>
                <a:ea typeface="+mn-ea"/>
                <a:cs typeface="Segoe UI"/>
              </a:rPr>
              <a:t>Control planned downtime with custom maintenance windows</a:t>
            </a:r>
          </a:p>
          <a:p>
            <a:pPr marL="0" marR="0" lvl="0" indent="0" algn="ctr" defTabSz="932742" rtl="0" eaLnBrk="1" fontAlgn="auto" latinLnBrk="0" hangingPunct="1">
              <a:lnSpc>
                <a:spcPct val="110000"/>
              </a:lnSpc>
              <a:spcBef>
                <a:spcPct val="20000"/>
              </a:spcBef>
              <a:spcAft>
                <a:spcPts val="120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chemeClr val="tx1"/>
                </a:solidFill>
                <a:effectLst/>
                <a:uLnTx/>
                <a:uFillTx/>
                <a:latin typeface="Segoe UI"/>
                <a:ea typeface="+mn-ea"/>
                <a:cs typeface="Segoe UI"/>
              </a:rPr>
              <a:t>Network isolation with </a:t>
            </a:r>
            <a:br>
              <a:rPr kumimoji="0" lang="en-US" sz="1400" b="0" i="0" u="none" strike="noStrike" kern="1200" cap="none" spc="0" normalizeH="0" baseline="0" noProof="0" dirty="0">
                <a:ln>
                  <a:noFill/>
                </a:ln>
                <a:solidFill>
                  <a:schemeClr val="tx1"/>
                </a:solidFill>
                <a:effectLst/>
                <a:uLnTx/>
                <a:uFillTx/>
                <a:latin typeface="Segoe UI"/>
                <a:ea typeface="+mn-ea"/>
                <a:cs typeface="Segoe UI"/>
              </a:rPr>
            </a:br>
            <a:r>
              <a:rPr kumimoji="0" lang="en-US" sz="1400" b="0" i="0" u="none" strike="noStrike" kern="1200" cap="none" spc="0" normalizeH="0" baseline="0" noProof="0" dirty="0" err="1">
                <a:ln>
                  <a:noFill/>
                </a:ln>
                <a:solidFill>
                  <a:schemeClr val="tx1"/>
                </a:solidFill>
                <a:effectLst/>
                <a:uLnTx/>
                <a:uFillTx/>
                <a:latin typeface="Segoe UI"/>
                <a:ea typeface="+mn-ea"/>
                <a:cs typeface="Segoe UI"/>
              </a:rPr>
              <a:t>VNet</a:t>
            </a:r>
            <a:r>
              <a:rPr kumimoji="0" lang="en-US" sz="1400" b="0" i="0" u="none" strike="noStrike" kern="1200" cap="none" spc="0" normalizeH="0" baseline="0" noProof="0" dirty="0">
                <a:ln>
                  <a:noFill/>
                </a:ln>
                <a:solidFill>
                  <a:schemeClr val="tx1"/>
                </a:solidFill>
                <a:effectLst/>
                <a:uLnTx/>
                <a:uFillTx/>
                <a:latin typeface="Segoe UI"/>
                <a:ea typeface="+mn-ea"/>
                <a:cs typeface="Segoe UI"/>
              </a:rPr>
              <a:t> integration and </a:t>
            </a:r>
            <a:br>
              <a:rPr kumimoji="0" lang="en-US" sz="1400" b="0" i="0" u="none" strike="noStrike" kern="1200" cap="none" spc="0" normalizeH="0" baseline="0" noProof="0" dirty="0">
                <a:ln>
                  <a:noFill/>
                </a:ln>
                <a:solidFill>
                  <a:schemeClr val="tx1"/>
                </a:solidFill>
                <a:effectLst/>
                <a:uLnTx/>
                <a:uFillTx/>
                <a:latin typeface="Segoe UI"/>
                <a:ea typeface="+mn-ea"/>
                <a:cs typeface="Segoe UI"/>
              </a:rPr>
            </a:br>
            <a:r>
              <a:rPr kumimoji="0" lang="en-US" sz="1400" b="0" i="0" u="none" strike="noStrike" kern="1200" cap="none" spc="0" normalizeH="0" baseline="0" noProof="0" dirty="0">
                <a:ln>
                  <a:noFill/>
                </a:ln>
                <a:solidFill>
                  <a:schemeClr val="tx1"/>
                </a:solidFill>
                <a:effectLst/>
                <a:uLnTx/>
                <a:uFillTx/>
                <a:latin typeface="Segoe UI"/>
                <a:ea typeface="+mn-ea"/>
                <a:cs typeface="Segoe UI"/>
              </a:rPr>
              <a:t>network security groups</a:t>
            </a:r>
            <a:endParaRPr kumimoji="0" lang="en-US" sz="1400" b="0" i="0" u="none" strike="noStrike" kern="1200" cap="none" spc="0" normalizeH="0" baseline="0" noProof="0" dirty="0">
              <a:ln>
                <a:noFill/>
              </a:ln>
              <a:solidFill>
                <a:schemeClr val="tx1"/>
              </a:solidFill>
              <a:effectLst/>
              <a:uLnTx/>
              <a:uFillTx/>
              <a:latin typeface="Segoe UI"/>
              <a:ea typeface="+mn-ea"/>
              <a:cs typeface="Segoe UI" panose="020B0502040204020203" pitchFamily="34" charset="0"/>
            </a:endParaRPr>
          </a:p>
          <a:p>
            <a:pPr marL="0" marR="0" lvl="0" indent="0" algn="ctr" defTabSz="932742" rtl="0" eaLnBrk="1" fontAlgn="auto" latinLnBrk="0" hangingPunct="1">
              <a:lnSpc>
                <a:spcPct val="110000"/>
              </a:lnSpc>
              <a:spcBef>
                <a:spcPct val="20000"/>
              </a:spcBef>
              <a:spcAft>
                <a:spcPts val="120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chemeClr val="tx1"/>
                </a:solidFill>
                <a:effectLst/>
                <a:uLnTx/>
                <a:uFillTx/>
                <a:latin typeface="Segoe UI"/>
                <a:ea typeface="+mn-ea"/>
                <a:cs typeface="Segoe UI"/>
              </a:rPr>
              <a:t>Multiple configuration parameters for fine grained database optimization and tuning </a:t>
            </a:r>
            <a:endParaRPr kumimoji="0" lang="en-US" sz="1400" b="0" i="0" u="none" strike="noStrike" kern="1200" cap="none" spc="0" normalizeH="0" baseline="0" noProof="0" dirty="0">
              <a:ln>
                <a:noFill/>
              </a:ln>
              <a:solidFill>
                <a:schemeClr val="tx1"/>
              </a:solidFill>
              <a:effectLst/>
              <a:uLnTx/>
              <a:uFillTx/>
              <a:latin typeface="Segoe UI"/>
              <a:ea typeface="+mn-ea"/>
              <a:cs typeface="Segoe UI" panose="020B0502040204020203" pitchFamily="34" charset="0"/>
            </a:endParaRPr>
          </a:p>
        </p:txBody>
      </p:sp>
      <p:cxnSp>
        <p:nvCxnSpPr>
          <p:cNvPr id="34" name="Straight Connector 33">
            <a:extLst>
              <a:ext uri="{FF2B5EF4-FFF2-40B4-BE49-F238E27FC236}">
                <a16:creationId xmlns:a16="http://schemas.microsoft.com/office/drawing/2014/main" id="{6BE56220-61BF-4A97-BCAB-C893F8CECBEB}"/>
              </a:ext>
              <a:ext uri="{C183D7F6-B498-43B3-948B-1728B52AA6E4}">
                <adec:decorative xmlns:adec="http://schemas.microsoft.com/office/drawing/2017/decorative" val="1"/>
              </a:ext>
            </a:extLst>
          </p:cNvPr>
          <p:cNvCxnSpPr>
            <a:cxnSpLocks/>
          </p:cNvCxnSpPr>
          <p:nvPr/>
        </p:nvCxnSpPr>
        <p:spPr>
          <a:xfrm>
            <a:off x="1000227" y="3344365"/>
            <a:ext cx="2791859" cy="0"/>
          </a:xfrm>
          <a:prstGeom prst="line">
            <a:avLst/>
          </a:prstGeom>
          <a:ln w="9525">
            <a:gradFill>
              <a:gsLst>
                <a:gs pos="0">
                  <a:schemeClr val="accent1"/>
                </a:gs>
                <a:gs pos="100000">
                  <a:schemeClr val="accent2"/>
                </a:gs>
              </a:gsLst>
              <a:lin ang="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90" name="Text Placeholder 11">
            <a:extLst>
              <a:ext uri="{FF2B5EF4-FFF2-40B4-BE49-F238E27FC236}">
                <a16:creationId xmlns:a16="http://schemas.microsoft.com/office/drawing/2014/main" id="{1302F626-B065-4631-A555-4B7C407B4CB1}"/>
              </a:ext>
            </a:extLst>
          </p:cNvPr>
          <p:cNvSpPr txBox="1">
            <a:spLocks/>
          </p:cNvSpPr>
          <p:nvPr/>
        </p:nvSpPr>
        <p:spPr>
          <a:xfrm>
            <a:off x="4881746" y="2684790"/>
            <a:ext cx="2236495" cy="492443"/>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b="0" kern="1200" spc="0" baseline="0">
                <a:solidFill>
                  <a:srgbClr val="0078D4"/>
                </a:solidFill>
                <a:latin typeface="+mj-lt"/>
                <a:ea typeface="+mn-ea"/>
                <a:cs typeface="Segoe UI" panose="020B0502040204020203" pitchFamily="34" charset="0"/>
              </a:defRPr>
            </a:lvl1pPr>
            <a:lvl2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rgbClr val="0078D4"/>
                </a:solidFill>
                <a:latin typeface="+mn-lt"/>
                <a:ea typeface="+mn-ea"/>
                <a:cs typeface="+mn-cs"/>
              </a:defRPr>
            </a:lvl2pPr>
            <a:lvl3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rgbClr val="0078D4"/>
                </a:solidFill>
                <a:latin typeface="+mn-lt"/>
                <a:ea typeface="+mn-ea"/>
                <a:cs typeface="+mn-cs"/>
              </a:defRPr>
            </a:lvl3pPr>
            <a:lvl4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4pPr>
            <a:lvl5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dirty="0">
                <a:ln>
                  <a:noFill/>
                </a:ln>
                <a:solidFill>
                  <a:schemeClr val="accent1"/>
                </a:solidFill>
                <a:effectLst/>
                <a:uLnTx/>
                <a:uFillTx/>
                <a:latin typeface="Segoe UI Semibold" panose="020B0702040204020203" pitchFamily="34" charset="0"/>
                <a:ea typeface="+mn-ea"/>
                <a:cs typeface="Segoe UI Semibold" panose="020B0702040204020203" pitchFamily="34" charset="0"/>
              </a:rPr>
              <a:t>Build resilient apps </a:t>
            </a:r>
            <a:br>
              <a:rPr kumimoji="0" lang="en-US" sz="1600" b="0" i="0" u="none" strike="noStrike" kern="1200" cap="none" spc="0" normalizeH="0" baseline="0" noProof="0" dirty="0">
                <a:ln>
                  <a:noFill/>
                </a:ln>
                <a:solidFill>
                  <a:schemeClr val="accent1"/>
                </a:solidFill>
                <a:effectLst/>
                <a:uLnTx/>
                <a:uFillTx/>
                <a:latin typeface="Segoe UI Semibold" panose="020B0702040204020203" pitchFamily="34" charset="0"/>
                <a:ea typeface="+mn-ea"/>
                <a:cs typeface="Segoe UI Semibold" panose="020B0702040204020203" pitchFamily="34" charset="0"/>
              </a:rPr>
            </a:br>
            <a:r>
              <a:rPr kumimoji="0" lang="en-US" sz="1600" b="0" i="0" u="none" strike="noStrike" kern="1200" cap="none" spc="0" normalizeH="0" baseline="0" noProof="0" dirty="0">
                <a:ln>
                  <a:noFill/>
                </a:ln>
                <a:solidFill>
                  <a:schemeClr val="accent1"/>
                </a:solidFill>
                <a:effectLst/>
                <a:uLnTx/>
                <a:uFillTx/>
                <a:latin typeface="Segoe UI Semibold" panose="020B0702040204020203" pitchFamily="34" charset="0"/>
                <a:ea typeface="+mn-ea"/>
                <a:cs typeface="Segoe UI Semibold" panose="020B0702040204020203" pitchFamily="34" charset="0"/>
              </a:rPr>
              <a:t>across availability zones</a:t>
            </a:r>
          </a:p>
        </p:txBody>
      </p:sp>
      <p:sp>
        <p:nvSpPr>
          <p:cNvPr id="91" name="Text Placeholder 45">
            <a:extLst>
              <a:ext uri="{FF2B5EF4-FFF2-40B4-BE49-F238E27FC236}">
                <a16:creationId xmlns:a16="http://schemas.microsoft.com/office/drawing/2014/main" id="{48AFF3AA-80A4-4BA3-AA32-9075E5EAE0AA}"/>
              </a:ext>
            </a:extLst>
          </p:cNvPr>
          <p:cNvSpPr txBox="1">
            <a:spLocks/>
          </p:cNvSpPr>
          <p:nvPr/>
        </p:nvSpPr>
        <p:spPr>
          <a:xfrm>
            <a:off x="4678655" y="3510601"/>
            <a:ext cx="2642677" cy="2034275"/>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2pPr>
            <a:lvl3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050" kern="1200" spc="0" baseline="0">
                <a:gradFill>
                  <a:gsLst>
                    <a:gs pos="1250">
                      <a:schemeClr val="tx1"/>
                    </a:gs>
                    <a:gs pos="100000">
                      <a:schemeClr val="tx1"/>
                    </a:gs>
                  </a:gsLst>
                  <a:lin ang="5400000" scaled="0"/>
                </a:gradFill>
                <a:latin typeface="+mn-lt"/>
                <a:ea typeface="+mn-ea"/>
                <a:cs typeface="+mn-cs"/>
              </a:defRPr>
            </a:lvl3pPr>
            <a:lvl4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000" kern="1200" spc="0" baseline="0">
                <a:gradFill>
                  <a:gsLst>
                    <a:gs pos="1250">
                      <a:schemeClr val="tx1"/>
                    </a:gs>
                    <a:gs pos="100000">
                      <a:schemeClr val="tx1"/>
                    </a:gs>
                  </a:gsLst>
                  <a:lin ang="5400000" scaled="0"/>
                </a:gradFill>
                <a:latin typeface="+mn-lt"/>
                <a:ea typeface="+mn-ea"/>
                <a:cs typeface="+mn-cs"/>
              </a:defRPr>
            </a:lvl4pPr>
            <a:lvl5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10000"/>
              </a:lnSpc>
              <a:spcBef>
                <a:spcPct val="20000"/>
              </a:spcBef>
              <a:spcAft>
                <a:spcPts val="120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chemeClr val="tx1"/>
                </a:solidFill>
                <a:effectLst/>
                <a:uLnTx/>
                <a:uFillTx/>
                <a:latin typeface="Segoe UI"/>
                <a:ea typeface="+mn-ea"/>
                <a:cs typeface="Segoe UI"/>
              </a:rPr>
              <a:t>Ensure data is always </a:t>
            </a:r>
            <a:br>
              <a:rPr kumimoji="0" lang="en-US" sz="1400" b="0" i="0" u="none" strike="noStrike" kern="1200" cap="none" spc="0" normalizeH="0" baseline="0" noProof="0" dirty="0">
                <a:ln>
                  <a:noFill/>
                </a:ln>
                <a:solidFill>
                  <a:schemeClr val="tx1"/>
                </a:solidFill>
                <a:effectLst/>
                <a:uLnTx/>
                <a:uFillTx/>
                <a:latin typeface="Segoe UI"/>
                <a:ea typeface="+mn-ea"/>
                <a:cs typeface="Segoe UI"/>
              </a:rPr>
            </a:br>
            <a:r>
              <a:rPr kumimoji="0" lang="en-US" sz="1400" b="0" i="0" u="none" strike="noStrike" kern="1200" cap="none" spc="0" normalizeH="0" baseline="0" noProof="0" dirty="0">
                <a:ln>
                  <a:noFill/>
                </a:ln>
                <a:solidFill>
                  <a:schemeClr val="tx1"/>
                </a:solidFill>
                <a:effectLst/>
                <a:uLnTx/>
                <a:uFillTx/>
                <a:latin typeface="Segoe UI"/>
                <a:ea typeface="+mn-ea"/>
                <a:cs typeface="Segoe UI"/>
              </a:rPr>
              <a:t>available with zone </a:t>
            </a:r>
            <a:br>
              <a:rPr kumimoji="0" lang="en-US" sz="1400" b="0" i="0" u="none" strike="noStrike" kern="1200" cap="none" spc="0" normalizeH="0" baseline="0" noProof="0" dirty="0">
                <a:ln>
                  <a:noFill/>
                </a:ln>
                <a:solidFill>
                  <a:schemeClr val="tx1"/>
                </a:solidFill>
                <a:effectLst/>
                <a:uLnTx/>
                <a:uFillTx/>
                <a:latin typeface="Segoe UI"/>
                <a:ea typeface="+mn-ea"/>
                <a:cs typeface="Segoe UI"/>
              </a:rPr>
            </a:br>
            <a:r>
              <a:rPr kumimoji="0" lang="en-US" sz="1400" b="0" i="0" u="none" strike="noStrike" kern="1200" cap="none" spc="0" normalizeH="0" baseline="0" noProof="0" dirty="0">
                <a:ln>
                  <a:noFill/>
                </a:ln>
                <a:solidFill>
                  <a:schemeClr val="tx1"/>
                </a:solidFill>
                <a:effectLst/>
                <a:uLnTx/>
                <a:uFillTx/>
                <a:latin typeface="Segoe UI"/>
                <a:ea typeface="+mn-ea"/>
                <a:cs typeface="Segoe UI"/>
              </a:rPr>
              <a:t>redundant high availability</a:t>
            </a:r>
            <a:endParaRPr kumimoji="0" lang="en-US" sz="1400" b="0" i="0" u="none" strike="noStrike" kern="1200" cap="none" spc="0" normalizeH="0" baseline="0" noProof="0" dirty="0">
              <a:ln>
                <a:noFill/>
              </a:ln>
              <a:solidFill>
                <a:schemeClr val="tx1"/>
              </a:solidFill>
              <a:effectLst/>
              <a:uLnTx/>
              <a:uFillTx/>
              <a:latin typeface="Segoe UI"/>
              <a:ea typeface="+mn-ea"/>
              <a:cs typeface="Segoe UI" panose="020B0502040204020203" pitchFamily="34" charset="0"/>
            </a:endParaRPr>
          </a:p>
          <a:p>
            <a:pPr marL="0" marR="0" lvl="0" indent="0" algn="ctr" defTabSz="932742" rtl="0" eaLnBrk="1" fontAlgn="auto" latinLnBrk="0" hangingPunct="1">
              <a:lnSpc>
                <a:spcPct val="110000"/>
              </a:lnSpc>
              <a:spcBef>
                <a:spcPct val="20000"/>
              </a:spcBef>
              <a:spcAft>
                <a:spcPts val="120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chemeClr val="tx1"/>
                </a:solidFill>
                <a:effectLst/>
                <a:uLnTx/>
                <a:uFillTx/>
                <a:latin typeface="Segoe UI"/>
                <a:ea typeface="+mn-ea"/>
                <a:cs typeface="Segoe UI"/>
              </a:rPr>
              <a:t>Zero data loss within single and multiple availability zones</a:t>
            </a:r>
          </a:p>
          <a:p>
            <a:pPr marL="0" marR="0" lvl="0" indent="0" algn="ctr" defTabSz="932742" rtl="0" eaLnBrk="1" fontAlgn="auto" latinLnBrk="0" hangingPunct="1">
              <a:lnSpc>
                <a:spcPct val="110000"/>
              </a:lnSpc>
              <a:spcBef>
                <a:spcPct val="20000"/>
              </a:spcBef>
              <a:spcAft>
                <a:spcPts val="120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chemeClr val="tx1"/>
                </a:solidFill>
                <a:effectLst/>
                <a:uLnTx/>
                <a:uFillTx/>
                <a:latin typeface="Segoe UI"/>
                <a:ea typeface="+mn-ea"/>
                <a:cs typeface="Segoe UI"/>
              </a:rPr>
              <a:t>Minimize latency with co-location of app &amp; data</a:t>
            </a:r>
          </a:p>
        </p:txBody>
      </p:sp>
      <p:cxnSp>
        <p:nvCxnSpPr>
          <p:cNvPr id="79" name="Straight Connector 78">
            <a:extLst>
              <a:ext uri="{FF2B5EF4-FFF2-40B4-BE49-F238E27FC236}">
                <a16:creationId xmlns:a16="http://schemas.microsoft.com/office/drawing/2014/main" id="{0D090BE0-F56A-4D36-AEDE-AFCA3881A223}"/>
              </a:ext>
              <a:ext uri="{C183D7F6-B498-43B3-948B-1728B52AA6E4}">
                <adec:decorative xmlns:adec="http://schemas.microsoft.com/office/drawing/2017/decorative" val="1"/>
              </a:ext>
            </a:extLst>
          </p:cNvPr>
          <p:cNvCxnSpPr>
            <a:cxnSpLocks/>
          </p:cNvCxnSpPr>
          <p:nvPr/>
        </p:nvCxnSpPr>
        <p:spPr>
          <a:xfrm>
            <a:off x="4678655" y="3344365"/>
            <a:ext cx="2791859" cy="0"/>
          </a:xfrm>
          <a:prstGeom prst="line">
            <a:avLst/>
          </a:prstGeom>
          <a:ln w="9525">
            <a:gradFill>
              <a:gsLst>
                <a:gs pos="0">
                  <a:schemeClr val="accent1"/>
                </a:gs>
                <a:gs pos="100000">
                  <a:schemeClr val="accent2"/>
                </a:gs>
              </a:gsLst>
              <a:lin ang="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 name="Text Placeholder 11">
            <a:extLst>
              <a:ext uri="{FF2B5EF4-FFF2-40B4-BE49-F238E27FC236}">
                <a16:creationId xmlns:a16="http://schemas.microsoft.com/office/drawing/2014/main" id="{CF0194C3-B38E-46C6-A766-23F8DE61A14C}"/>
              </a:ext>
            </a:extLst>
          </p:cNvPr>
          <p:cNvSpPr txBox="1">
            <a:spLocks/>
          </p:cNvSpPr>
          <p:nvPr/>
        </p:nvSpPr>
        <p:spPr>
          <a:xfrm>
            <a:off x="8597368" y="2684790"/>
            <a:ext cx="2236494" cy="492443"/>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b="0" kern="1200" spc="0" baseline="0">
                <a:solidFill>
                  <a:srgbClr val="0078D4"/>
                </a:solidFill>
                <a:latin typeface="+mj-lt"/>
                <a:ea typeface="+mn-ea"/>
                <a:cs typeface="Segoe UI" panose="020B0502040204020203" pitchFamily="34" charset="0"/>
              </a:defRPr>
            </a:lvl1pPr>
            <a:lvl2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rgbClr val="0078D4"/>
                </a:solidFill>
                <a:latin typeface="+mn-lt"/>
                <a:ea typeface="+mn-ea"/>
                <a:cs typeface="+mn-cs"/>
              </a:defRPr>
            </a:lvl2pPr>
            <a:lvl3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rgbClr val="0078D4"/>
                </a:solidFill>
                <a:latin typeface="+mn-lt"/>
                <a:ea typeface="+mn-ea"/>
                <a:cs typeface="+mn-cs"/>
              </a:defRPr>
            </a:lvl3pPr>
            <a:lvl4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4pPr>
            <a:lvl5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dirty="0">
                <a:ln>
                  <a:noFill/>
                </a:ln>
                <a:solidFill>
                  <a:schemeClr val="accent1"/>
                </a:solidFill>
                <a:effectLst/>
                <a:uLnTx/>
                <a:uFillTx/>
                <a:latin typeface="Segoe UI Semibold" panose="020B0702040204020203" pitchFamily="34" charset="0"/>
                <a:ea typeface="+mn-ea"/>
                <a:cs typeface="Segoe UI Semibold" panose="020B0702040204020203" pitchFamily="34" charset="0"/>
              </a:rPr>
              <a:t>Simplified </a:t>
            </a:r>
            <a:br>
              <a:rPr kumimoji="0" lang="en-US" sz="1600" b="0" i="0" u="none" strike="noStrike" kern="1200" cap="none" spc="0" normalizeH="0" baseline="0" noProof="0" dirty="0">
                <a:ln>
                  <a:noFill/>
                </a:ln>
                <a:solidFill>
                  <a:schemeClr val="accent1"/>
                </a:solidFill>
                <a:effectLst/>
                <a:uLnTx/>
                <a:uFillTx/>
                <a:latin typeface="Segoe UI Semibold" panose="020B0702040204020203" pitchFamily="34" charset="0"/>
                <a:ea typeface="+mn-ea"/>
                <a:cs typeface="Segoe UI Semibold" panose="020B0702040204020203" pitchFamily="34" charset="0"/>
              </a:rPr>
            </a:br>
            <a:r>
              <a:rPr kumimoji="0" lang="en-US" sz="1600" b="0" i="0" u="none" strike="noStrike" kern="1200" cap="none" spc="0" normalizeH="0" baseline="0" noProof="0" dirty="0">
                <a:ln>
                  <a:noFill/>
                </a:ln>
                <a:solidFill>
                  <a:schemeClr val="accent1"/>
                </a:solidFill>
                <a:effectLst/>
                <a:uLnTx/>
                <a:uFillTx/>
                <a:latin typeface="Segoe UI Semibold" panose="020B0702040204020203" pitchFamily="34" charset="0"/>
                <a:ea typeface="+mn-ea"/>
                <a:cs typeface="Segoe UI Semibold" panose="020B0702040204020203" pitchFamily="34" charset="0"/>
              </a:rPr>
              <a:t>deployment experience</a:t>
            </a:r>
          </a:p>
        </p:txBody>
      </p:sp>
      <p:sp>
        <p:nvSpPr>
          <p:cNvPr id="87" name="Text Placeholder 47">
            <a:extLst>
              <a:ext uri="{FF2B5EF4-FFF2-40B4-BE49-F238E27FC236}">
                <a16:creationId xmlns:a16="http://schemas.microsoft.com/office/drawing/2014/main" id="{A2578739-1005-48A0-93AC-5CB43945F2EF}"/>
              </a:ext>
            </a:extLst>
          </p:cNvPr>
          <p:cNvSpPr txBox="1">
            <a:spLocks/>
          </p:cNvSpPr>
          <p:nvPr/>
        </p:nvSpPr>
        <p:spPr>
          <a:xfrm>
            <a:off x="8239458" y="3510601"/>
            <a:ext cx="2952315" cy="1797287"/>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2pPr>
            <a:lvl3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050" kern="1200" spc="0" baseline="0">
                <a:gradFill>
                  <a:gsLst>
                    <a:gs pos="1250">
                      <a:schemeClr val="tx1"/>
                    </a:gs>
                    <a:gs pos="100000">
                      <a:schemeClr val="tx1"/>
                    </a:gs>
                  </a:gsLst>
                  <a:lin ang="5400000" scaled="0"/>
                </a:gradFill>
                <a:latin typeface="+mn-lt"/>
                <a:ea typeface="+mn-ea"/>
                <a:cs typeface="+mn-cs"/>
              </a:defRPr>
            </a:lvl3pPr>
            <a:lvl4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000" kern="1200" spc="0" baseline="0">
                <a:gradFill>
                  <a:gsLst>
                    <a:gs pos="1250">
                      <a:schemeClr val="tx1"/>
                    </a:gs>
                    <a:gs pos="100000">
                      <a:schemeClr val="tx1"/>
                    </a:gs>
                  </a:gsLst>
                  <a:lin ang="5400000" scaled="0"/>
                </a:gradFill>
                <a:latin typeface="+mn-lt"/>
                <a:ea typeface="+mn-ea"/>
                <a:cs typeface="+mn-cs"/>
              </a:defRPr>
            </a:lvl4pPr>
            <a:lvl5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10000"/>
              </a:lnSpc>
              <a:spcBef>
                <a:spcPct val="20000"/>
              </a:spcBef>
              <a:spcAft>
                <a:spcPts val="120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chemeClr val="tx1"/>
                </a:solidFill>
                <a:effectLst/>
                <a:uLnTx/>
                <a:uFillTx/>
                <a:latin typeface="Segoe UI"/>
                <a:ea typeface="+mn-ea"/>
                <a:cs typeface="Segoe UI" panose="020B0502040204020203" pitchFamily="34" charset="0"/>
              </a:rPr>
              <a:t>Full compatibility with community edition MySQL and Postgres</a:t>
            </a:r>
          </a:p>
          <a:p>
            <a:pPr marL="0" marR="0" lvl="0" indent="0" algn="ctr" defTabSz="932742" rtl="0" eaLnBrk="1" fontAlgn="auto" latinLnBrk="0" hangingPunct="1">
              <a:lnSpc>
                <a:spcPct val="110000"/>
              </a:lnSpc>
              <a:spcBef>
                <a:spcPct val="20000"/>
              </a:spcBef>
              <a:spcAft>
                <a:spcPts val="120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chemeClr val="tx1"/>
                </a:solidFill>
                <a:effectLst/>
                <a:uLnTx/>
                <a:uFillTx/>
                <a:latin typeface="Segoe UI"/>
                <a:ea typeface="+mn-ea"/>
                <a:cs typeface="Segoe UI" panose="020B0502040204020203" pitchFamily="34" charset="0"/>
              </a:rPr>
              <a:t>Stop/Start and burstable capabilities for cost optimization</a:t>
            </a:r>
          </a:p>
          <a:p>
            <a:pPr marL="0" marR="0" lvl="0" indent="0" algn="ctr" defTabSz="932742" rtl="0" eaLnBrk="1" fontAlgn="auto" latinLnBrk="0" hangingPunct="1">
              <a:lnSpc>
                <a:spcPct val="110000"/>
              </a:lnSpc>
              <a:spcBef>
                <a:spcPct val="20000"/>
              </a:spcBef>
              <a:spcAft>
                <a:spcPts val="120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chemeClr val="tx1"/>
                </a:solidFill>
                <a:effectLst/>
                <a:uLnTx/>
                <a:uFillTx/>
                <a:latin typeface="Segoe UI"/>
                <a:ea typeface="+mn-ea"/>
                <a:cs typeface="Segoe UI" panose="020B0502040204020203" pitchFamily="34" charset="0"/>
              </a:rPr>
              <a:t>Save up to 62%² on PostgreSQL TCO when migrating to Azure</a:t>
            </a:r>
          </a:p>
        </p:txBody>
      </p:sp>
      <p:cxnSp>
        <p:nvCxnSpPr>
          <p:cNvPr id="80" name="Straight Connector 79">
            <a:extLst>
              <a:ext uri="{FF2B5EF4-FFF2-40B4-BE49-F238E27FC236}">
                <a16:creationId xmlns:a16="http://schemas.microsoft.com/office/drawing/2014/main" id="{257CBDD9-FDE5-4CC9-979B-DC3C2C995780}"/>
              </a:ext>
              <a:ext uri="{C183D7F6-B498-43B3-948B-1728B52AA6E4}">
                <adec:decorative xmlns:adec="http://schemas.microsoft.com/office/drawing/2017/decorative" val="1"/>
              </a:ext>
            </a:extLst>
          </p:cNvPr>
          <p:cNvCxnSpPr>
            <a:cxnSpLocks/>
          </p:cNvCxnSpPr>
          <p:nvPr/>
        </p:nvCxnSpPr>
        <p:spPr>
          <a:xfrm>
            <a:off x="8319686" y="3344365"/>
            <a:ext cx="2791859" cy="0"/>
          </a:xfrm>
          <a:prstGeom prst="line">
            <a:avLst/>
          </a:prstGeom>
          <a:ln w="9525">
            <a:gradFill>
              <a:gsLst>
                <a:gs pos="0">
                  <a:schemeClr val="accent1"/>
                </a:gs>
                <a:gs pos="100000">
                  <a:schemeClr val="accent2"/>
                </a:gs>
              </a:gsLst>
              <a:lin ang="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5" name="Group 84">
            <a:extLst>
              <a:ext uri="{FF2B5EF4-FFF2-40B4-BE49-F238E27FC236}">
                <a16:creationId xmlns:a16="http://schemas.microsoft.com/office/drawing/2014/main" id="{28E3CB8C-890A-9A44-A26E-D2EDEA56892D}"/>
              </a:ext>
              <a:ext uri="{C183D7F6-B498-43B3-948B-1728B52AA6E4}">
                <adec:decorative xmlns:adec="http://schemas.microsoft.com/office/drawing/2017/decorative" val="1"/>
              </a:ext>
            </a:extLst>
          </p:cNvPr>
          <p:cNvGrpSpPr>
            <a:grpSpLocks noChangeAspect="1"/>
          </p:cNvGrpSpPr>
          <p:nvPr/>
        </p:nvGrpSpPr>
        <p:grpSpPr bwMode="auto">
          <a:xfrm>
            <a:off x="2142262" y="1988830"/>
            <a:ext cx="504850" cy="556583"/>
            <a:chOff x="5822" y="999"/>
            <a:chExt cx="283" cy="312"/>
          </a:xfrm>
        </p:grpSpPr>
        <p:sp>
          <p:nvSpPr>
            <p:cNvPr id="16" name="AutoShape 83">
              <a:extLst>
                <a:ext uri="{FF2B5EF4-FFF2-40B4-BE49-F238E27FC236}">
                  <a16:creationId xmlns:a16="http://schemas.microsoft.com/office/drawing/2014/main" id="{19CA54F4-DC0C-A54A-BAC1-B62443711229}"/>
                </a:ext>
              </a:extLst>
            </p:cNvPr>
            <p:cNvSpPr>
              <a:spLocks noChangeAspect="1" noChangeArrowheads="1" noTextEdit="1"/>
            </p:cNvSpPr>
            <p:nvPr/>
          </p:nvSpPr>
          <p:spPr bwMode="auto">
            <a:xfrm>
              <a:off x="5822" y="999"/>
              <a:ext cx="283"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7" name="Rectangle 85">
              <a:extLst>
                <a:ext uri="{FF2B5EF4-FFF2-40B4-BE49-F238E27FC236}">
                  <a16:creationId xmlns:a16="http://schemas.microsoft.com/office/drawing/2014/main" id="{C4939FAD-A826-5440-AFA6-77B25FEC0058}"/>
                </a:ext>
              </a:extLst>
            </p:cNvPr>
            <p:cNvSpPr>
              <a:spLocks noChangeArrowheads="1"/>
            </p:cNvSpPr>
            <p:nvPr/>
          </p:nvSpPr>
          <p:spPr bwMode="auto">
            <a:xfrm>
              <a:off x="5849" y="999"/>
              <a:ext cx="5" cy="31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8" name="Rectangle 86">
              <a:extLst>
                <a:ext uri="{FF2B5EF4-FFF2-40B4-BE49-F238E27FC236}">
                  <a16:creationId xmlns:a16="http://schemas.microsoft.com/office/drawing/2014/main" id="{5E89617A-D946-AB42-87A3-10BE0EADD1DE}"/>
                </a:ext>
              </a:extLst>
            </p:cNvPr>
            <p:cNvSpPr>
              <a:spLocks noChangeArrowheads="1"/>
            </p:cNvSpPr>
            <p:nvPr/>
          </p:nvSpPr>
          <p:spPr bwMode="auto">
            <a:xfrm>
              <a:off x="5961" y="999"/>
              <a:ext cx="5" cy="31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9" name="Rectangle 87">
              <a:extLst>
                <a:ext uri="{FF2B5EF4-FFF2-40B4-BE49-F238E27FC236}">
                  <a16:creationId xmlns:a16="http://schemas.microsoft.com/office/drawing/2014/main" id="{A29EE39C-D162-4549-B54E-5BC28CECD72B}"/>
                </a:ext>
              </a:extLst>
            </p:cNvPr>
            <p:cNvSpPr>
              <a:spLocks noChangeArrowheads="1"/>
            </p:cNvSpPr>
            <p:nvPr/>
          </p:nvSpPr>
          <p:spPr bwMode="auto">
            <a:xfrm>
              <a:off x="6073" y="999"/>
              <a:ext cx="5" cy="31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0" name="Oval 88">
              <a:extLst>
                <a:ext uri="{FF2B5EF4-FFF2-40B4-BE49-F238E27FC236}">
                  <a16:creationId xmlns:a16="http://schemas.microsoft.com/office/drawing/2014/main" id="{A9B9CC39-8F76-F34D-AF6A-748A8BD73370}"/>
                </a:ext>
              </a:extLst>
            </p:cNvPr>
            <p:cNvSpPr>
              <a:spLocks noChangeArrowheads="1"/>
            </p:cNvSpPr>
            <p:nvPr/>
          </p:nvSpPr>
          <p:spPr bwMode="auto">
            <a:xfrm>
              <a:off x="5822" y="1062"/>
              <a:ext cx="59" cy="59"/>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1" name="Oval 89">
              <a:extLst>
                <a:ext uri="{FF2B5EF4-FFF2-40B4-BE49-F238E27FC236}">
                  <a16:creationId xmlns:a16="http://schemas.microsoft.com/office/drawing/2014/main" id="{7125B603-FF21-BD46-AF5B-F07DEB38BFDD}"/>
                </a:ext>
              </a:extLst>
            </p:cNvPr>
            <p:cNvSpPr>
              <a:spLocks noChangeArrowheads="1"/>
            </p:cNvSpPr>
            <p:nvPr/>
          </p:nvSpPr>
          <p:spPr bwMode="auto">
            <a:xfrm>
              <a:off x="5934" y="1197"/>
              <a:ext cx="59" cy="5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2" name="Oval 90">
              <a:extLst>
                <a:ext uri="{FF2B5EF4-FFF2-40B4-BE49-F238E27FC236}">
                  <a16:creationId xmlns:a16="http://schemas.microsoft.com/office/drawing/2014/main" id="{1F71FC24-5854-D243-A3E4-67E61224DBFB}"/>
                </a:ext>
              </a:extLst>
            </p:cNvPr>
            <p:cNvSpPr>
              <a:spLocks noChangeArrowheads="1"/>
            </p:cNvSpPr>
            <p:nvPr/>
          </p:nvSpPr>
          <p:spPr bwMode="auto">
            <a:xfrm>
              <a:off x="6046" y="1048"/>
              <a:ext cx="59" cy="58"/>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23" name="Group 22">
            <a:extLst>
              <a:ext uri="{FF2B5EF4-FFF2-40B4-BE49-F238E27FC236}">
                <a16:creationId xmlns:a16="http://schemas.microsoft.com/office/drawing/2014/main" id="{E4C25AC5-A571-E946-8EF2-B02F6A1C2080}"/>
              </a:ext>
              <a:ext uri="{C183D7F6-B498-43B3-948B-1728B52AA6E4}">
                <adec:decorative xmlns:adec="http://schemas.microsoft.com/office/drawing/2017/decorative" val="1"/>
              </a:ext>
            </a:extLst>
          </p:cNvPr>
          <p:cNvGrpSpPr/>
          <p:nvPr/>
        </p:nvGrpSpPr>
        <p:grpSpPr>
          <a:xfrm>
            <a:off x="9204252" y="1956945"/>
            <a:ext cx="1022727" cy="572952"/>
            <a:chOff x="8335688" y="2339148"/>
            <a:chExt cx="884117" cy="495300"/>
          </a:xfrm>
        </p:grpSpPr>
        <p:grpSp>
          <p:nvGrpSpPr>
            <p:cNvPr id="24" name="Group 47">
              <a:extLst>
                <a:ext uri="{FF2B5EF4-FFF2-40B4-BE49-F238E27FC236}">
                  <a16:creationId xmlns:a16="http://schemas.microsoft.com/office/drawing/2014/main" id="{F25EC45F-EAB5-BC4E-9BC3-F09BE498AFC5}"/>
                </a:ext>
              </a:extLst>
            </p:cNvPr>
            <p:cNvGrpSpPr>
              <a:grpSpLocks noChangeAspect="1"/>
            </p:cNvGrpSpPr>
            <p:nvPr/>
          </p:nvGrpSpPr>
          <p:grpSpPr bwMode="auto">
            <a:xfrm>
              <a:off x="8559857" y="2368446"/>
              <a:ext cx="436704" cy="436704"/>
              <a:chOff x="3411" y="999"/>
              <a:chExt cx="312" cy="312"/>
            </a:xfrm>
          </p:grpSpPr>
          <p:sp>
            <p:nvSpPr>
              <p:cNvPr id="27" name="AutoShape 46">
                <a:extLst>
                  <a:ext uri="{FF2B5EF4-FFF2-40B4-BE49-F238E27FC236}">
                    <a16:creationId xmlns:a16="http://schemas.microsoft.com/office/drawing/2014/main" id="{54E24208-B5C0-764E-952A-AD4A5DF96F1F}"/>
                  </a:ext>
                </a:extLst>
              </p:cNvPr>
              <p:cNvSpPr>
                <a:spLocks noChangeAspect="1" noChangeArrowheads="1" noTextEdit="1"/>
              </p:cNvSpPr>
              <p:nvPr/>
            </p:nvSpPr>
            <p:spPr bwMode="auto">
              <a:xfrm>
                <a:off x="3411"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8" name="Freeform 48">
                <a:extLst>
                  <a:ext uri="{FF2B5EF4-FFF2-40B4-BE49-F238E27FC236}">
                    <a16:creationId xmlns:a16="http://schemas.microsoft.com/office/drawing/2014/main" id="{E3FE82A5-04BC-3146-A84D-D1D1FA9F43C3}"/>
                  </a:ext>
                </a:extLst>
              </p:cNvPr>
              <p:cNvSpPr>
                <a:spLocks noEditPoints="1"/>
              </p:cNvSpPr>
              <p:nvPr/>
            </p:nvSpPr>
            <p:spPr bwMode="auto">
              <a:xfrm>
                <a:off x="3411" y="999"/>
                <a:ext cx="312" cy="312"/>
              </a:xfrm>
              <a:custGeom>
                <a:avLst/>
                <a:gdLst>
                  <a:gd name="T0" fmla="*/ 683 w 1366"/>
                  <a:gd name="T1" fmla="*/ 128 h 1365"/>
                  <a:gd name="T2" fmla="*/ 899 w 1366"/>
                  <a:gd name="T3" fmla="*/ 171 h 1365"/>
                  <a:gd name="T4" fmla="*/ 1075 w 1366"/>
                  <a:gd name="T5" fmla="*/ 290 h 1365"/>
                  <a:gd name="T6" fmla="*/ 1194 w 1366"/>
                  <a:gd name="T7" fmla="*/ 466 h 1365"/>
                  <a:gd name="T8" fmla="*/ 1238 w 1366"/>
                  <a:gd name="T9" fmla="*/ 682 h 1365"/>
                  <a:gd name="T10" fmla="*/ 1194 w 1366"/>
                  <a:gd name="T11" fmla="*/ 898 h 1365"/>
                  <a:gd name="T12" fmla="*/ 1075 w 1366"/>
                  <a:gd name="T13" fmla="*/ 1075 h 1365"/>
                  <a:gd name="T14" fmla="*/ 899 w 1366"/>
                  <a:gd name="T15" fmla="*/ 1193 h 1365"/>
                  <a:gd name="T16" fmla="*/ 683 w 1366"/>
                  <a:gd name="T17" fmla="*/ 1237 h 1365"/>
                  <a:gd name="T18" fmla="*/ 467 w 1366"/>
                  <a:gd name="T19" fmla="*/ 1193 h 1365"/>
                  <a:gd name="T20" fmla="*/ 291 w 1366"/>
                  <a:gd name="T21" fmla="*/ 1075 h 1365"/>
                  <a:gd name="T22" fmla="*/ 172 w 1366"/>
                  <a:gd name="T23" fmla="*/ 898 h 1365"/>
                  <a:gd name="T24" fmla="*/ 128 w 1366"/>
                  <a:gd name="T25" fmla="*/ 682 h 1365"/>
                  <a:gd name="T26" fmla="*/ 172 w 1366"/>
                  <a:gd name="T27" fmla="*/ 466 h 1365"/>
                  <a:gd name="T28" fmla="*/ 291 w 1366"/>
                  <a:gd name="T29" fmla="*/ 290 h 1365"/>
                  <a:gd name="T30" fmla="*/ 467 w 1366"/>
                  <a:gd name="T31" fmla="*/ 171 h 1365"/>
                  <a:gd name="T32" fmla="*/ 683 w 1366"/>
                  <a:gd name="T33" fmla="*/ 128 h 1365"/>
                  <a:gd name="T34" fmla="*/ 683 w 1366"/>
                  <a:gd name="T35" fmla="*/ 0 h 1365"/>
                  <a:gd name="T36" fmla="*/ 0 w 1366"/>
                  <a:gd name="T37" fmla="*/ 682 h 1365"/>
                  <a:gd name="T38" fmla="*/ 683 w 1366"/>
                  <a:gd name="T39" fmla="*/ 1365 h 1365"/>
                  <a:gd name="T40" fmla="*/ 1366 w 1366"/>
                  <a:gd name="T41" fmla="*/ 682 h 1365"/>
                  <a:gd name="T42" fmla="*/ 683 w 1366"/>
                  <a:gd name="T43" fmla="*/ 0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66" h="1365">
                    <a:moveTo>
                      <a:pt x="683" y="128"/>
                    </a:moveTo>
                    <a:cubicBezTo>
                      <a:pt x="758" y="128"/>
                      <a:pt x="831" y="142"/>
                      <a:pt x="899" y="171"/>
                    </a:cubicBezTo>
                    <a:cubicBezTo>
                      <a:pt x="965" y="199"/>
                      <a:pt x="1024" y="239"/>
                      <a:pt x="1075" y="290"/>
                    </a:cubicBezTo>
                    <a:cubicBezTo>
                      <a:pt x="1126" y="341"/>
                      <a:pt x="1166" y="400"/>
                      <a:pt x="1194" y="466"/>
                    </a:cubicBezTo>
                    <a:cubicBezTo>
                      <a:pt x="1223" y="535"/>
                      <a:pt x="1238" y="607"/>
                      <a:pt x="1238" y="682"/>
                    </a:cubicBezTo>
                    <a:cubicBezTo>
                      <a:pt x="1238" y="757"/>
                      <a:pt x="1223" y="830"/>
                      <a:pt x="1194" y="898"/>
                    </a:cubicBezTo>
                    <a:cubicBezTo>
                      <a:pt x="1166" y="964"/>
                      <a:pt x="1126" y="1024"/>
                      <a:pt x="1075" y="1075"/>
                    </a:cubicBezTo>
                    <a:cubicBezTo>
                      <a:pt x="1024" y="1126"/>
                      <a:pt x="965" y="1166"/>
                      <a:pt x="899" y="1193"/>
                    </a:cubicBezTo>
                    <a:cubicBezTo>
                      <a:pt x="831" y="1222"/>
                      <a:pt x="758" y="1237"/>
                      <a:pt x="683" y="1237"/>
                    </a:cubicBezTo>
                    <a:cubicBezTo>
                      <a:pt x="608" y="1237"/>
                      <a:pt x="535" y="1222"/>
                      <a:pt x="467" y="1193"/>
                    </a:cubicBezTo>
                    <a:cubicBezTo>
                      <a:pt x="401" y="1166"/>
                      <a:pt x="342" y="1126"/>
                      <a:pt x="291" y="1075"/>
                    </a:cubicBezTo>
                    <a:cubicBezTo>
                      <a:pt x="240" y="1024"/>
                      <a:pt x="200" y="964"/>
                      <a:pt x="172" y="898"/>
                    </a:cubicBezTo>
                    <a:cubicBezTo>
                      <a:pt x="143" y="830"/>
                      <a:pt x="128" y="757"/>
                      <a:pt x="128" y="682"/>
                    </a:cubicBezTo>
                    <a:cubicBezTo>
                      <a:pt x="128" y="607"/>
                      <a:pt x="143" y="535"/>
                      <a:pt x="172" y="466"/>
                    </a:cubicBezTo>
                    <a:cubicBezTo>
                      <a:pt x="200" y="400"/>
                      <a:pt x="240" y="341"/>
                      <a:pt x="291" y="290"/>
                    </a:cubicBezTo>
                    <a:cubicBezTo>
                      <a:pt x="342" y="239"/>
                      <a:pt x="401" y="199"/>
                      <a:pt x="467" y="171"/>
                    </a:cubicBezTo>
                    <a:cubicBezTo>
                      <a:pt x="535" y="142"/>
                      <a:pt x="608" y="128"/>
                      <a:pt x="683" y="128"/>
                    </a:cubicBezTo>
                    <a:moveTo>
                      <a:pt x="683" y="0"/>
                    </a:moveTo>
                    <a:cubicBezTo>
                      <a:pt x="306" y="0"/>
                      <a:pt x="0" y="305"/>
                      <a:pt x="0" y="682"/>
                    </a:cubicBezTo>
                    <a:cubicBezTo>
                      <a:pt x="0" y="1059"/>
                      <a:pt x="306" y="1365"/>
                      <a:pt x="683" y="1365"/>
                    </a:cubicBezTo>
                    <a:cubicBezTo>
                      <a:pt x="1060" y="1365"/>
                      <a:pt x="1366" y="1059"/>
                      <a:pt x="1366" y="682"/>
                    </a:cubicBezTo>
                    <a:cubicBezTo>
                      <a:pt x="1366" y="305"/>
                      <a:pt x="1060" y="0"/>
                      <a:pt x="683"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9" name="Freeform 49">
                <a:extLst>
                  <a:ext uri="{FF2B5EF4-FFF2-40B4-BE49-F238E27FC236}">
                    <a16:creationId xmlns:a16="http://schemas.microsoft.com/office/drawing/2014/main" id="{3D2D9470-90A1-AF47-ABA5-7D664A5B9E83}"/>
                  </a:ext>
                </a:extLst>
              </p:cNvPr>
              <p:cNvSpPr>
                <a:spLocks noEditPoints="1"/>
              </p:cNvSpPr>
              <p:nvPr/>
            </p:nvSpPr>
            <p:spPr bwMode="auto">
              <a:xfrm>
                <a:off x="3479" y="1077"/>
                <a:ext cx="176" cy="156"/>
              </a:xfrm>
              <a:custGeom>
                <a:avLst/>
                <a:gdLst>
                  <a:gd name="T0" fmla="*/ 387 w 774"/>
                  <a:gd name="T1" fmla="*/ 128 h 683"/>
                  <a:gd name="T2" fmla="*/ 466 w 774"/>
                  <a:gd name="T3" fmla="*/ 143 h 683"/>
                  <a:gd name="T4" fmla="*/ 583 w 774"/>
                  <a:gd name="T5" fmla="*/ 257 h 683"/>
                  <a:gd name="T6" fmla="*/ 585 w 774"/>
                  <a:gd name="T7" fmla="*/ 420 h 683"/>
                  <a:gd name="T8" fmla="*/ 505 w 774"/>
                  <a:gd name="T9" fmla="*/ 519 h 683"/>
                  <a:gd name="T10" fmla="*/ 387 w 774"/>
                  <a:gd name="T11" fmla="*/ 555 h 683"/>
                  <a:gd name="T12" fmla="*/ 308 w 774"/>
                  <a:gd name="T13" fmla="*/ 539 h 683"/>
                  <a:gd name="T14" fmla="*/ 191 w 774"/>
                  <a:gd name="T15" fmla="*/ 426 h 683"/>
                  <a:gd name="T16" fmla="*/ 189 w 774"/>
                  <a:gd name="T17" fmla="*/ 262 h 683"/>
                  <a:gd name="T18" fmla="*/ 269 w 774"/>
                  <a:gd name="T19" fmla="*/ 164 h 683"/>
                  <a:gd name="T20" fmla="*/ 387 w 774"/>
                  <a:gd name="T21" fmla="*/ 128 h 683"/>
                  <a:gd name="T22" fmla="*/ 387 w 774"/>
                  <a:gd name="T23" fmla="*/ 128 h 683"/>
                  <a:gd name="T24" fmla="*/ 387 w 774"/>
                  <a:gd name="T25" fmla="*/ 0 h 683"/>
                  <a:gd name="T26" fmla="*/ 70 w 774"/>
                  <a:gd name="T27" fmla="*/ 215 h 683"/>
                  <a:gd name="T28" fmla="*/ 261 w 774"/>
                  <a:gd name="T29" fmla="*/ 658 h 683"/>
                  <a:gd name="T30" fmla="*/ 387 w 774"/>
                  <a:gd name="T31" fmla="*/ 683 h 683"/>
                  <a:gd name="T32" fmla="*/ 704 w 774"/>
                  <a:gd name="T33" fmla="*/ 468 h 683"/>
                  <a:gd name="T34" fmla="*/ 513 w 774"/>
                  <a:gd name="T35" fmla="*/ 24 h 683"/>
                  <a:gd name="T36" fmla="*/ 387 w 774"/>
                  <a:gd name="T37" fmla="*/ 0 h 6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74" h="683">
                    <a:moveTo>
                      <a:pt x="387" y="128"/>
                    </a:moveTo>
                    <a:cubicBezTo>
                      <a:pt x="414" y="128"/>
                      <a:pt x="441" y="133"/>
                      <a:pt x="466" y="143"/>
                    </a:cubicBezTo>
                    <a:cubicBezTo>
                      <a:pt x="519" y="164"/>
                      <a:pt x="560" y="205"/>
                      <a:pt x="583" y="257"/>
                    </a:cubicBezTo>
                    <a:cubicBezTo>
                      <a:pt x="605" y="309"/>
                      <a:pt x="606" y="367"/>
                      <a:pt x="585" y="420"/>
                    </a:cubicBezTo>
                    <a:cubicBezTo>
                      <a:pt x="569" y="461"/>
                      <a:pt x="541" y="495"/>
                      <a:pt x="505" y="519"/>
                    </a:cubicBezTo>
                    <a:cubicBezTo>
                      <a:pt x="470" y="542"/>
                      <a:pt x="429" y="555"/>
                      <a:pt x="387" y="555"/>
                    </a:cubicBezTo>
                    <a:cubicBezTo>
                      <a:pt x="360" y="555"/>
                      <a:pt x="333" y="550"/>
                      <a:pt x="308" y="539"/>
                    </a:cubicBezTo>
                    <a:cubicBezTo>
                      <a:pt x="255" y="518"/>
                      <a:pt x="214" y="478"/>
                      <a:pt x="191" y="426"/>
                    </a:cubicBezTo>
                    <a:cubicBezTo>
                      <a:pt x="169" y="373"/>
                      <a:pt x="168" y="315"/>
                      <a:pt x="189" y="262"/>
                    </a:cubicBezTo>
                    <a:cubicBezTo>
                      <a:pt x="205" y="222"/>
                      <a:pt x="233" y="188"/>
                      <a:pt x="269" y="164"/>
                    </a:cubicBezTo>
                    <a:cubicBezTo>
                      <a:pt x="304" y="140"/>
                      <a:pt x="345" y="128"/>
                      <a:pt x="387" y="128"/>
                    </a:cubicBezTo>
                    <a:cubicBezTo>
                      <a:pt x="387" y="128"/>
                      <a:pt x="387" y="128"/>
                      <a:pt x="387" y="128"/>
                    </a:cubicBezTo>
                    <a:moveTo>
                      <a:pt x="387" y="0"/>
                    </a:moveTo>
                    <a:cubicBezTo>
                      <a:pt x="252" y="0"/>
                      <a:pt x="123" y="81"/>
                      <a:pt x="70" y="215"/>
                    </a:cubicBezTo>
                    <a:cubicBezTo>
                      <a:pt x="0" y="390"/>
                      <a:pt x="86" y="588"/>
                      <a:pt x="261" y="658"/>
                    </a:cubicBezTo>
                    <a:cubicBezTo>
                      <a:pt x="302" y="675"/>
                      <a:pt x="345" y="683"/>
                      <a:pt x="387" y="683"/>
                    </a:cubicBezTo>
                    <a:cubicBezTo>
                      <a:pt x="522" y="683"/>
                      <a:pt x="651" y="601"/>
                      <a:pt x="704" y="468"/>
                    </a:cubicBezTo>
                    <a:cubicBezTo>
                      <a:pt x="774" y="293"/>
                      <a:pt x="688" y="94"/>
                      <a:pt x="513" y="24"/>
                    </a:cubicBezTo>
                    <a:cubicBezTo>
                      <a:pt x="472" y="8"/>
                      <a:pt x="429" y="0"/>
                      <a:pt x="387"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0" name="Freeform 50">
                <a:extLst>
                  <a:ext uri="{FF2B5EF4-FFF2-40B4-BE49-F238E27FC236}">
                    <a16:creationId xmlns:a16="http://schemas.microsoft.com/office/drawing/2014/main" id="{2CD75582-D70B-A747-B17D-75A00BAB367B}"/>
                  </a:ext>
                </a:extLst>
              </p:cNvPr>
              <p:cNvSpPr>
                <a:spLocks/>
              </p:cNvSpPr>
              <p:nvPr/>
            </p:nvSpPr>
            <p:spPr bwMode="auto">
              <a:xfrm>
                <a:off x="3479" y="1112"/>
                <a:ext cx="22" cy="24"/>
              </a:xfrm>
              <a:custGeom>
                <a:avLst/>
                <a:gdLst>
                  <a:gd name="T0" fmla="*/ 22 w 22"/>
                  <a:gd name="T1" fmla="*/ 6 h 24"/>
                  <a:gd name="T2" fmla="*/ 14 w 22"/>
                  <a:gd name="T3" fmla="*/ 24 h 24"/>
                  <a:gd name="T4" fmla="*/ 0 w 22"/>
                  <a:gd name="T5" fmla="*/ 19 h 24"/>
                  <a:gd name="T6" fmla="*/ 8 w 22"/>
                  <a:gd name="T7" fmla="*/ 0 h 24"/>
                  <a:gd name="T8" fmla="*/ 22 w 22"/>
                  <a:gd name="T9" fmla="*/ 6 h 24"/>
                </a:gdLst>
                <a:ahLst/>
                <a:cxnLst>
                  <a:cxn ang="0">
                    <a:pos x="T0" y="T1"/>
                  </a:cxn>
                  <a:cxn ang="0">
                    <a:pos x="T2" y="T3"/>
                  </a:cxn>
                  <a:cxn ang="0">
                    <a:pos x="T4" y="T5"/>
                  </a:cxn>
                  <a:cxn ang="0">
                    <a:pos x="T6" y="T7"/>
                  </a:cxn>
                  <a:cxn ang="0">
                    <a:pos x="T8" y="T9"/>
                  </a:cxn>
                </a:cxnLst>
                <a:rect l="0" t="0" r="r" b="b"/>
                <a:pathLst>
                  <a:path w="22" h="24">
                    <a:moveTo>
                      <a:pt x="22" y="6"/>
                    </a:moveTo>
                    <a:lnTo>
                      <a:pt x="14" y="24"/>
                    </a:lnTo>
                    <a:lnTo>
                      <a:pt x="0" y="19"/>
                    </a:lnTo>
                    <a:lnTo>
                      <a:pt x="8" y="0"/>
                    </a:lnTo>
                    <a:lnTo>
                      <a:pt x="22" y="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1" name="Freeform 51">
                <a:extLst>
                  <a:ext uri="{FF2B5EF4-FFF2-40B4-BE49-F238E27FC236}">
                    <a16:creationId xmlns:a16="http://schemas.microsoft.com/office/drawing/2014/main" id="{C8323F66-6894-AF4E-998B-A7C53F6652EE}"/>
                  </a:ext>
                </a:extLst>
              </p:cNvPr>
              <p:cNvSpPr>
                <a:spLocks/>
              </p:cNvSpPr>
              <p:nvPr/>
            </p:nvSpPr>
            <p:spPr bwMode="auto">
              <a:xfrm>
                <a:off x="3633" y="1174"/>
                <a:ext cx="22" cy="24"/>
              </a:xfrm>
              <a:custGeom>
                <a:avLst/>
                <a:gdLst>
                  <a:gd name="T0" fmla="*/ 22 w 22"/>
                  <a:gd name="T1" fmla="*/ 5 h 24"/>
                  <a:gd name="T2" fmla="*/ 14 w 22"/>
                  <a:gd name="T3" fmla="*/ 24 h 24"/>
                  <a:gd name="T4" fmla="*/ 0 w 22"/>
                  <a:gd name="T5" fmla="*/ 18 h 24"/>
                  <a:gd name="T6" fmla="*/ 8 w 22"/>
                  <a:gd name="T7" fmla="*/ 0 h 24"/>
                  <a:gd name="T8" fmla="*/ 22 w 22"/>
                  <a:gd name="T9" fmla="*/ 5 h 24"/>
                </a:gdLst>
                <a:ahLst/>
                <a:cxnLst>
                  <a:cxn ang="0">
                    <a:pos x="T0" y="T1"/>
                  </a:cxn>
                  <a:cxn ang="0">
                    <a:pos x="T2" y="T3"/>
                  </a:cxn>
                  <a:cxn ang="0">
                    <a:pos x="T4" y="T5"/>
                  </a:cxn>
                  <a:cxn ang="0">
                    <a:pos x="T6" y="T7"/>
                  </a:cxn>
                  <a:cxn ang="0">
                    <a:pos x="T8" y="T9"/>
                  </a:cxn>
                </a:cxnLst>
                <a:rect l="0" t="0" r="r" b="b"/>
                <a:pathLst>
                  <a:path w="22" h="24">
                    <a:moveTo>
                      <a:pt x="22" y="5"/>
                    </a:moveTo>
                    <a:lnTo>
                      <a:pt x="14" y="24"/>
                    </a:lnTo>
                    <a:lnTo>
                      <a:pt x="0" y="18"/>
                    </a:lnTo>
                    <a:lnTo>
                      <a:pt x="8" y="0"/>
                    </a:lnTo>
                    <a:lnTo>
                      <a:pt x="22" y="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2" name="Freeform 52">
                <a:extLst>
                  <a:ext uri="{FF2B5EF4-FFF2-40B4-BE49-F238E27FC236}">
                    <a16:creationId xmlns:a16="http://schemas.microsoft.com/office/drawing/2014/main" id="{1301D275-03D4-6641-A08C-1E00AD7F5538}"/>
                  </a:ext>
                </a:extLst>
              </p:cNvPr>
              <p:cNvSpPr>
                <a:spLocks/>
              </p:cNvSpPr>
              <p:nvPr/>
            </p:nvSpPr>
            <p:spPr bwMode="auto">
              <a:xfrm>
                <a:off x="3586" y="1067"/>
                <a:ext cx="24" cy="22"/>
              </a:xfrm>
              <a:custGeom>
                <a:avLst/>
                <a:gdLst>
                  <a:gd name="T0" fmla="*/ 5 w 24"/>
                  <a:gd name="T1" fmla="*/ 0 h 22"/>
                  <a:gd name="T2" fmla="*/ 24 w 24"/>
                  <a:gd name="T3" fmla="*/ 8 h 22"/>
                  <a:gd name="T4" fmla="*/ 18 w 24"/>
                  <a:gd name="T5" fmla="*/ 22 h 22"/>
                  <a:gd name="T6" fmla="*/ 0 w 24"/>
                  <a:gd name="T7" fmla="*/ 14 h 22"/>
                  <a:gd name="T8" fmla="*/ 5 w 24"/>
                  <a:gd name="T9" fmla="*/ 0 h 22"/>
                </a:gdLst>
                <a:ahLst/>
                <a:cxnLst>
                  <a:cxn ang="0">
                    <a:pos x="T0" y="T1"/>
                  </a:cxn>
                  <a:cxn ang="0">
                    <a:pos x="T2" y="T3"/>
                  </a:cxn>
                  <a:cxn ang="0">
                    <a:pos x="T4" y="T5"/>
                  </a:cxn>
                  <a:cxn ang="0">
                    <a:pos x="T6" y="T7"/>
                  </a:cxn>
                  <a:cxn ang="0">
                    <a:pos x="T8" y="T9"/>
                  </a:cxn>
                </a:cxnLst>
                <a:rect l="0" t="0" r="r" b="b"/>
                <a:pathLst>
                  <a:path w="24" h="22">
                    <a:moveTo>
                      <a:pt x="5" y="0"/>
                    </a:moveTo>
                    <a:lnTo>
                      <a:pt x="24" y="8"/>
                    </a:lnTo>
                    <a:lnTo>
                      <a:pt x="18" y="22"/>
                    </a:lnTo>
                    <a:lnTo>
                      <a:pt x="0" y="14"/>
                    </a:lnTo>
                    <a:lnTo>
                      <a:pt x="5"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3" name="Freeform 53">
                <a:extLst>
                  <a:ext uri="{FF2B5EF4-FFF2-40B4-BE49-F238E27FC236}">
                    <a16:creationId xmlns:a16="http://schemas.microsoft.com/office/drawing/2014/main" id="{DF744121-73DE-384D-80C1-B50C39B73AB8}"/>
                  </a:ext>
                </a:extLst>
              </p:cNvPr>
              <p:cNvSpPr>
                <a:spLocks/>
              </p:cNvSpPr>
              <p:nvPr/>
            </p:nvSpPr>
            <p:spPr bwMode="auto">
              <a:xfrm>
                <a:off x="3524" y="1221"/>
                <a:ext cx="25" cy="22"/>
              </a:xfrm>
              <a:custGeom>
                <a:avLst/>
                <a:gdLst>
                  <a:gd name="T0" fmla="*/ 6 w 25"/>
                  <a:gd name="T1" fmla="*/ 0 h 22"/>
                  <a:gd name="T2" fmla="*/ 25 w 25"/>
                  <a:gd name="T3" fmla="*/ 8 h 22"/>
                  <a:gd name="T4" fmla="*/ 19 w 25"/>
                  <a:gd name="T5" fmla="*/ 22 h 22"/>
                  <a:gd name="T6" fmla="*/ 0 w 25"/>
                  <a:gd name="T7" fmla="*/ 14 h 22"/>
                  <a:gd name="T8" fmla="*/ 6 w 25"/>
                  <a:gd name="T9" fmla="*/ 0 h 22"/>
                </a:gdLst>
                <a:ahLst/>
                <a:cxnLst>
                  <a:cxn ang="0">
                    <a:pos x="T0" y="T1"/>
                  </a:cxn>
                  <a:cxn ang="0">
                    <a:pos x="T2" y="T3"/>
                  </a:cxn>
                  <a:cxn ang="0">
                    <a:pos x="T4" y="T5"/>
                  </a:cxn>
                  <a:cxn ang="0">
                    <a:pos x="T6" y="T7"/>
                  </a:cxn>
                  <a:cxn ang="0">
                    <a:pos x="T8" y="T9"/>
                  </a:cxn>
                </a:cxnLst>
                <a:rect l="0" t="0" r="r" b="b"/>
                <a:pathLst>
                  <a:path w="25" h="22">
                    <a:moveTo>
                      <a:pt x="6" y="0"/>
                    </a:moveTo>
                    <a:lnTo>
                      <a:pt x="25" y="8"/>
                    </a:lnTo>
                    <a:lnTo>
                      <a:pt x="19" y="22"/>
                    </a:lnTo>
                    <a:lnTo>
                      <a:pt x="0" y="14"/>
                    </a:lnTo>
                    <a:lnTo>
                      <a:pt x="6"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5" name="Freeform 54">
                <a:extLst>
                  <a:ext uri="{FF2B5EF4-FFF2-40B4-BE49-F238E27FC236}">
                    <a16:creationId xmlns:a16="http://schemas.microsoft.com/office/drawing/2014/main" id="{152C8DE6-6F2C-2B4B-BD21-B5C49591529E}"/>
                  </a:ext>
                </a:extLst>
              </p:cNvPr>
              <p:cNvSpPr>
                <a:spLocks/>
              </p:cNvSpPr>
              <p:nvPr/>
            </p:nvSpPr>
            <p:spPr bwMode="auto">
              <a:xfrm>
                <a:off x="3588" y="1220"/>
                <a:ext cx="24" cy="22"/>
              </a:xfrm>
              <a:custGeom>
                <a:avLst/>
                <a:gdLst>
                  <a:gd name="T0" fmla="*/ 0 w 24"/>
                  <a:gd name="T1" fmla="*/ 8 h 22"/>
                  <a:gd name="T2" fmla="*/ 18 w 24"/>
                  <a:gd name="T3" fmla="*/ 0 h 22"/>
                  <a:gd name="T4" fmla="*/ 24 w 24"/>
                  <a:gd name="T5" fmla="*/ 14 h 22"/>
                  <a:gd name="T6" fmla="*/ 6 w 24"/>
                  <a:gd name="T7" fmla="*/ 22 h 22"/>
                  <a:gd name="T8" fmla="*/ 0 w 24"/>
                  <a:gd name="T9" fmla="*/ 8 h 22"/>
                </a:gdLst>
                <a:ahLst/>
                <a:cxnLst>
                  <a:cxn ang="0">
                    <a:pos x="T0" y="T1"/>
                  </a:cxn>
                  <a:cxn ang="0">
                    <a:pos x="T2" y="T3"/>
                  </a:cxn>
                  <a:cxn ang="0">
                    <a:pos x="T4" y="T5"/>
                  </a:cxn>
                  <a:cxn ang="0">
                    <a:pos x="T6" y="T7"/>
                  </a:cxn>
                  <a:cxn ang="0">
                    <a:pos x="T8" y="T9"/>
                  </a:cxn>
                </a:cxnLst>
                <a:rect l="0" t="0" r="r" b="b"/>
                <a:pathLst>
                  <a:path w="24" h="22">
                    <a:moveTo>
                      <a:pt x="0" y="8"/>
                    </a:moveTo>
                    <a:lnTo>
                      <a:pt x="18" y="0"/>
                    </a:lnTo>
                    <a:lnTo>
                      <a:pt x="24" y="14"/>
                    </a:lnTo>
                    <a:lnTo>
                      <a:pt x="6" y="22"/>
                    </a:lnTo>
                    <a:lnTo>
                      <a:pt x="0" y="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6" name="Freeform 55">
                <a:extLst>
                  <a:ext uri="{FF2B5EF4-FFF2-40B4-BE49-F238E27FC236}">
                    <a16:creationId xmlns:a16="http://schemas.microsoft.com/office/drawing/2014/main" id="{E861DC7B-6382-384C-A0D7-7D373D4CD5FD}"/>
                  </a:ext>
                </a:extLst>
              </p:cNvPr>
              <p:cNvSpPr>
                <a:spLocks/>
              </p:cNvSpPr>
              <p:nvPr/>
            </p:nvSpPr>
            <p:spPr bwMode="auto">
              <a:xfrm>
                <a:off x="3522" y="1068"/>
                <a:ext cx="24" cy="22"/>
              </a:xfrm>
              <a:custGeom>
                <a:avLst/>
                <a:gdLst>
                  <a:gd name="T0" fmla="*/ 0 w 24"/>
                  <a:gd name="T1" fmla="*/ 8 h 22"/>
                  <a:gd name="T2" fmla="*/ 19 w 24"/>
                  <a:gd name="T3" fmla="*/ 0 h 22"/>
                  <a:gd name="T4" fmla="*/ 24 w 24"/>
                  <a:gd name="T5" fmla="*/ 14 h 22"/>
                  <a:gd name="T6" fmla="*/ 6 w 24"/>
                  <a:gd name="T7" fmla="*/ 22 h 22"/>
                  <a:gd name="T8" fmla="*/ 0 w 24"/>
                  <a:gd name="T9" fmla="*/ 8 h 22"/>
                </a:gdLst>
                <a:ahLst/>
                <a:cxnLst>
                  <a:cxn ang="0">
                    <a:pos x="T0" y="T1"/>
                  </a:cxn>
                  <a:cxn ang="0">
                    <a:pos x="T2" y="T3"/>
                  </a:cxn>
                  <a:cxn ang="0">
                    <a:pos x="T4" y="T5"/>
                  </a:cxn>
                  <a:cxn ang="0">
                    <a:pos x="T6" y="T7"/>
                  </a:cxn>
                  <a:cxn ang="0">
                    <a:pos x="T8" y="T9"/>
                  </a:cxn>
                </a:cxnLst>
                <a:rect l="0" t="0" r="r" b="b"/>
                <a:pathLst>
                  <a:path w="24" h="22">
                    <a:moveTo>
                      <a:pt x="0" y="8"/>
                    </a:moveTo>
                    <a:lnTo>
                      <a:pt x="19" y="0"/>
                    </a:lnTo>
                    <a:lnTo>
                      <a:pt x="24" y="14"/>
                    </a:lnTo>
                    <a:lnTo>
                      <a:pt x="6" y="22"/>
                    </a:lnTo>
                    <a:lnTo>
                      <a:pt x="0" y="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7" name="Freeform 56">
                <a:extLst>
                  <a:ext uri="{FF2B5EF4-FFF2-40B4-BE49-F238E27FC236}">
                    <a16:creationId xmlns:a16="http://schemas.microsoft.com/office/drawing/2014/main" id="{A4217E90-E9FD-814F-9777-C2244083818D}"/>
                  </a:ext>
                </a:extLst>
              </p:cNvPr>
              <p:cNvSpPr>
                <a:spLocks/>
              </p:cNvSpPr>
              <p:nvPr/>
            </p:nvSpPr>
            <p:spPr bwMode="auto">
              <a:xfrm>
                <a:off x="3632" y="1110"/>
                <a:ext cx="22" cy="24"/>
              </a:xfrm>
              <a:custGeom>
                <a:avLst/>
                <a:gdLst>
                  <a:gd name="T0" fmla="*/ 8 w 22"/>
                  <a:gd name="T1" fmla="*/ 24 h 24"/>
                  <a:gd name="T2" fmla="*/ 0 w 22"/>
                  <a:gd name="T3" fmla="*/ 6 h 24"/>
                  <a:gd name="T4" fmla="*/ 14 w 22"/>
                  <a:gd name="T5" fmla="*/ 0 h 24"/>
                  <a:gd name="T6" fmla="*/ 22 w 22"/>
                  <a:gd name="T7" fmla="*/ 18 h 24"/>
                  <a:gd name="T8" fmla="*/ 8 w 22"/>
                  <a:gd name="T9" fmla="*/ 24 h 24"/>
                </a:gdLst>
                <a:ahLst/>
                <a:cxnLst>
                  <a:cxn ang="0">
                    <a:pos x="T0" y="T1"/>
                  </a:cxn>
                  <a:cxn ang="0">
                    <a:pos x="T2" y="T3"/>
                  </a:cxn>
                  <a:cxn ang="0">
                    <a:pos x="T4" y="T5"/>
                  </a:cxn>
                  <a:cxn ang="0">
                    <a:pos x="T6" y="T7"/>
                  </a:cxn>
                  <a:cxn ang="0">
                    <a:pos x="T8" y="T9"/>
                  </a:cxn>
                </a:cxnLst>
                <a:rect l="0" t="0" r="r" b="b"/>
                <a:pathLst>
                  <a:path w="22" h="24">
                    <a:moveTo>
                      <a:pt x="8" y="24"/>
                    </a:moveTo>
                    <a:lnTo>
                      <a:pt x="0" y="6"/>
                    </a:lnTo>
                    <a:lnTo>
                      <a:pt x="14" y="0"/>
                    </a:lnTo>
                    <a:lnTo>
                      <a:pt x="22" y="18"/>
                    </a:lnTo>
                    <a:lnTo>
                      <a:pt x="8" y="24"/>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8" name="Freeform 57">
                <a:extLst>
                  <a:ext uri="{FF2B5EF4-FFF2-40B4-BE49-F238E27FC236}">
                    <a16:creationId xmlns:a16="http://schemas.microsoft.com/office/drawing/2014/main" id="{3D22C9FF-D5E1-3B43-BBCF-A56B8CB7A0D6}"/>
                  </a:ext>
                </a:extLst>
              </p:cNvPr>
              <p:cNvSpPr>
                <a:spLocks/>
              </p:cNvSpPr>
              <p:nvPr/>
            </p:nvSpPr>
            <p:spPr bwMode="auto">
              <a:xfrm>
                <a:off x="3480" y="1175"/>
                <a:ext cx="22" cy="25"/>
              </a:xfrm>
              <a:custGeom>
                <a:avLst/>
                <a:gdLst>
                  <a:gd name="T0" fmla="*/ 8 w 22"/>
                  <a:gd name="T1" fmla="*/ 25 h 25"/>
                  <a:gd name="T2" fmla="*/ 0 w 22"/>
                  <a:gd name="T3" fmla="*/ 6 h 25"/>
                  <a:gd name="T4" fmla="*/ 14 w 22"/>
                  <a:gd name="T5" fmla="*/ 0 h 25"/>
                  <a:gd name="T6" fmla="*/ 22 w 22"/>
                  <a:gd name="T7" fmla="*/ 19 h 25"/>
                  <a:gd name="T8" fmla="*/ 8 w 22"/>
                  <a:gd name="T9" fmla="*/ 25 h 25"/>
                </a:gdLst>
                <a:ahLst/>
                <a:cxnLst>
                  <a:cxn ang="0">
                    <a:pos x="T0" y="T1"/>
                  </a:cxn>
                  <a:cxn ang="0">
                    <a:pos x="T2" y="T3"/>
                  </a:cxn>
                  <a:cxn ang="0">
                    <a:pos x="T4" y="T5"/>
                  </a:cxn>
                  <a:cxn ang="0">
                    <a:pos x="T6" y="T7"/>
                  </a:cxn>
                  <a:cxn ang="0">
                    <a:pos x="T8" y="T9"/>
                  </a:cxn>
                </a:cxnLst>
                <a:rect l="0" t="0" r="r" b="b"/>
                <a:pathLst>
                  <a:path w="22" h="25">
                    <a:moveTo>
                      <a:pt x="8" y="25"/>
                    </a:moveTo>
                    <a:lnTo>
                      <a:pt x="0" y="6"/>
                    </a:lnTo>
                    <a:lnTo>
                      <a:pt x="14" y="0"/>
                    </a:lnTo>
                    <a:lnTo>
                      <a:pt x="22" y="19"/>
                    </a:lnTo>
                    <a:lnTo>
                      <a:pt x="8" y="2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sp>
          <p:nvSpPr>
            <p:cNvPr id="25" name="Freeform 40">
              <a:extLst>
                <a:ext uri="{FF2B5EF4-FFF2-40B4-BE49-F238E27FC236}">
                  <a16:creationId xmlns:a16="http://schemas.microsoft.com/office/drawing/2014/main" id="{164ADF99-F8D5-DB44-9A57-9D199252A746}"/>
                </a:ext>
              </a:extLst>
            </p:cNvPr>
            <p:cNvSpPr>
              <a:spLocks/>
            </p:cNvSpPr>
            <p:nvPr/>
          </p:nvSpPr>
          <p:spPr bwMode="auto">
            <a:xfrm>
              <a:off x="8335688" y="2339148"/>
              <a:ext cx="142875" cy="495300"/>
            </a:xfrm>
            <a:custGeom>
              <a:avLst/>
              <a:gdLst>
                <a:gd name="T0" fmla="*/ 396 w 396"/>
                <a:gd name="T1" fmla="*/ 1365 h 1365"/>
                <a:gd name="T2" fmla="*/ 188 w 396"/>
                <a:gd name="T3" fmla="*/ 1305 h 1365"/>
                <a:gd name="T4" fmla="*/ 121 w 396"/>
                <a:gd name="T5" fmla="*/ 1108 h 1365"/>
                <a:gd name="T6" fmla="*/ 121 w 396"/>
                <a:gd name="T7" fmla="*/ 888 h 1365"/>
                <a:gd name="T8" fmla="*/ 0 w 396"/>
                <a:gd name="T9" fmla="*/ 742 h 1365"/>
                <a:gd name="T10" fmla="*/ 0 w 396"/>
                <a:gd name="T11" fmla="*/ 623 h 1365"/>
                <a:gd name="T12" fmla="*/ 121 w 396"/>
                <a:gd name="T13" fmla="*/ 469 h 1365"/>
                <a:gd name="T14" fmla="*/ 121 w 396"/>
                <a:gd name="T15" fmla="*/ 264 h 1365"/>
                <a:gd name="T16" fmla="*/ 189 w 396"/>
                <a:gd name="T17" fmla="*/ 64 h 1365"/>
                <a:gd name="T18" fmla="*/ 396 w 396"/>
                <a:gd name="T19" fmla="*/ 0 h 1365"/>
                <a:gd name="T20" fmla="*/ 396 w 396"/>
                <a:gd name="T21" fmla="*/ 122 h 1365"/>
                <a:gd name="T22" fmla="*/ 272 w 396"/>
                <a:gd name="T23" fmla="*/ 264 h 1365"/>
                <a:gd name="T24" fmla="*/ 272 w 396"/>
                <a:gd name="T25" fmla="*/ 471 h 1365"/>
                <a:gd name="T26" fmla="*/ 156 w 396"/>
                <a:gd name="T27" fmla="*/ 680 h 1365"/>
                <a:gd name="T28" fmla="*/ 156 w 396"/>
                <a:gd name="T29" fmla="*/ 683 h 1365"/>
                <a:gd name="T30" fmla="*/ 272 w 396"/>
                <a:gd name="T31" fmla="*/ 888 h 1365"/>
                <a:gd name="T32" fmla="*/ 272 w 396"/>
                <a:gd name="T33" fmla="*/ 1094 h 1365"/>
                <a:gd name="T34" fmla="*/ 300 w 396"/>
                <a:gd name="T35" fmla="*/ 1207 h 1365"/>
                <a:gd name="T36" fmla="*/ 396 w 396"/>
                <a:gd name="T37" fmla="*/ 1243 h 1365"/>
                <a:gd name="T38" fmla="*/ 396 w 396"/>
                <a:gd name="T39"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6" h="1365">
                  <a:moveTo>
                    <a:pt x="396" y="1365"/>
                  </a:moveTo>
                  <a:cubicBezTo>
                    <a:pt x="301" y="1365"/>
                    <a:pt x="232" y="1345"/>
                    <a:pt x="188" y="1305"/>
                  </a:cubicBezTo>
                  <a:cubicBezTo>
                    <a:pt x="144" y="1264"/>
                    <a:pt x="121" y="1199"/>
                    <a:pt x="121" y="1108"/>
                  </a:cubicBezTo>
                  <a:cubicBezTo>
                    <a:pt x="121" y="888"/>
                    <a:pt x="121" y="888"/>
                    <a:pt x="121" y="888"/>
                  </a:cubicBezTo>
                  <a:cubicBezTo>
                    <a:pt x="121" y="791"/>
                    <a:pt x="81" y="742"/>
                    <a:pt x="0" y="742"/>
                  </a:cubicBezTo>
                  <a:cubicBezTo>
                    <a:pt x="0" y="623"/>
                    <a:pt x="0" y="623"/>
                    <a:pt x="0" y="623"/>
                  </a:cubicBezTo>
                  <a:cubicBezTo>
                    <a:pt x="81" y="623"/>
                    <a:pt x="121" y="572"/>
                    <a:pt x="121" y="469"/>
                  </a:cubicBezTo>
                  <a:cubicBezTo>
                    <a:pt x="121" y="264"/>
                    <a:pt x="121" y="264"/>
                    <a:pt x="121" y="264"/>
                  </a:cubicBezTo>
                  <a:cubicBezTo>
                    <a:pt x="121" y="174"/>
                    <a:pt x="144" y="107"/>
                    <a:pt x="189" y="64"/>
                  </a:cubicBezTo>
                  <a:cubicBezTo>
                    <a:pt x="234" y="21"/>
                    <a:pt x="303" y="0"/>
                    <a:pt x="396" y="0"/>
                  </a:cubicBezTo>
                  <a:cubicBezTo>
                    <a:pt x="396" y="122"/>
                    <a:pt x="396" y="122"/>
                    <a:pt x="396" y="122"/>
                  </a:cubicBezTo>
                  <a:cubicBezTo>
                    <a:pt x="313" y="122"/>
                    <a:pt x="272" y="169"/>
                    <a:pt x="272" y="264"/>
                  </a:cubicBezTo>
                  <a:cubicBezTo>
                    <a:pt x="272" y="471"/>
                    <a:pt x="272" y="471"/>
                    <a:pt x="272" y="471"/>
                  </a:cubicBezTo>
                  <a:cubicBezTo>
                    <a:pt x="272" y="582"/>
                    <a:pt x="233" y="652"/>
                    <a:pt x="156" y="680"/>
                  </a:cubicBezTo>
                  <a:cubicBezTo>
                    <a:pt x="156" y="683"/>
                    <a:pt x="156" y="683"/>
                    <a:pt x="156" y="683"/>
                  </a:cubicBezTo>
                  <a:cubicBezTo>
                    <a:pt x="233" y="708"/>
                    <a:pt x="272" y="776"/>
                    <a:pt x="272" y="888"/>
                  </a:cubicBezTo>
                  <a:cubicBezTo>
                    <a:pt x="272" y="1094"/>
                    <a:pt x="272" y="1094"/>
                    <a:pt x="272" y="1094"/>
                  </a:cubicBezTo>
                  <a:cubicBezTo>
                    <a:pt x="272" y="1146"/>
                    <a:pt x="281" y="1183"/>
                    <a:pt x="300" y="1207"/>
                  </a:cubicBezTo>
                  <a:cubicBezTo>
                    <a:pt x="319" y="1231"/>
                    <a:pt x="351" y="1243"/>
                    <a:pt x="396" y="1243"/>
                  </a:cubicBezTo>
                  <a:lnTo>
                    <a:pt x="396" y="1365"/>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6" name="Freeform 41">
              <a:extLst>
                <a:ext uri="{FF2B5EF4-FFF2-40B4-BE49-F238E27FC236}">
                  <a16:creationId xmlns:a16="http://schemas.microsoft.com/office/drawing/2014/main" id="{E1779D12-F77B-3C43-9BBB-B4C1D1922014}"/>
                </a:ext>
              </a:extLst>
            </p:cNvPr>
            <p:cNvSpPr>
              <a:spLocks/>
            </p:cNvSpPr>
            <p:nvPr/>
          </p:nvSpPr>
          <p:spPr bwMode="auto">
            <a:xfrm>
              <a:off x="9076930" y="2339148"/>
              <a:ext cx="142875" cy="495300"/>
            </a:xfrm>
            <a:custGeom>
              <a:avLst/>
              <a:gdLst>
                <a:gd name="T0" fmla="*/ 0 w 396"/>
                <a:gd name="T1" fmla="*/ 1243 h 1365"/>
                <a:gd name="T2" fmla="*/ 96 w 396"/>
                <a:gd name="T3" fmla="*/ 1207 h 1365"/>
                <a:gd name="T4" fmla="*/ 124 w 396"/>
                <a:gd name="T5" fmla="*/ 1094 h 1365"/>
                <a:gd name="T6" fmla="*/ 124 w 396"/>
                <a:gd name="T7" fmla="*/ 888 h 1365"/>
                <a:gd name="T8" fmla="*/ 240 w 396"/>
                <a:gd name="T9" fmla="*/ 683 h 1365"/>
                <a:gd name="T10" fmla="*/ 240 w 396"/>
                <a:gd name="T11" fmla="*/ 680 h 1365"/>
                <a:gd name="T12" fmla="*/ 124 w 396"/>
                <a:gd name="T13" fmla="*/ 471 h 1365"/>
                <a:gd name="T14" fmla="*/ 124 w 396"/>
                <a:gd name="T15" fmla="*/ 264 h 1365"/>
                <a:gd name="T16" fmla="*/ 0 w 396"/>
                <a:gd name="T17" fmla="*/ 122 h 1365"/>
                <a:gd name="T18" fmla="*/ 0 w 396"/>
                <a:gd name="T19" fmla="*/ 0 h 1365"/>
                <a:gd name="T20" fmla="*/ 207 w 396"/>
                <a:gd name="T21" fmla="*/ 64 h 1365"/>
                <a:gd name="T22" fmla="*/ 275 w 396"/>
                <a:gd name="T23" fmla="*/ 264 h 1365"/>
                <a:gd name="T24" fmla="*/ 275 w 396"/>
                <a:gd name="T25" fmla="*/ 469 h 1365"/>
                <a:gd name="T26" fmla="*/ 396 w 396"/>
                <a:gd name="T27" fmla="*/ 623 h 1365"/>
                <a:gd name="T28" fmla="*/ 396 w 396"/>
                <a:gd name="T29" fmla="*/ 742 h 1365"/>
                <a:gd name="T30" fmla="*/ 275 w 396"/>
                <a:gd name="T31" fmla="*/ 888 h 1365"/>
                <a:gd name="T32" fmla="*/ 275 w 396"/>
                <a:gd name="T33" fmla="*/ 1108 h 1365"/>
                <a:gd name="T34" fmla="*/ 208 w 396"/>
                <a:gd name="T35" fmla="*/ 1305 h 1365"/>
                <a:gd name="T36" fmla="*/ 0 w 396"/>
                <a:gd name="T37" fmla="*/ 1365 h 1365"/>
                <a:gd name="T38" fmla="*/ 0 w 396"/>
                <a:gd name="T39" fmla="*/ 1243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6" h="1365">
                  <a:moveTo>
                    <a:pt x="0" y="1243"/>
                  </a:moveTo>
                  <a:cubicBezTo>
                    <a:pt x="45" y="1243"/>
                    <a:pt x="77" y="1231"/>
                    <a:pt x="96" y="1207"/>
                  </a:cubicBezTo>
                  <a:cubicBezTo>
                    <a:pt x="115" y="1183"/>
                    <a:pt x="124" y="1146"/>
                    <a:pt x="124" y="1094"/>
                  </a:cubicBezTo>
                  <a:cubicBezTo>
                    <a:pt x="124" y="888"/>
                    <a:pt x="124" y="888"/>
                    <a:pt x="124" y="888"/>
                  </a:cubicBezTo>
                  <a:cubicBezTo>
                    <a:pt x="124" y="776"/>
                    <a:pt x="163" y="708"/>
                    <a:pt x="240" y="683"/>
                  </a:cubicBezTo>
                  <a:cubicBezTo>
                    <a:pt x="240" y="680"/>
                    <a:pt x="240" y="680"/>
                    <a:pt x="240" y="680"/>
                  </a:cubicBezTo>
                  <a:cubicBezTo>
                    <a:pt x="163" y="652"/>
                    <a:pt x="124" y="582"/>
                    <a:pt x="124" y="471"/>
                  </a:cubicBezTo>
                  <a:cubicBezTo>
                    <a:pt x="124" y="264"/>
                    <a:pt x="124" y="264"/>
                    <a:pt x="124" y="264"/>
                  </a:cubicBezTo>
                  <a:cubicBezTo>
                    <a:pt x="124" y="169"/>
                    <a:pt x="83" y="122"/>
                    <a:pt x="0" y="122"/>
                  </a:cubicBezTo>
                  <a:cubicBezTo>
                    <a:pt x="0" y="0"/>
                    <a:pt x="0" y="0"/>
                    <a:pt x="0" y="0"/>
                  </a:cubicBezTo>
                  <a:cubicBezTo>
                    <a:pt x="93" y="0"/>
                    <a:pt x="162" y="21"/>
                    <a:pt x="207" y="64"/>
                  </a:cubicBezTo>
                  <a:cubicBezTo>
                    <a:pt x="252" y="107"/>
                    <a:pt x="275" y="174"/>
                    <a:pt x="275" y="264"/>
                  </a:cubicBezTo>
                  <a:cubicBezTo>
                    <a:pt x="275" y="469"/>
                    <a:pt x="275" y="469"/>
                    <a:pt x="275" y="469"/>
                  </a:cubicBezTo>
                  <a:cubicBezTo>
                    <a:pt x="275" y="572"/>
                    <a:pt x="315" y="623"/>
                    <a:pt x="396" y="623"/>
                  </a:cubicBezTo>
                  <a:cubicBezTo>
                    <a:pt x="396" y="742"/>
                    <a:pt x="396" y="742"/>
                    <a:pt x="396" y="742"/>
                  </a:cubicBezTo>
                  <a:cubicBezTo>
                    <a:pt x="315" y="742"/>
                    <a:pt x="275" y="791"/>
                    <a:pt x="275" y="888"/>
                  </a:cubicBezTo>
                  <a:cubicBezTo>
                    <a:pt x="275" y="1108"/>
                    <a:pt x="275" y="1108"/>
                    <a:pt x="275" y="1108"/>
                  </a:cubicBezTo>
                  <a:cubicBezTo>
                    <a:pt x="275" y="1199"/>
                    <a:pt x="253" y="1264"/>
                    <a:pt x="208" y="1305"/>
                  </a:cubicBezTo>
                  <a:cubicBezTo>
                    <a:pt x="164" y="1345"/>
                    <a:pt x="95" y="1365"/>
                    <a:pt x="0" y="1365"/>
                  </a:cubicBezTo>
                  <a:lnTo>
                    <a:pt x="0" y="124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grpSp>
        <p:nvGrpSpPr>
          <p:cNvPr id="6" name="Graphic 4">
            <a:extLst>
              <a:ext uri="{FF2B5EF4-FFF2-40B4-BE49-F238E27FC236}">
                <a16:creationId xmlns:a16="http://schemas.microsoft.com/office/drawing/2014/main" id="{ADF2EDBD-EAB9-52D5-C0D3-A43A3E4EF598}"/>
              </a:ext>
              <a:ext uri="{C183D7F6-B498-43B3-948B-1728B52AA6E4}">
                <adec:decorative xmlns:adec="http://schemas.microsoft.com/office/drawing/2017/decorative" val="1"/>
              </a:ext>
            </a:extLst>
          </p:cNvPr>
          <p:cNvGrpSpPr/>
          <p:nvPr/>
        </p:nvGrpSpPr>
        <p:grpSpPr>
          <a:xfrm>
            <a:off x="5713519" y="1988830"/>
            <a:ext cx="570510" cy="570510"/>
            <a:chOff x="5713519" y="1988830"/>
            <a:chExt cx="570510" cy="570510"/>
          </a:xfrm>
        </p:grpSpPr>
        <p:sp>
          <p:nvSpPr>
            <p:cNvPr id="7" name="Freeform 6">
              <a:extLst>
                <a:ext uri="{FF2B5EF4-FFF2-40B4-BE49-F238E27FC236}">
                  <a16:creationId xmlns:a16="http://schemas.microsoft.com/office/drawing/2014/main" id="{217444D1-319D-C135-A702-9DEDDD792342}"/>
                </a:ext>
              </a:extLst>
            </p:cNvPr>
            <p:cNvSpPr/>
            <p:nvPr/>
          </p:nvSpPr>
          <p:spPr>
            <a:xfrm>
              <a:off x="5900032" y="2185095"/>
              <a:ext cx="143846" cy="142627"/>
            </a:xfrm>
            <a:custGeom>
              <a:avLst/>
              <a:gdLst>
                <a:gd name="connsiteX0" fmla="*/ 143847 w 143846"/>
                <a:gd name="connsiteY0" fmla="*/ 70704 h 142627"/>
                <a:gd name="connsiteX1" fmla="*/ 71923 w 143846"/>
                <a:gd name="connsiteY1" fmla="*/ 142628 h 142627"/>
                <a:gd name="connsiteX2" fmla="*/ 0 w 143846"/>
                <a:gd name="connsiteY2" fmla="*/ 70704 h 142627"/>
                <a:gd name="connsiteX3" fmla="*/ 71923 w 143846"/>
                <a:gd name="connsiteY3" fmla="*/ 0 h 142627"/>
                <a:gd name="connsiteX4" fmla="*/ 143847 w 143846"/>
                <a:gd name="connsiteY4" fmla="*/ 70704 h 142627"/>
                <a:gd name="connsiteX5" fmla="*/ 143847 w 143846"/>
                <a:gd name="connsiteY5" fmla="*/ 70704 h 142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3846" h="142627">
                  <a:moveTo>
                    <a:pt x="143847" y="70704"/>
                  </a:moveTo>
                  <a:cubicBezTo>
                    <a:pt x="143847" y="110933"/>
                    <a:pt x="112152" y="142628"/>
                    <a:pt x="71923" y="142628"/>
                  </a:cubicBezTo>
                  <a:cubicBezTo>
                    <a:pt x="31695" y="142628"/>
                    <a:pt x="0" y="110933"/>
                    <a:pt x="0" y="70704"/>
                  </a:cubicBezTo>
                  <a:cubicBezTo>
                    <a:pt x="0" y="31695"/>
                    <a:pt x="31695" y="0"/>
                    <a:pt x="71923" y="0"/>
                  </a:cubicBezTo>
                  <a:cubicBezTo>
                    <a:pt x="112152" y="0"/>
                    <a:pt x="143847" y="31695"/>
                    <a:pt x="143847" y="70704"/>
                  </a:cubicBezTo>
                  <a:lnTo>
                    <a:pt x="143847" y="70704"/>
                  </a:lnTo>
                  <a:close/>
                </a:path>
              </a:pathLst>
            </a:custGeom>
            <a:solidFill>
              <a:srgbClr val="0078D4"/>
            </a:solidFill>
            <a:ln w="1216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 name="Freeform 7">
              <a:extLst>
                <a:ext uri="{FF2B5EF4-FFF2-40B4-BE49-F238E27FC236}">
                  <a16:creationId xmlns:a16="http://schemas.microsoft.com/office/drawing/2014/main" id="{CA3F9036-75BF-B22F-F482-8D5808181FC5}"/>
                </a:ext>
              </a:extLst>
            </p:cNvPr>
            <p:cNvSpPr/>
            <p:nvPr/>
          </p:nvSpPr>
          <p:spPr>
            <a:xfrm>
              <a:off x="5882965" y="2274085"/>
              <a:ext cx="231617" cy="53637"/>
            </a:xfrm>
            <a:custGeom>
              <a:avLst/>
              <a:gdLst>
                <a:gd name="connsiteX0" fmla="*/ 204799 w 231617"/>
                <a:gd name="connsiteY0" fmla="*/ 53638 h 53637"/>
                <a:gd name="connsiteX1" fmla="*/ 26819 w 231617"/>
                <a:gd name="connsiteY1" fmla="*/ 53638 h 53637"/>
                <a:gd name="connsiteX2" fmla="*/ 0 w 231617"/>
                <a:gd name="connsiteY2" fmla="*/ 26819 h 53637"/>
                <a:gd name="connsiteX3" fmla="*/ 0 w 231617"/>
                <a:gd name="connsiteY3" fmla="*/ 26819 h 53637"/>
                <a:gd name="connsiteX4" fmla="*/ 26819 w 231617"/>
                <a:gd name="connsiteY4" fmla="*/ 0 h 53637"/>
                <a:gd name="connsiteX5" fmla="*/ 204799 w 231617"/>
                <a:gd name="connsiteY5" fmla="*/ 0 h 53637"/>
                <a:gd name="connsiteX6" fmla="*/ 231618 w 231617"/>
                <a:gd name="connsiteY6" fmla="*/ 26819 h 53637"/>
                <a:gd name="connsiteX7" fmla="*/ 231618 w 231617"/>
                <a:gd name="connsiteY7" fmla="*/ 26819 h 53637"/>
                <a:gd name="connsiteX8" fmla="*/ 204799 w 231617"/>
                <a:gd name="connsiteY8" fmla="*/ 53638 h 53637"/>
                <a:gd name="connsiteX9" fmla="*/ 204799 w 231617"/>
                <a:gd name="connsiteY9" fmla="*/ 53638 h 53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1617" h="53637">
                  <a:moveTo>
                    <a:pt x="204799" y="53638"/>
                  </a:moveTo>
                  <a:cubicBezTo>
                    <a:pt x="26819" y="53638"/>
                    <a:pt x="26819" y="53638"/>
                    <a:pt x="26819" y="53638"/>
                  </a:cubicBezTo>
                  <a:cubicBezTo>
                    <a:pt x="12190" y="53638"/>
                    <a:pt x="0" y="41447"/>
                    <a:pt x="0" y="26819"/>
                  </a:cubicBezTo>
                  <a:lnTo>
                    <a:pt x="0" y="26819"/>
                  </a:lnTo>
                  <a:cubicBezTo>
                    <a:pt x="0" y="12190"/>
                    <a:pt x="12190" y="0"/>
                    <a:pt x="26819" y="0"/>
                  </a:cubicBezTo>
                  <a:cubicBezTo>
                    <a:pt x="204799" y="0"/>
                    <a:pt x="204799" y="0"/>
                    <a:pt x="204799" y="0"/>
                  </a:cubicBezTo>
                  <a:cubicBezTo>
                    <a:pt x="219427" y="0"/>
                    <a:pt x="231618" y="12190"/>
                    <a:pt x="231618" y="26819"/>
                  </a:cubicBezTo>
                  <a:lnTo>
                    <a:pt x="231618" y="26819"/>
                  </a:lnTo>
                  <a:cubicBezTo>
                    <a:pt x="231618" y="41447"/>
                    <a:pt x="219427" y="53638"/>
                    <a:pt x="204799" y="53638"/>
                  </a:cubicBezTo>
                  <a:lnTo>
                    <a:pt x="204799" y="53638"/>
                  </a:lnTo>
                  <a:close/>
                </a:path>
              </a:pathLst>
            </a:custGeom>
            <a:solidFill>
              <a:srgbClr val="0078D4"/>
            </a:solidFill>
            <a:ln w="1216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9" name="Freeform 8">
              <a:extLst>
                <a:ext uri="{FF2B5EF4-FFF2-40B4-BE49-F238E27FC236}">
                  <a16:creationId xmlns:a16="http://schemas.microsoft.com/office/drawing/2014/main" id="{AEB344AA-8DAB-5ABF-17EF-FD9E408C5F8E}"/>
                </a:ext>
              </a:extLst>
            </p:cNvPr>
            <p:cNvSpPr/>
            <p:nvPr/>
          </p:nvSpPr>
          <p:spPr>
            <a:xfrm>
              <a:off x="6003650" y="2215571"/>
              <a:ext cx="92647" cy="92647"/>
            </a:xfrm>
            <a:custGeom>
              <a:avLst/>
              <a:gdLst>
                <a:gd name="connsiteX0" fmla="*/ 92647 w 92647"/>
                <a:gd name="connsiteY0" fmla="*/ 46324 h 92647"/>
                <a:gd name="connsiteX1" fmla="*/ 46324 w 92647"/>
                <a:gd name="connsiteY1" fmla="*/ 92647 h 92647"/>
                <a:gd name="connsiteX2" fmla="*/ 0 w 92647"/>
                <a:gd name="connsiteY2" fmla="*/ 46324 h 92647"/>
                <a:gd name="connsiteX3" fmla="*/ 46324 w 92647"/>
                <a:gd name="connsiteY3" fmla="*/ 0 h 92647"/>
                <a:gd name="connsiteX4" fmla="*/ 92647 w 92647"/>
                <a:gd name="connsiteY4" fmla="*/ 46324 h 92647"/>
                <a:gd name="connsiteX5" fmla="*/ 92647 w 92647"/>
                <a:gd name="connsiteY5" fmla="*/ 46324 h 92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647" h="92647">
                  <a:moveTo>
                    <a:pt x="92647" y="46324"/>
                  </a:moveTo>
                  <a:cubicBezTo>
                    <a:pt x="92647" y="71923"/>
                    <a:pt x="71923" y="92647"/>
                    <a:pt x="46324" y="92647"/>
                  </a:cubicBezTo>
                  <a:cubicBezTo>
                    <a:pt x="20724" y="92647"/>
                    <a:pt x="0" y="71923"/>
                    <a:pt x="0" y="46324"/>
                  </a:cubicBezTo>
                  <a:cubicBezTo>
                    <a:pt x="0" y="20724"/>
                    <a:pt x="20724" y="0"/>
                    <a:pt x="46324" y="0"/>
                  </a:cubicBezTo>
                  <a:cubicBezTo>
                    <a:pt x="71923" y="0"/>
                    <a:pt x="92647" y="21943"/>
                    <a:pt x="92647" y="46324"/>
                  </a:cubicBezTo>
                  <a:lnTo>
                    <a:pt x="92647" y="46324"/>
                  </a:lnTo>
                  <a:close/>
                </a:path>
              </a:pathLst>
            </a:custGeom>
            <a:solidFill>
              <a:srgbClr val="0078D4"/>
            </a:solidFill>
            <a:ln w="1216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 name="Freeform 9">
              <a:extLst>
                <a:ext uri="{FF2B5EF4-FFF2-40B4-BE49-F238E27FC236}">
                  <a16:creationId xmlns:a16="http://schemas.microsoft.com/office/drawing/2014/main" id="{01926A4C-5E69-DCE6-05BF-0B1513A3EE23}"/>
                </a:ext>
              </a:extLst>
            </p:cNvPr>
            <p:cNvSpPr/>
            <p:nvPr/>
          </p:nvSpPr>
          <p:spPr>
            <a:xfrm>
              <a:off x="5713519" y="1988830"/>
              <a:ext cx="570510" cy="570510"/>
            </a:xfrm>
            <a:custGeom>
              <a:avLst/>
              <a:gdLst>
                <a:gd name="connsiteX0" fmla="*/ 285255 w 570510"/>
                <a:gd name="connsiteY0" fmla="*/ 570511 h 570510"/>
                <a:gd name="connsiteX1" fmla="*/ 570511 w 570510"/>
                <a:gd name="connsiteY1" fmla="*/ 285255 h 570510"/>
                <a:gd name="connsiteX2" fmla="*/ 285255 w 570510"/>
                <a:gd name="connsiteY2" fmla="*/ 0 h 570510"/>
                <a:gd name="connsiteX3" fmla="*/ 35352 w 570510"/>
                <a:gd name="connsiteY3" fmla="*/ 147504 h 570510"/>
                <a:gd name="connsiteX4" fmla="*/ 23162 w 570510"/>
                <a:gd name="connsiteY4" fmla="*/ 170666 h 570510"/>
                <a:gd name="connsiteX5" fmla="*/ 70704 w 570510"/>
                <a:gd name="connsiteY5" fmla="*/ 196266 h 570510"/>
                <a:gd name="connsiteX6" fmla="*/ 82895 w 570510"/>
                <a:gd name="connsiteY6" fmla="*/ 173104 h 570510"/>
                <a:gd name="connsiteX7" fmla="*/ 285255 w 570510"/>
                <a:gd name="connsiteY7" fmla="*/ 53638 h 570510"/>
                <a:gd name="connsiteX8" fmla="*/ 516873 w 570510"/>
                <a:gd name="connsiteY8" fmla="*/ 285255 h 570510"/>
                <a:gd name="connsiteX9" fmla="*/ 285255 w 570510"/>
                <a:gd name="connsiteY9" fmla="*/ 516873 h 570510"/>
                <a:gd name="connsiteX10" fmla="*/ 53638 w 570510"/>
                <a:gd name="connsiteY10" fmla="*/ 285255 h 570510"/>
                <a:gd name="connsiteX11" fmla="*/ 53638 w 570510"/>
                <a:gd name="connsiteY11" fmla="*/ 285255 h 570510"/>
                <a:gd name="connsiteX12" fmla="*/ 0 w 570510"/>
                <a:gd name="connsiteY12" fmla="*/ 285255 h 570510"/>
                <a:gd name="connsiteX13" fmla="*/ 0 w 570510"/>
                <a:gd name="connsiteY13" fmla="*/ 285255 h 570510"/>
                <a:gd name="connsiteX14" fmla="*/ 285255 w 570510"/>
                <a:gd name="connsiteY14" fmla="*/ 570511 h 570510"/>
                <a:gd name="connsiteX15" fmla="*/ 285255 w 570510"/>
                <a:gd name="connsiteY15" fmla="*/ 570511 h 570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70510" h="570510">
                  <a:moveTo>
                    <a:pt x="285255" y="570511"/>
                  </a:moveTo>
                  <a:cubicBezTo>
                    <a:pt x="442512" y="570511"/>
                    <a:pt x="570511" y="442512"/>
                    <a:pt x="570511" y="285255"/>
                  </a:cubicBezTo>
                  <a:cubicBezTo>
                    <a:pt x="570511" y="127999"/>
                    <a:pt x="442512" y="0"/>
                    <a:pt x="285255" y="0"/>
                  </a:cubicBezTo>
                  <a:cubicBezTo>
                    <a:pt x="181637" y="0"/>
                    <a:pt x="86552" y="56076"/>
                    <a:pt x="35352" y="147504"/>
                  </a:cubicBezTo>
                  <a:cubicBezTo>
                    <a:pt x="23162" y="170666"/>
                    <a:pt x="23162" y="170666"/>
                    <a:pt x="23162" y="170666"/>
                  </a:cubicBezTo>
                  <a:cubicBezTo>
                    <a:pt x="70704" y="196266"/>
                    <a:pt x="70704" y="196266"/>
                    <a:pt x="70704" y="196266"/>
                  </a:cubicBezTo>
                  <a:cubicBezTo>
                    <a:pt x="82895" y="173104"/>
                    <a:pt x="82895" y="173104"/>
                    <a:pt x="82895" y="173104"/>
                  </a:cubicBezTo>
                  <a:cubicBezTo>
                    <a:pt x="124342" y="98742"/>
                    <a:pt x="201142" y="53638"/>
                    <a:pt x="285255" y="53638"/>
                  </a:cubicBezTo>
                  <a:cubicBezTo>
                    <a:pt x="413255" y="53638"/>
                    <a:pt x="516873" y="157256"/>
                    <a:pt x="516873" y="285255"/>
                  </a:cubicBezTo>
                  <a:cubicBezTo>
                    <a:pt x="516873" y="413255"/>
                    <a:pt x="413255" y="516873"/>
                    <a:pt x="285255" y="516873"/>
                  </a:cubicBezTo>
                  <a:cubicBezTo>
                    <a:pt x="157256" y="516873"/>
                    <a:pt x="53638" y="413255"/>
                    <a:pt x="53638" y="285255"/>
                  </a:cubicBezTo>
                  <a:lnTo>
                    <a:pt x="53638" y="285255"/>
                  </a:lnTo>
                  <a:cubicBezTo>
                    <a:pt x="0" y="285255"/>
                    <a:pt x="0" y="285255"/>
                    <a:pt x="0" y="285255"/>
                  </a:cubicBezTo>
                  <a:lnTo>
                    <a:pt x="0" y="285255"/>
                  </a:lnTo>
                  <a:cubicBezTo>
                    <a:pt x="1219" y="442512"/>
                    <a:pt x="127999" y="570511"/>
                    <a:pt x="285255" y="570511"/>
                  </a:cubicBezTo>
                  <a:lnTo>
                    <a:pt x="285255" y="570511"/>
                  </a:lnTo>
                  <a:close/>
                </a:path>
              </a:pathLst>
            </a:custGeom>
            <a:solidFill>
              <a:srgbClr val="50E6FF"/>
            </a:solidFill>
            <a:ln w="1216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accent1"/>
                </a:solidFill>
                <a:effectLst/>
                <a:uLnTx/>
                <a:uFillTx/>
                <a:latin typeface="Segoe UI"/>
                <a:ea typeface="+mn-ea"/>
                <a:cs typeface="+mn-cs"/>
              </a:endParaRPr>
            </a:p>
          </p:txBody>
        </p:sp>
        <p:sp>
          <p:nvSpPr>
            <p:cNvPr id="11" name="Freeform 10">
              <a:extLst>
                <a:ext uri="{FF2B5EF4-FFF2-40B4-BE49-F238E27FC236}">
                  <a16:creationId xmlns:a16="http://schemas.microsoft.com/office/drawing/2014/main" id="{ECD5AA8A-28B4-1FFE-1EA7-0B2D0BB77752}"/>
                </a:ext>
              </a:extLst>
            </p:cNvPr>
            <p:cNvSpPr/>
            <p:nvPr/>
          </p:nvSpPr>
          <p:spPr>
            <a:xfrm>
              <a:off x="5713519" y="2042467"/>
              <a:ext cx="160913" cy="160913"/>
            </a:xfrm>
            <a:custGeom>
              <a:avLst/>
              <a:gdLst>
                <a:gd name="connsiteX0" fmla="*/ 160913 w 160913"/>
                <a:gd name="connsiteY0" fmla="*/ 160913 h 160913"/>
                <a:gd name="connsiteX1" fmla="*/ 160913 w 160913"/>
                <a:gd name="connsiteY1" fmla="*/ 107276 h 160913"/>
                <a:gd name="connsiteX2" fmla="*/ 53638 w 160913"/>
                <a:gd name="connsiteY2" fmla="*/ 107276 h 160913"/>
                <a:gd name="connsiteX3" fmla="*/ 53638 w 160913"/>
                <a:gd name="connsiteY3" fmla="*/ 0 h 160913"/>
                <a:gd name="connsiteX4" fmla="*/ 1219 w 160913"/>
                <a:gd name="connsiteY4" fmla="*/ 0 h 160913"/>
                <a:gd name="connsiteX5" fmla="*/ 0 w 160913"/>
                <a:gd name="connsiteY5" fmla="*/ 160913 h 160913"/>
                <a:gd name="connsiteX6" fmla="*/ 160913 w 160913"/>
                <a:gd name="connsiteY6" fmla="*/ 160913 h 160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913" h="160913">
                  <a:moveTo>
                    <a:pt x="160913" y="160913"/>
                  </a:moveTo>
                  <a:lnTo>
                    <a:pt x="160913" y="107276"/>
                  </a:lnTo>
                  <a:lnTo>
                    <a:pt x="53638" y="107276"/>
                  </a:lnTo>
                  <a:lnTo>
                    <a:pt x="53638" y="0"/>
                  </a:lnTo>
                  <a:lnTo>
                    <a:pt x="1219" y="0"/>
                  </a:lnTo>
                  <a:lnTo>
                    <a:pt x="0" y="160913"/>
                  </a:lnTo>
                  <a:lnTo>
                    <a:pt x="160913" y="160913"/>
                  </a:lnTo>
                  <a:close/>
                </a:path>
              </a:pathLst>
            </a:custGeom>
            <a:solidFill>
              <a:srgbClr val="50E6FF"/>
            </a:solidFill>
            <a:ln w="1216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2" name="Freeform 11">
              <a:extLst>
                <a:ext uri="{FF2B5EF4-FFF2-40B4-BE49-F238E27FC236}">
                  <a16:creationId xmlns:a16="http://schemas.microsoft.com/office/drawing/2014/main" id="{0BEB25EE-D776-3725-D1F5-03DA187769EA}"/>
                </a:ext>
              </a:extLst>
            </p:cNvPr>
            <p:cNvSpPr/>
            <p:nvPr/>
          </p:nvSpPr>
          <p:spPr>
            <a:xfrm>
              <a:off x="5713519" y="2042467"/>
              <a:ext cx="160913" cy="160913"/>
            </a:xfrm>
            <a:custGeom>
              <a:avLst/>
              <a:gdLst>
                <a:gd name="connsiteX0" fmla="*/ 160913 w 160913"/>
                <a:gd name="connsiteY0" fmla="*/ 160913 h 160913"/>
                <a:gd name="connsiteX1" fmla="*/ 160913 w 160913"/>
                <a:gd name="connsiteY1" fmla="*/ 107276 h 160913"/>
                <a:gd name="connsiteX2" fmla="*/ 53638 w 160913"/>
                <a:gd name="connsiteY2" fmla="*/ 107276 h 160913"/>
                <a:gd name="connsiteX3" fmla="*/ 53638 w 160913"/>
                <a:gd name="connsiteY3" fmla="*/ 0 h 160913"/>
                <a:gd name="connsiteX4" fmla="*/ 1219 w 160913"/>
                <a:gd name="connsiteY4" fmla="*/ 0 h 160913"/>
                <a:gd name="connsiteX5" fmla="*/ 0 w 160913"/>
                <a:gd name="connsiteY5" fmla="*/ 160913 h 160913"/>
                <a:gd name="connsiteX6" fmla="*/ 160913 w 160913"/>
                <a:gd name="connsiteY6" fmla="*/ 160913 h 160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913" h="160913">
                  <a:moveTo>
                    <a:pt x="160913" y="160913"/>
                  </a:moveTo>
                  <a:lnTo>
                    <a:pt x="160913" y="107276"/>
                  </a:lnTo>
                  <a:lnTo>
                    <a:pt x="53638" y="107276"/>
                  </a:lnTo>
                  <a:lnTo>
                    <a:pt x="53638" y="0"/>
                  </a:lnTo>
                  <a:lnTo>
                    <a:pt x="1219" y="0"/>
                  </a:lnTo>
                  <a:lnTo>
                    <a:pt x="0" y="160913"/>
                  </a:lnTo>
                  <a:lnTo>
                    <a:pt x="160913" y="160913"/>
                  </a:lnTo>
                  <a:close/>
                </a:path>
              </a:pathLst>
            </a:custGeom>
            <a:noFill/>
            <a:ln w="12160" cap="rnd">
              <a:no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spTree>
    <p:extLst>
      <p:ext uri="{BB962C8B-B14F-4D97-AF65-F5344CB8AC3E}">
        <p14:creationId xmlns:p14="http://schemas.microsoft.com/office/powerpoint/2010/main" val="35151602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B3C9752-0889-4ED0-BF33-CACAC55AE31F}"/>
              </a:ext>
            </a:extLst>
          </p:cNvPr>
          <p:cNvSpPr>
            <a:spLocks noGrp="1"/>
          </p:cNvSpPr>
          <p:nvPr>
            <p:ph type="title"/>
          </p:nvPr>
        </p:nvSpPr>
        <p:spPr>
          <a:xfrm>
            <a:off x="588263" y="457200"/>
            <a:ext cx="11018520" cy="984885"/>
          </a:xfrm>
        </p:spPr>
        <p:txBody>
          <a:bodyPr/>
          <a:lstStyle/>
          <a:p>
            <a:r>
              <a:rPr lang="en-US" sz="3200" dirty="0"/>
              <a:t>Build innovative applications and reduce TCO </a:t>
            </a:r>
            <a:br>
              <a:rPr lang="en-US" sz="3200" dirty="0"/>
            </a:br>
            <a:r>
              <a:rPr lang="en-US" sz="3200" dirty="0"/>
              <a:t>with Azure Database for PostgreSQL</a:t>
            </a:r>
          </a:p>
        </p:txBody>
      </p:sp>
      <p:grpSp>
        <p:nvGrpSpPr>
          <p:cNvPr id="75" name="Group 74">
            <a:extLst>
              <a:ext uri="{FF2B5EF4-FFF2-40B4-BE49-F238E27FC236}">
                <a16:creationId xmlns:a16="http://schemas.microsoft.com/office/drawing/2014/main" id="{479B424E-096A-45AA-A07B-98A43B9901B4}"/>
              </a:ext>
              <a:ext uri="{C183D7F6-B498-43B3-948B-1728B52AA6E4}">
                <adec:decorative xmlns:adec="http://schemas.microsoft.com/office/drawing/2017/decorative" val="1"/>
              </a:ext>
            </a:extLst>
          </p:cNvPr>
          <p:cNvGrpSpPr>
            <a:grpSpLocks noChangeAspect="1"/>
          </p:cNvGrpSpPr>
          <p:nvPr/>
        </p:nvGrpSpPr>
        <p:grpSpPr>
          <a:xfrm>
            <a:off x="4517203" y="1958653"/>
            <a:ext cx="757646" cy="741019"/>
            <a:chOff x="6881870" y="6994173"/>
            <a:chExt cx="1124604" cy="1099924"/>
          </a:xfrm>
        </p:grpSpPr>
        <p:sp useBgFill="1">
          <p:nvSpPr>
            <p:cNvPr id="87" name="Oval 86">
              <a:extLst>
                <a:ext uri="{FF2B5EF4-FFF2-40B4-BE49-F238E27FC236}">
                  <a16:creationId xmlns:a16="http://schemas.microsoft.com/office/drawing/2014/main" id="{C6C3B143-3567-4078-92D6-366F36561FA9}"/>
                </a:ext>
              </a:extLst>
            </p:cNvPr>
            <p:cNvSpPr/>
            <p:nvPr/>
          </p:nvSpPr>
          <p:spPr bwMode="auto">
            <a:xfrm>
              <a:off x="6948226" y="7048197"/>
              <a:ext cx="991880" cy="991879"/>
            </a:xfrm>
            <a:prstGeom prst="ellipse">
              <a:avLst/>
            </a:prstGeom>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88" name="Group 184">
              <a:extLst>
                <a:ext uri="{FF2B5EF4-FFF2-40B4-BE49-F238E27FC236}">
                  <a16:creationId xmlns:a16="http://schemas.microsoft.com/office/drawing/2014/main" id="{4B4366B8-C47A-4807-B0A1-53717F6A8E34}"/>
                </a:ext>
              </a:extLst>
            </p:cNvPr>
            <p:cNvGrpSpPr>
              <a:grpSpLocks noChangeAspect="1"/>
            </p:cNvGrpSpPr>
            <p:nvPr/>
          </p:nvGrpSpPr>
          <p:grpSpPr bwMode="auto">
            <a:xfrm>
              <a:off x="6881870" y="6994173"/>
              <a:ext cx="1124604" cy="1099924"/>
              <a:chOff x="2197" y="2783"/>
              <a:chExt cx="319" cy="312"/>
            </a:xfrm>
          </p:grpSpPr>
          <p:sp>
            <p:nvSpPr>
              <p:cNvPr id="98" name="Freeform 185">
                <a:extLst>
                  <a:ext uri="{FF2B5EF4-FFF2-40B4-BE49-F238E27FC236}">
                    <a16:creationId xmlns:a16="http://schemas.microsoft.com/office/drawing/2014/main" id="{A5184D2A-74A1-46D0-B02A-234A0C588886}"/>
                  </a:ext>
                </a:extLst>
              </p:cNvPr>
              <p:cNvSpPr>
                <a:spLocks/>
              </p:cNvSpPr>
              <p:nvPr/>
            </p:nvSpPr>
            <p:spPr bwMode="auto">
              <a:xfrm>
                <a:off x="2226" y="2783"/>
                <a:ext cx="134" cy="93"/>
              </a:xfrm>
              <a:custGeom>
                <a:avLst/>
                <a:gdLst>
                  <a:gd name="T0" fmla="*/ 590 w 590"/>
                  <a:gd name="T1" fmla="*/ 128 h 405"/>
                  <a:gd name="T2" fmla="*/ 590 w 590"/>
                  <a:gd name="T3" fmla="*/ 0 h 405"/>
                  <a:gd name="T4" fmla="*/ 0 w 590"/>
                  <a:gd name="T5" fmla="*/ 341 h 405"/>
                  <a:gd name="T6" fmla="*/ 111 w 590"/>
                  <a:gd name="T7" fmla="*/ 405 h 405"/>
                  <a:gd name="T8" fmla="*/ 590 w 590"/>
                  <a:gd name="T9" fmla="*/ 128 h 405"/>
                </a:gdLst>
                <a:ahLst/>
                <a:cxnLst>
                  <a:cxn ang="0">
                    <a:pos x="T0" y="T1"/>
                  </a:cxn>
                  <a:cxn ang="0">
                    <a:pos x="T2" y="T3"/>
                  </a:cxn>
                  <a:cxn ang="0">
                    <a:pos x="T4" y="T5"/>
                  </a:cxn>
                  <a:cxn ang="0">
                    <a:pos x="T6" y="T7"/>
                  </a:cxn>
                  <a:cxn ang="0">
                    <a:pos x="T8" y="T9"/>
                  </a:cxn>
                </a:cxnLst>
                <a:rect l="0" t="0" r="r" b="b"/>
                <a:pathLst>
                  <a:path w="590" h="405">
                    <a:moveTo>
                      <a:pt x="590" y="128"/>
                    </a:moveTo>
                    <a:cubicBezTo>
                      <a:pt x="590" y="0"/>
                      <a:pt x="590" y="0"/>
                      <a:pt x="590" y="0"/>
                    </a:cubicBezTo>
                    <a:cubicBezTo>
                      <a:pt x="339" y="0"/>
                      <a:pt x="125" y="124"/>
                      <a:pt x="0" y="341"/>
                    </a:cubicBezTo>
                    <a:cubicBezTo>
                      <a:pt x="111" y="405"/>
                      <a:pt x="111" y="405"/>
                      <a:pt x="111" y="405"/>
                    </a:cubicBezTo>
                    <a:cubicBezTo>
                      <a:pt x="206" y="240"/>
                      <a:pt x="385" y="128"/>
                      <a:pt x="590" y="128"/>
                    </a:cubicBezTo>
                    <a:close/>
                  </a:path>
                </a:pathLst>
              </a:custGeom>
              <a:solidFill>
                <a:sysClr val="windowText" lastClr="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99" name="Freeform 186">
                <a:extLst>
                  <a:ext uri="{FF2B5EF4-FFF2-40B4-BE49-F238E27FC236}">
                    <a16:creationId xmlns:a16="http://schemas.microsoft.com/office/drawing/2014/main" id="{95340938-E237-4362-9476-AECDF50E4CE4}"/>
                  </a:ext>
                </a:extLst>
              </p:cNvPr>
              <p:cNvSpPr>
                <a:spLocks/>
              </p:cNvSpPr>
              <p:nvPr/>
            </p:nvSpPr>
            <p:spPr bwMode="auto">
              <a:xfrm>
                <a:off x="2197" y="2861"/>
                <a:ext cx="54" cy="156"/>
              </a:xfrm>
              <a:custGeom>
                <a:avLst/>
                <a:gdLst>
                  <a:gd name="T0" fmla="*/ 164 w 239"/>
                  <a:gd name="T1" fmla="*/ 339 h 683"/>
                  <a:gd name="T2" fmla="*/ 237 w 239"/>
                  <a:gd name="T3" fmla="*/ 64 h 683"/>
                  <a:gd name="T4" fmla="*/ 126 w 239"/>
                  <a:gd name="T5" fmla="*/ 0 h 683"/>
                  <a:gd name="T6" fmla="*/ 126 w 239"/>
                  <a:gd name="T7" fmla="*/ 683 h 683"/>
                  <a:gd name="T8" fmla="*/ 239 w 239"/>
                  <a:gd name="T9" fmla="*/ 617 h 683"/>
                  <a:gd name="T10" fmla="*/ 164 w 239"/>
                  <a:gd name="T11" fmla="*/ 339 h 683"/>
                </a:gdLst>
                <a:ahLst/>
                <a:cxnLst>
                  <a:cxn ang="0">
                    <a:pos x="T0" y="T1"/>
                  </a:cxn>
                  <a:cxn ang="0">
                    <a:pos x="T2" y="T3"/>
                  </a:cxn>
                  <a:cxn ang="0">
                    <a:pos x="T4" y="T5"/>
                  </a:cxn>
                  <a:cxn ang="0">
                    <a:pos x="T6" y="T7"/>
                  </a:cxn>
                  <a:cxn ang="0">
                    <a:pos x="T8" y="T9"/>
                  </a:cxn>
                  <a:cxn ang="0">
                    <a:pos x="T10" y="T11"/>
                  </a:cxn>
                </a:cxnLst>
                <a:rect l="0" t="0" r="r" b="b"/>
                <a:pathLst>
                  <a:path w="239" h="683">
                    <a:moveTo>
                      <a:pt x="164" y="339"/>
                    </a:moveTo>
                    <a:cubicBezTo>
                      <a:pt x="164" y="239"/>
                      <a:pt x="191" y="145"/>
                      <a:pt x="237" y="64"/>
                    </a:cubicBezTo>
                    <a:cubicBezTo>
                      <a:pt x="126" y="0"/>
                      <a:pt x="126" y="0"/>
                      <a:pt x="126" y="0"/>
                    </a:cubicBezTo>
                    <a:cubicBezTo>
                      <a:pt x="0" y="217"/>
                      <a:pt x="0" y="465"/>
                      <a:pt x="126" y="683"/>
                    </a:cubicBezTo>
                    <a:cubicBezTo>
                      <a:pt x="239" y="617"/>
                      <a:pt x="239" y="617"/>
                      <a:pt x="239" y="617"/>
                    </a:cubicBezTo>
                    <a:cubicBezTo>
                      <a:pt x="191" y="536"/>
                      <a:pt x="164" y="441"/>
                      <a:pt x="164" y="339"/>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00" name="Freeform 187">
                <a:extLst>
                  <a:ext uri="{FF2B5EF4-FFF2-40B4-BE49-F238E27FC236}">
                    <a16:creationId xmlns:a16="http://schemas.microsoft.com/office/drawing/2014/main" id="{05F8DFC5-CC0C-413E-97A1-2AE1411B5EF6}"/>
                  </a:ext>
                </a:extLst>
              </p:cNvPr>
              <p:cNvSpPr>
                <a:spLocks/>
              </p:cNvSpPr>
              <p:nvPr/>
            </p:nvSpPr>
            <p:spPr bwMode="auto">
              <a:xfrm>
                <a:off x="2226" y="3002"/>
                <a:ext cx="134" cy="93"/>
              </a:xfrm>
              <a:custGeom>
                <a:avLst/>
                <a:gdLst>
                  <a:gd name="T0" fmla="*/ 113 w 590"/>
                  <a:gd name="T1" fmla="*/ 0 h 407"/>
                  <a:gd name="T2" fmla="*/ 0 w 590"/>
                  <a:gd name="T3" fmla="*/ 66 h 407"/>
                  <a:gd name="T4" fmla="*/ 590 w 590"/>
                  <a:gd name="T5" fmla="*/ 407 h 407"/>
                  <a:gd name="T6" fmla="*/ 590 w 590"/>
                  <a:gd name="T7" fmla="*/ 274 h 407"/>
                  <a:gd name="T8" fmla="*/ 113 w 590"/>
                  <a:gd name="T9" fmla="*/ 0 h 407"/>
                </a:gdLst>
                <a:ahLst/>
                <a:cxnLst>
                  <a:cxn ang="0">
                    <a:pos x="T0" y="T1"/>
                  </a:cxn>
                  <a:cxn ang="0">
                    <a:pos x="T2" y="T3"/>
                  </a:cxn>
                  <a:cxn ang="0">
                    <a:pos x="T4" y="T5"/>
                  </a:cxn>
                  <a:cxn ang="0">
                    <a:pos x="T6" y="T7"/>
                  </a:cxn>
                  <a:cxn ang="0">
                    <a:pos x="T8" y="T9"/>
                  </a:cxn>
                </a:cxnLst>
                <a:rect l="0" t="0" r="r" b="b"/>
                <a:pathLst>
                  <a:path w="590" h="407">
                    <a:moveTo>
                      <a:pt x="113" y="0"/>
                    </a:moveTo>
                    <a:cubicBezTo>
                      <a:pt x="0" y="66"/>
                      <a:pt x="0" y="66"/>
                      <a:pt x="0" y="66"/>
                    </a:cubicBezTo>
                    <a:cubicBezTo>
                      <a:pt x="125" y="283"/>
                      <a:pt x="339" y="407"/>
                      <a:pt x="590" y="407"/>
                    </a:cubicBezTo>
                    <a:cubicBezTo>
                      <a:pt x="590" y="274"/>
                      <a:pt x="590" y="274"/>
                      <a:pt x="590" y="274"/>
                    </a:cubicBezTo>
                    <a:cubicBezTo>
                      <a:pt x="386" y="274"/>
                      <a:pt x="209" y="164"/>
                      <a:pt x="113"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01" name="Freeform 188">
                <a:extLst>
                  <a:ext uri="{FF2B5EF4-FFF2-40B4-BE49-F238E27FC236}">
                    <a16:creationId xmlns:a16="http://schemas.microsoft.com/office/drawing/2014/main" id="{1C637514-54F4-4E75-9D2D-D09FAD4AE4B6}"/>
                  </a:ext>
                </a:extLst>
              </p:cNvPr>
              <p:cNvSpPr>
                <a:spLocks/>
              </p:cNvSpPr>
              <p:nvPr/>
            </p:nvSpPr>
            <p:spPr bwMode="auto">
              <a:xfrm>
                <a:off x="2360" y="2783"/>
                <a:ext cx="156" cy="312"/>
              </a:xfrm>
              <a:custGeom>
                <a:avLst/>
                <a:gdLst>
                  <a:gd name="T0" fmla="*/ 0 w 681"/>
                  <a:gd name="T1" fmla="*/ 0 h 1365"/>
                  <a:gd name="T2" fmla="*/ 0 w 681"/>
                  <a:gd name="T3" fmla="*/ 128 h 1365"/>
                  <a:gd name="T4" fmla="*/ 552 w 681"/>
                  <a:gd name="T5" fmla="*/ 680 h 1365"/>
                  <a:gd name="T6" fmla="*/ 0 w 681"/>
                  <a:gd name="T7" fmla="*/ 1232 h 1365"/>
                  <a:gd name="T8" fmla="*/ 0 w 681"/>
                  <a:gd name="T9" fmla="*/ 1365 h 1365"/>
                  <a:gd name="T10" fmla="*/ 681 w 681"/>
                  <a:gd name="T11" fmla="*/ 682 h 1365"/>
                  <a:gd name="T12" fmla="*/ 0 w 681"/>
                  <a:gd name="T13" fmla="*/ 0 h 1365"/>
                </a:gdLst>
                <a:ahLst/>
                <a:cxnLst>
                  <a:cxn ang="0">
                    <a:pos x="T0" y="T1"/>
                  </a:cxn>
                  <a:cxn ang="0">
                    <a:pos x="T2" y="T3"/>
                  </a:cxn>
                  <a:cxn ang="0">
                    <a:pos x="T4" y="T5"/>
                  </a:cxn>
                  <a:cxn ang="0">
                    <a:pos x="T6" y="T7"/>
                  </a:cxn>
                  <a:cxn ang="0">
                    <a:pos x="T8" y="T9"/>
                  </a:cxn>
                  <a:cxn ang="0">
                    <a:pos x="T10" y="T11"/>
                  </a:cxn>
                  <a:cxn ang="0">
                    <a:pos x="T12" y="T13"/>
                  </a:cxn>
                </a:cxnLst>
                <a:rect l="0" t="0" r="r" b="b"/>
                <a:pathLst>
                  <a:path w="681" h="1365">
                    <a:moveTo>
                      <a:pt x="0" y="0"/>
                    </a:moveTo>
                    <a:cubicBezTo>
                      <a:pt x="0" y="128"/>
                      <a:pt x="0" y="128"/>
                      <a:pt x="0" y="128"/>
                    </a:cubicBezTo>
                    <a:cubicBezTo>
                      <a:pt x="305" y="128"/>
                      <a:pt x="552" y="375"/>
                      <a:pt x="552" y="680"/>
                    </a:cubicBezTo>
                    <a:cubicBezTo>
                      <a:pt x="552" y="985"/>
                      <a:pt x="305" y="1232"/>
                      <a:pt x="0" y="1232"/>
                    </a:cubicBezTo>
                    <a:cubicBezTo>
                      <a:pt x="0" y="1365"/>
                      <a:pt x="0" y="1365"/>
                      <a:pt x="0" y="1365"/>
                    </a:cubicBezTo>
                    <a:cubicBezTo>
                      <a:pt x="376" y="1365"/>
                      <a:pt x="681" y="1059"/>
                      <a:pt x="681" y="682"/>
                    </a:cubicBezTo>
                    <a:cubicBezTo>
                      <a:pt x="681" y="305"/>
                      <a:pt x="376" y="0"/>
                      <a:pt x="0"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grpSp>
          <p:nvGrpSpPr>
            <p:cNvPr id="89" name="Group 146">
              <a:extLst>
                <a:ext uri="{FF2B5EF4-FFF2-40B4-BE49-F238E27FC236}">
                  <a16:creationId xmlns:a16="http://schemas.microsoft.com/office/drawing/2014/main" id="{EEC2A5A7-B3F3-4ED0-B649-9AB915A6365C}"/>
                </a:ext>
              </a:extLst>
            </p:cNvPr>
            <p:cNvGrpSpPr>
              <a:grpSpLocks noChangeAspect="1"/>
            </p:cNvGrpSpPr>
            <p:nvPr/>
          </p:nvGrpSpPr>
          <p:grpSpPr bwMode="auto">
            <a:xfrm>
              <a:off x="7242107" y="7312342"/>
              <a:ext cx="404125" cy="463549"/>
              <a:chOff x="430" y="2783"/>
              <a:chExt cx="272" cy="312"/>
            </a:xfrm>
          </p:grpSpPr>
          <p:sp>
            <p:nvSpPr>
              <p:cNvPr id="90" name="Rectangle 147">
                <a:extLst>
                  <a:ext uri="{FF2B5EF4-FFF2-40B4-BE49-F238E27FC236}">
                    <a16:creationId xmlns:a16="http://schemas.microsoft.com/office/drawing/2014/main" id="{0CCFDCD7-D979-464E-B375-87DC8F47A189}"/>
                  </a:ext>
                </a:extLst>
              </p:cNvPr>
              <p:cNvSpPr>
                <a:spLocks noChangeArrowheads="1"/>
              </p:cNvSpPr>
              <p:nvPr/>
            </p:nvSpPr>
            <p:spPr bwMode="auto">
              <a:xfrm>
                <a:off x="430" y="3027"/>
                <a:ext cx="29" cy="68"/>
              </a:xfrm>
              <a:prstGeom prst="rect">
                <a:avLst/>
              </a:prstGeom>
              <a:solidFill>
                <a:sysClr val="windowText" lastClr="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91" name="Rectangle 148">
                <a:extLst>
                  <a:ext uri="{FF2B5EF4-FFF2-40B4-BE49-F238E27FC236}">
                    <a16:creationId xmlns:a16="http://schemas.microsoft.com/office/drawing/2014/main" id="{1CB895D1-7255-4B09-8DC0-9A6D33A369B4}"/>
                  </a:ext>
                </a:extLst>
              </p:cNvPr>
              <p:cNvSpPr>
                <a:spLocks noChangeArrowheads="1"/>
              </p:cNvSpPr>
              <p:nvPr/>
            </p:nvSpPr>
            <p:spPr bwMode="auto">
              <a:xfrm>
                <a:off x="479" y="2978"/>
                <a:ext cx="29" cy="117"/>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92" name="Rectangle 149">
                <a:extLst>
                  <a:ext uri="{FF2B5EF4-FFF2-40B4-BE49-F238E27FC236}">
                    <a16:creationId xmlns:a16="http://schemas.microsoft.com/office/drawing/2014/main" id="{9293D54C-8761-4CCF-9528-58E6DD53CBB2}"/>
                  </a:ext>
                </a:extLst>
              </p:cNvPr>
              <p:cNvSpPr>
                <a:spLocks noChangeArrowheads="1"/>
              </p:cNvSpPr>
              <p:nvPr/>
            </p:nvSpPr>
            <p:spPr bwMode="auto">
              <a:xfrm>
                <a:off x="527" y="2929"/>
                <a:ext cx="29" cy="16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93" name="Rectangle 150">
                <a:extLst>
                  <a:ext uri="{FF2B5EF4-FFF2-40B4-BE49-F238E27FC236}">
                    <a16:creationId xmlns:a16="http://schemas.microsoft.com/office/drawing/2014/main" id="{5D2D8411-F873-4B32-A3E2-D5C392C1BCEA}"/>
                  </a:ext>
                </a:extLst>
              </p:cNvPr>
              <p:cNvSpPr>
                <a:spLocks noChangeArrowheads="1"/>
              </p:cNvSpPr>
              <p:nvPr/>
            </p:nvSpPr>
            <p:spPr bwMode="auto">
              <a:xfrm>
                <a:off x="576" y="2880"/>
                <a:ext cx="29" cy="21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95" name="Rectangle 151">
                <a:extLst>
                  <a:ext uri="{FF2B5EF4-FFF2-40B4-BE49-F238E27FC236}">
                    <a16:creationId xmlns:a16="http://schemas.microsoft.com/office/drawing/2014/main" id="{6AF6AB78-84B9-4E5C-A86A-ABC46BF65E5F}"/>
                  </a:ext>
                </a:extLst>
              </p:cNvPr>
              <p:cNvSpPr>
                <a:spLocks noChangeArrowheads="1"/>
              </p:cNvSpPr>
              <p:nvPr/>
            </p:nvSpPr>
            <p:spPr bwMode="auto">
              <a:xfrm>
                <a:off x="624" y="2832"/>
                <a:ext cx="30" cy="26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97" name="Rectangle 152">
                <a:extLst>
                  <a:ext uri="{FF2B5EF4-FFF2-40B4-BE49-F238E27FC236}">
                    <a16:creationId xmlns:a16="http://schemas.microsoft.com/office/drawing/2014/main" id="{0336608D-D63C-432B-BD82-9EC98A4885DD}"/>
                  </a:ext>
                </a:extLst>
              </p:cNvPr>
              <p:cNvSpPr>
                <a:spLocks noChangeArrowheads="1"/>
              </p:cNvSpPr>
              <p:nvPr/>
            </p:nvSpPr>
            <p:spPr bwMode="auto">
              <a:xfrm>
                <a:off x="673" y="2783"/>
                <a:ext cx="29" cy="31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grpSp>
      <p:grpSp>
        <p:nvGrpSpPr>
          <p:cNvPr id="26" name="Group 25">
            <a:extLst>
              <a:ext uri="{FF2B5EF4-FFF2-40B4-BE49-F238E27FC236}">
                <a16:creationId xmlns:a16="http://schemas.microsoft.com/office/drawing/2014/main" id="{C61FFC5D-B178-4F98-A80D-E433A020B570}"/>
              </a:ext>
              <a:ext uri="{C183D7F6-B498-43B3-948B-1728B52AA6E4}">
                <adec:decorative xmlns:adec="http://schemas.microsoft.com/office/drawing/2017/decorative" val="1"/>
              </a:ext>
            </a:extLst>
          </p:cNvPr>
          <p:cNvGrpSpPr/>
          <p:nvPr/>
        </p:nvGrpSpPr>
        <p:grpSpPr>
          <a:xfrm>
            <a:off x="9546089" y="1996768"/>
            <a:ext cx="913874" cy="669122"/>
            <a:chOff x="10029006" y="2009520"/>
            <a:chExt cx="913874" cy="669122"/>
          </a:xfrm>
        </p:grpSpPr>
        <p:grpSp>
          <p:nvGrpSpPr>
            <p:cNvPr id="25" name="Group 24">
              <a:extLst>
                <a:ext uri="{FF2B5EF4-FFF2-40B4-BE49-F238E27FC236}">
                  <a16:creationId xmlns:a16="http://schemas.microsoft.com/office/drawing/2014/main" id="{58DEC591-8F5C-4ADA-B5D9-6C02CC2A80D1}"/>
                </a:ext>
              </a:extLst>
            </p:cNvPr>
            <p:cNvGrpSpPr/>
            <p:nvPr/>
          </p:nvGrpSpPr>
          <p:grpSpPr>
            <a:xfrm>
              <a:off x="10029006" y="2198476"/>
              <a:ext cx="356927" cy="480166"/>
              <a:chOff x="9241378" y="1885714"/>
              <a:chExt cx="378872" cy="509688"/>
            </a:xfrm>
          </p:grpSpPr>
          <p:sp>
            <p:nvSpPr>
              <p:cNvPr id="14" name="Flowchart: Magnetic Disk 13">
                <a:extLst>
                  <a:ext uri="{FF2B5EF4-FFF2-40B4-BE49-F238E27FC236}">
                    <a16:creationId xmlns:a16="http://schemas.microsoft.com/office/drawing/2014/main" id="{BA4297E9-C128-42FD-999D-B76E1E72B782}"/>
                  </a:ext>
                </a:extLst>
              </p:cNvPr>
              <p:cNvSpPr/>
              <p:nvPr/>
            </p:nvSpPr>
            <p:spPr bwMode="auto">
              <a:xfrm>
                <a:off x="9245559" y="1885714"/>
                <a:ext cx="370510" cy="509688"/>
              </a:xfrm>
              <a:prstGeom prst="flowChartMagneticDisk">
                <a:avLst/>
              </a:prstGeom>
              <a:solidFill>
                <a:schemeClr val="accent1"/>
              </a:solidFill>
              <a:ln w="12700">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3" name="Arc 22">
                <a:extLst>
                  <a:ext uri="{FF2B5EF4-FFF2-40B4-BE49-F238E27FC236}">
                    <a16:creationId xmlns:a16="http://schemas.microsoft.com/office/drawing/2014/main" id="{750DA8CB-A2EA-4AA2-9F14-3968D4363EBF}"/>
                  </a:ext>
                </a:extLst>
              </p:cNvPr>
              <p:cNvSpPr/>
              <p:nvPr/>
            </p:nvSpPr>
            <p:spPr>
              <a:xfrm>
                <a:off x="9241378" y="2002396"/>
                <a:ext cx="378872" cy="168094"/>
              </a:xfrm>
              <a:prstGeom prst="arc">
                <a:avLst>
                  <a:gd name="adj1" fmla="val 21458316"/>
                  <a:gd name="adj2" fmla="val 11026697"/>
                </a:avLst>
              </a:prstGeom>
              <a:ln w="12700">
                <a:solidFill>
                  <a:srgbClr val="FFFFFF"/>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6" name="Arc 185">
                <a:extLst>
                  <a:ext uri="{FF2B5EF4-FFF2-40B4-BE49-F238E27FC236}">
                    <a16:creationId xmlns:a16="http://schemas.microsoft.com/office/drawing/2014/main" id="{A761DB0E-E7AF-494F-AC8F-9521BE322F2E}"/>
                  </a:ext>
                </a:extLst>
              </p:cNvPr>
              <p:cNvSpPr/>
              <p:nvPr/>
            </p:nvSpPr>
            <p:spPr>
              <a:xfrm>
                <a:off x="9241378" y="2126221"/>
                <a:ext cx="378872" cy="168094"/>
              </a:xfrm>
              <a:prstGeom prst="arc">
                <a:avLst>
                  <a:gd name="adj1" fmla="val 21458316"/>
                  <a:gd name="adj2" fmla="val 11026697"/>
                </a:avLst>
              </a:prstGeom>
              <a:ln w="12700">
                <a:solidFill>
                  <a:srgbClr val="FFFFFF"/>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03" name="Group 102">
              <a:extLst>
                <a:ext uri="{FF2B5EF4-FFF2-40B4-BE49-F238E27FC236}">
                  <a16:creationId xmlns:a16="http://schemas.microsoft.com/office/drawing/2014/main" id="{F462E466-D5EE-4766-9B28-8C781244D3F5}"/>
                </a:ext>
              </a:extLst>
            </p:cNvPr>
            <p:cNvGrpSpPr/>
            <p:nvPr/>
          </p:nvGrpSpPr>
          <p:grpSpPr>
            <a:xfrm>
              <a:off x="10306514" y="2009520"/>
              <a:ext cx="636366" cy="658799"/>
              <a:chOff x="4927572" y="5796687"/>
              <a:chExt cx="635131" cy="545193"/>
            </a:xfrm>
          </p:grpSpPr>
          <p:grpSp>
            <p:nvGrpSpPr>
              <p:cNvPr id="106" name="Group 105">
                <a:extLst>
                  <a:ext uri="{FF2B5EF4-FFF2-40B4-BE49-F238E27FC236}">
                    <a16:creationId xmlns:a16="http://schemas.microsoft.com/office/drawing/2014/main" id="{B6285C58-736E-47D6-83E5-C1E463FCA92B}"/>
                  </a:ext>
                </a:extLst>
              </p:cNvPr>
              <p:cNvGrpSpPr/>
              <p:nvPr/>
            </p:nvGrpSpPr>
            <p:grpSpPr>
              <a:xfrm>
                <a:off x="4927572" y="5886330"/>
                <a:ext cx="455548" cy="455550"/>
                <a:chOff x="650875" y="1585913"/>
                <a:chExt cx="495300" cy="495301"/>
              </a:xfrm>
            </p:grpSpPr>
            <p:sp>
              <p:nvSpPr>
                <p:cNvPr id="125" name="Rectangle 5">
                  <a:extLst>
                    <a:ext uri="{FF2B5EF4-FFF2-40B4-BE49-F238E27FC236}">
                      <a16:creationId xmlns:a16="http://schemas.microsoft.com/office/drawing/2014/main" id="{2B395270-167E-4D81-9E2A-DEA4E8C63374}"/>
                    </a:ext>
                  </a:extLst>
                </p:cNvPr>
                <p:cNvSpPr>
                  <a:spLocks noChangeArrowheads="1"/>
                </p:cNvSpPr>
                <p:nvPr/>
              </p:nvSpPr>
              <p:spPr bwMode="auto">
                <a:xfrm>
                  <a:off x="650875" y="1585913"/>
                  <a:ext cx="247650" cy="4953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6" name="Rectangle 125">
                  <a:extLst>
                    <a:ext uri="{FF2B5EF4-FFF2-40B4-BE49-F238E27FC236}">
                      <a16:creationId xmlns:a16="http://schemas.microsoft.com/office/drawing/2014/main" id="{4868CEC5-44A4-480E-BA3F-820498E85C5E}"/>
                    </a:ext>
                  </a:extLst>
                </p:cNvPr>
                <p:cNvSpPr>
                  <a:spLocks noChangeArrowheads="1"/>
                </p:cNvSpPr>
                <p:nvPr/>
              </p:nvSpPr>
              <p:spPr bwMode="auto">
                <a:xfrm>
                  <a:off x="898525" y="1833563"/>
                  <a:ext cx="247650" cy="24765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7" name="Rectangle 7">
                  <a:extLst>
                    <a:ext uri="{FF2B5EF4-FFF2-40B4-BE49-F238E27FC236}">
                      <a16:creationId xmlns:a16="http://schemas.microsoft.com/office/drawing/2014/main" id="{0C0AC9C5-FBB9-471C-BAF3-3B5BCEDA7D36}"/>
                    </a:ext>
                  </a:extLst>
                </p:cNvPr>
                <p:cNvSpPr>
                  <a:spLocks noChangeArrowheads="1"/>
                </p:cNvSpPr>
                <p:nvPr/>
              </p:nvSpPr>
              <p:spPr bwMode="auto">
                <a:xfrm>
                  <a:off x="712788" y="1663701"/>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8" name="Rectangle 8">
                  <a:extLst>
                    <a:ext uri="{FF2B5EF4-FFF2-40B4-BE49-F238E27FC236}">
                      <a16:creationId xmlns:a16="http://schemas.microsoft.com/office/drawing/2014/main" id="{07105D12-42F7-4587-864C-F80D0F032C9C}"/>
                    </a:ext>
                  </a:extLst>
                </p:cNvPr>
                <p:cNvSpPr>
                  <a:spLocks noChangeArrowheads="1"/>
                </p:cNvSpPr>
                <p:nvPr/>
              </p:nvSpPr>
              <p:spPr bwMode="auto">
                <a:xfrm>
                  <a:off x="790575" y="1663701"/>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9" name="Rectangle 9">
                  <a:extLst>
                    <a:ext uri="{FF2B5EF4-FFF2-40B4-BE49-F238E27FC236}">
                      <a16:creationId xmlns:a16="http://schemas.microsoft.com/office/drawing/2014/main" id="{0A961C6F-5324-4202-AB22-680D9FDCD7A7}"/>
                    </a:ext>
                  </a:extLst>
                </p:cNvPr>
                <p:cNvSpPr>
                  <a:spLocks noChangeArrowheads="1"/>
                </p:cNvSpPr>
                <p:nvPr/>
              </p:nvSpPr>
              <p:spPr bwMode="auto">
                <a:xfrm>
                  <a:off x="712788" y="1739901"/>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30" name="Rectangle 10">
                  <a:extLst>
                    <a:ext uri="{FF2B5EF4-FFF2-40B4-BE49-F238E27FC236}">
                      <a16:creationId xmlns:a16="http://schemas.microsoft.com/office/drawing/2014/main" id="{7EB6871A-EF61-48BA-807B-DD3D1E425A62}"/>
                    </a:ext>
                  </a:extLst>
                </p:cNvPr>
                <p:cNvSpPr>
                  <a:spLocks noChangeArrowheads="1"/>
                </p:cNvSpPr>
                <p:nvPr/>
              </p:nvSpPr>
              <p:spPr bwMode="auto">
                <a:xfrm>
                  <a:off x="790575" y="1739901"/>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31" name="Rectangle 11">
                  <a:extLst>
                    <a:ext uri="{FF2B5EF4-FFF2-40B4-BE49-F238E27FC236}">
                      <a16:creationId xmlns:a16="http://schemas.microsoft.com/office/drawing/2014/main" id="{5EFD3C6D-7C22-4C73-A2DE-FCF6FD9FCBC8}"/>
                    </a:ext>
                  </a:extLst>
                </p:cNvPr>
                <p:cNvSpPr>
                  <a:spLocks noChangeArrowheads="1"/>
                </p:cNvSpPr>
                <p:nvPr/>
              </p:nvSpPr>
              <p:spPr bwMode="auto">
                <a:xfrm>
                  <a:off x="712788" y="1817688"/>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32" name="Rectangle 12">
                  <a:extLst>
                    <a:ext uri="{FF2B5EF4-FFF2-40B4-BE49-F238E27FC236}">
                      <a16:creationId xmlns:a16="http://schemas.microsoft.com/office/drawing/2014/main" id="{347CE82A-2859-48FB-9F96-3710BA82143F}"/>
                    </a:ext>
                  </a:extLst>
                </p:cNvPr>
                <p:cNvSpPr>
                  <a:spLocks noChangeArrowheads="1"/>
                </p:cNvSpPr>
                <p:nvPr/>
              </p:nvSpPr>
              <p:spPr bwMode="auto">
                <a:xfrm>
                  <a:off x="790575" y="1817688"/>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33" name="Rectangle 13">
                  <a:extLst>
                    <a:ext uri="{FF2B5EF4-FFF2-40B4-BE49-F238E27FC236}">
                      <a16:creationId xmlns:a16="http://schemas.microsoft.com/office/drawing/2014/main" id="{5BF25975-7462-4CEF-9653-26BE31EA66B2}"/>
                    </a:ext>
                  </a:extLst>
                </p:cNvPr>
                <p:cNvSpPr>
                  <a:spLocks noChangeArrowheads="1"/>
                </p:cNvSpPr>
                <p:nvPr/>
              </p:nvSpPr>
              <p:spPr bwMode="auto">
                <a:xfrm>
                  <a:off x="712788" y="1895476"/>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34" name="Rectangle 14">
                  <a:extLst>
                    <a:ext uri="{FF2B5EF4-FFF2-40B4-BE49-F238E27FC236}">
                      <a16:creationId xmlns:a16="http://schemas.microsoft.com/office/drawing/2014/main" id="{EF835D8B-88FB-4EA1-A461-6A19800A1DC7}"/>
                    </a:ext>
                  </a:extLst>
                </p:cNvPr>
                <p:cNvSpPr>
                  <a:spLocks noChangeArrowheads="1"/>
                </p:cNvSpPr>
                <p:nvPr/>
              </p:nvSpPr>
              <p:spPr bwMode="auto">
                <a:xfrm>
                  <a:off x="790575" y="1895476"/>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35" name="Rectangle 15">
                  <a:extLst>
                    <a:ext uri="{FF2B5EF4-FFF2-40B4-BE49-F238E27FC236}">
                      <a16:creationId xmlns:a16="http://schemas.microsoft.com/office/drawing/2014/main" id="{99A9E901-EE28-41DF-9931-5E30E7E6D41A}"/>
                    </a:ext>
                  </a:extLst>
                </p:cNvPr>
                <p:cNvSpPr>
                  <a:spLocks noChangeArrowheads="1"/>
                </p:cNvSpPr>
                <p:nvPr/>
              </p:nvSpPr>
              <p:spPr bwMode="auto">
                <a:xfrm>
                  <a:off x="744538" y="2019301"/>
                  <a:ext cx="60325" cy="619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36" name="Rectangle 16">
                  <a:extLst>
                    <a:ext uri="{FF2B5EF4-FFF2-40B4-BE49-F238E27FC236}">
                      <a16:creationId xmlns:a16="http://schemas.microsoft.com/office/drawing/2014/main" id="{2DE10816-FDDB-4A8B-BB61-E07506529FC9}"/>
                    </a:ext>
                  </a:extLst>
                </p:cNvPr>
                <p:cNvSpPr>
                  <a:spLocks noChangeArrowheads="1"/>
                </p:cNvSpPr>
                <p:nvPr/>
              </p:nvSpPr>
              <p:spPr bwMode="auto">
                <a:xfrm>
                  <a:off x="960438" y="1895476"/>
                  <a:ext cx="46038"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37" name="Rectangle 17">
                  <a:extLst>
                    <a:ext uri="{FF2B5EF4-FFF2-40B4-BE49-F238E27FC236}">
                      <a16:creationId xmlns:a16="http://schemas.microsoft.com/office/drawing/2014/main" id="{DA5F8CB4-45D0-4E6B-96EE-6E4C41742BA8}"/>
                    </a:ext>
                  </a:extLst>
                </p:cNvPr>
                <p:cNvSpPr>
                  <a:spLocks noChangeArrowheads="1"/>
                </p:cNvSpPr>
                <p:nvPr/>
              </p:nvSpPr>
              <p:spPr bwMode="auto">
                <a:xfrm>
                  <a:off x="1038225" y="1895476"/>
                  <a:ext cx="46038"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38" name="Rectangle 18">
                  <a:extLst>
                    <a:ext uri="{FF2B5EF4-FFF2-40B4-BE49-F238E27FC236}">
                      <a16:creationId xmlns:a16="http://schemas.microsoft.com/office/drawing/2014/main" id="{603697D4-4CDC-47A0-AFC8-ABA13DE569DC}"/>
                    </a:ext>
                  </a:extLst>
                </p:cNvPr>
                <p:cNvSpPr>
                  <a:spLocks noChangeArrowheads="1"/>
                </p:cNvSpPr>
                <p:nvPr/>
              </p:nvSpPr>
              <p:spPr bwMode="auto">
                <a:xfrm>
                  <a:off x="990600" y="2019301"/>
                  <a:ext cx="63500" cy="619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107" name="Group 106">
                <a:extLst>
                  <a:ext uri="{FF2B5EF4-FFF2-40B4-BE49-F238E27FC236}">
                    <a16:creationId xmlns:a16="http://schemas.microsoft.com/office/drawing/2014/main" id="{03B23471-E600-40AF-A6AE-C228CA7BA5CC}"/>
                  </a:ext>
                </a:extLst>
              </p:cNvPr>
              <p:cNvGrpSpPr/>
              <p:nvPr/>
            </p:nvGrpSpPr>
            <p:grpSpPr>
              <a:xfrm>
                <a:off x="5203523" y="5796687"/>
                <a:ext cx="359180" cy="281627"/>
                <a:chOff x="5338393" y="5809468"/>
                <a:chExt cx="359180" cy="281627"/>
              </a:xfrm>
            </p:grpSpPr>
            <p:grpSp>
              <p:nvGrpSpPr>
                <p:cNvPr id="108" name="Group 107">
                  <a:extLst>
                    <a:ext uri="{FF2B5EF4-FFF2-40B4-BE49-F238E27FC236}">
                      <a16:creationId xmlns:a16="http://schemas.microsoft.com/office/drawing/2014/main" id="{7C5674F6-5AB1-4A82-B0F7-68CF5C0AEB58}"/>
                    </a:ext>
                  </a:extLst>
                </p:cNvPr>
                <p:cNvGrpSpPr>
                  <a:grpSpLocks noChangeAspect="1"/>
                </p:cNvGrpSpPr>
                <p:nvPr/>
              </p:nvGrpSpPr>
              <p:grpSpPr>
                <a:xfrm flipH="1">
                  <a:off x="5338393" y="5809468"/>
                  <a:ext cx="359180" cy="212575"/>
                  <a:chOff x="942772" y="1664993"/>
                  <a:chExt cx="155575" cy="92075"/>
                </a:xfrm>
                <a:solidFill>
                  <a:srgbClr val="50E6FF"/>
                </a:solidFill>
              </p:grpSpPr>
              <p:sp>
                <p:nvSpPr>
                  <p:cNvPr id="122" name="Oval 19">
                    <a:extLst>
                      <a:ext uri="{FF2B5EF4-FFF2-40B4-BE49-F238E27FC236}">
                        <a16:creationId xmlns:a16="http://schemas.microsoft.com/office/drawing/2014/main" id="{E58DF84C-9364-40CF-BA1E-77379A742DE5}"/>
                      </a:ext>
                    </a:extLst>
                  </p:cNvPr>
                  <p:cNvSpPr>
                    <a:spLocks noChangeArrowheads="1"/>
                  </p:cNvSpPr>
                  <p:nvPr/>
                </p:nvSpPr>
                <p:spPr bwMode="auto">
                  <a:xfrm>
                    <a:off x="958647" y="1664993"/>
                    <a:ext cx="93663" cy="920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a typeface="+mn-ea"/>
                      <a:cs typeface="+mn-cs"/>
                    </a:endParaRPr>
                  </a:p>
                </p:txBody>
              </p:sp>
              <p:sp>
                <p:nvSpPr>
                  <p:cNvPr id="123" name="Freeform 20">
                    <a:extLst>
                      <a:ext uri="{FF2B5EF4-FFF2-40B4-BE49-F238E27FC236}">
                        <a16:creationId xmlns:a16="http://schemas.microsoft.com/office/drawing/2014/main" id="{0AA0B395-DACD-4CD6-BB9C-4DF6670650B2}"/>
                      </a:ext>
                    </a:extLst>
                  </p:cNvPr>
                  <p:cNvSpPr>
                    <a:spLocks/>
                  </p:cNvSpPr>
                  <p:nvPr/>
                </p:nvSpPr>
                <p:spPr bwMode="auto">
                  <a:xfrm>
                    <a:off x="942772" y="1722142"/>
                    <a:ext cx="155575" cy="34925"/>
                  </a:xfrm>
                  <a:custGeom>
                    <a:avLst/>
                    <a:gdLst>
                      <a:gd name="T0" fmla="*/ 379 w 427"/>
                      <a:gd name="T1" fmla="*/ 96 h 96"/>
                      <a:gd name="T2" fmla="*/ 48 w 427"/>
                      <a:gd name="T3" fmla="*/ 96 h 96"/>
                      <a:gd name="T4" fmla="*/ 0 w 427"/>
                      <a:gd name="T5" fmla="*/ 48 h 96"/>
                      <a:gd name="T6" fmla="*/ 0 w 427"/>
                      <a:gd name="T7" fmla="*/ 48 h 96"/>
                      <a:gd name="T8" fmla="*/ 48 w 427"/>
                      <a:gd name="T9" fmla="*/ 0 h 96"/>
                      <a:gd name="T10" fmla="*/ 379 w 427"/>
                      <a:gd name="T11" fmla="*/ 0 h 96"/>
                      <a:gd name="T12" fmla="*/ 427 w 427"/>
                      <a:gd name="T13" fmla="*/ 48 h 96"/>
                      <a:gd name="T14" fmla="*/ 427 w 427"/>
                      <a:gd name="T15" fmla="*/ 48 h 96"/>
                      <a:gd name="T16" fmla="*/ 379 w 427"/>
                      <a:gd name="T1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96">
                        <a:moveTo>
                          <a:pt x="379" y="96"/>
                        </a:moveTo>
                        <a:cubicBezTo>
                          <a:pt x="48" y="96"/>
                          <a:pt x="48" y="96"/>
                          <a:pt x="48" y="96"/>
                        </a:cubicBezTo>
                        <a:cubicBezTo>
                          <a:pt x="22" y="96"/>
                          <a:pt x="0" y="75"/>
                          <a:pt x="0" y="48"/>
                        </a:cubicBezTo>
                        <a:cubicBezTo>
                          <a:pt x="0" y="48"/>
                          <a:pt x="0" y="48"/>
                          <a:pt x="0" y="48"/>
                        </a:cubicBezTo>
                        <a:cubicBezTo>
                          <a:pt x="0" y="21"/>
                          <a:pt x="22" y="0"/>
                          <a:pt x="48" y="0"/>
                        </a:cubicBezTo>
                        <a:cubicBezTo>
                          <a:pt x="379" y="0"/>
                          <a:pt x="379" y="0"/>
                          <a:pt x="379" y="0"/>
                        </a:cubicBezTo>
                        <a:cubicBezTo>
                          <a:pt x="406" y="0"/>
                          <a:pt x="427" y="21"/>
                          <a:pt x="427" y="48"/>
                        </a:cubicBezTo>
                        <a:cubicBezTo>
                          <a:pt x="427" y="48"/>
                          <a:pt x="427" y="48"/>
                          <a:pt x="427" y="48"/>
                        </a:cubicBezTo>
                        <a:cubicBezTo>
                          <a:pt x="427" y="75"/>
                          <a:pt x="406" y="96"/>
                          <a:pt x="379"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a typeface="+mn-ea"/>
                      <a:cs typeface="+mn-cs"/>
                    </a:endParaRPr>
                  </a:p>
                </p:txBody>
              </p:sp>
              <p:sp>
                <p:nvSpPr>
                  <p:cNvPr id="124" name="Oval 21">
                    <a:extLst>
                      <a:ext uri="{FF2B5EF4-FFF2-40B4-BE49-F238E27FC236}">
                        <a16:creationId xmlns:a16="http://schemas.microsoft.com/office/drawing/2014/main" id="{1A052E88-9CDE-42FA-B1BA-A25FEDD0ECA7}"/>
                      </a:ext>
                    </a:extLst>
                  </p:cNvPr>
                  <p:cNvSpPr>
                    <a:spLocks noChangeArrowheads="1"/>
                  </p:cNvSpPr>
                  <p:nvPr/>
                </p:nvSpPr>
                <p:spPr bwMode="auto">
                  <a:xfrm>
                    <a:off x="1020559" y="1680868"/>
                    <a:ext cx="61913" cy="60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a typeface="+mn-ea"/>
                      <a:cs typeface="+mn-cs"/>
                    </a:endParaRPr>
                  </a:p>
                </p:txBody>
              </p:sp>
            </p:grpSp>
            <p:grpSp>
              <p:nvGrpSpPr>
                <p:cNvPr id="109" name="Group 108">
                  <a:extLst>
                    <a:ext uri="{FF2B5EF4-FFF2-40B4-BE49-F238E27FC236}">
                      <a16:creationId xmlns:a16="http://schemas.microsoft.com/office/drawing/2014/main" id="{10E156B4-789A-41EF-9EC0-9856A9886EC7}"/>
                    </a:ext>
                  </a:extLst>
                </p:cNvPr>
                <p:cNvGrpSpPr/>
                <p:nvPr/>
              </p:nvGrpSpPr>
              <p:grpSpPr>
                <a:xfrm>
                  <a:off x="5381229" y="5900801"/>
                  <a:ext cx="195611" cy="190294"/>
                  <a:chOff x="11383094" y="5071064"/>
                  <a:chExt cx="275373" cy="267883"/>
                </a:xfrm>
              </p:grpSpPr>
              <p:sp>
                <p:nvSpPr>
                  <p:cNvPr id="116" name="Rectangle 33">
                    <a:extLst>
                      <a:ext uri="{FF2B5EF4-FFF2-40B4-BE49-F238E27FC236}">
                        <a16:creationId xmlns:a16="http://schemas.microsoft.com/office/drawing/2014/main" id="{4E6AF014-06C1-47B4-B6FB-C70714FBE2EB}"/>
                      </a:ext>
                    </a:extLst>
                  </p:cNvPr>
                  <p:cNvSpPr>
                    <a:spLocks noChangeArrowheads="1"/>
                  </p:cNvSpPr>
                  <p:nvPr/>
                </p:nvSpPr>
                <p:spPr bwMode="auto">
                  <a:xfrm>
                    <a:off x="11614327" y="5071064"/>
                    <a:ext cx="44140" cy="147640"/>
                  </a:xfrm>
                  <a:prstGeom prst="rect">
                    <a:avLst/>
                  </a:prstGeom>
                  <a:solidFill>
                    <a:schemeClr val="tx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20" name="Rectangle 34">
                    <a:extLst>
                      <a:ext uri="{FF2B5EF4-FFF2-40B4-BE49-F238E27FC236}">
                        <a16:creationId xmlns:a16="http://schemas.microsoft.com/office/drawing/2014/main" id="{5683C87D-23FD-4F7F-9657-15ABAEB8C3BF}"/>
                      </a:ext>
                    </a:extLst>
                  </p:cNvPr>
                  <p:cNvSpPr>
                    <a:spLocks noChangeArrowheads="1"/>
                  </p:cNvSpPr>
                  <p:nvPr/>
                </p:nvSpPr>
                <p:spPr bwMode="auto">
                  <a:xfrm>
                    <a:off x="11506321" y="5071064"/>
                    <a:ext cx="147640" cy="45662"/>
                  </a:xfrm>
                  <a:prstGeom prst="rect">
                    <a:avLst/>
                  </a:prstGeom>
                  <a:solidFill>
                    <a:schemeClr val="tx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21" name="Freeform 39">
                    <a:extLst>
                      <a:ext uri="{FF2B5EF4-FFF2-40B4-BE49-F238E27FC236}">
                        <a16:creationId xmlns:a16="http://schemas.microsoft.com/office/drawing/2014/main" id="{9E0F9408-FBEE-4FEF-8DBB-F8D70E0C1BF2}"/>
                      </a:ext>
                    </a:extLst>
                  </p:cNvPr>
                  <p:cNvSpPr>
                    <a:spLocks/>
                  </p:cNvSpPr>
                  <p:nvPr/>
                </p:nvSpPr>
                <p:spPr bwMode="auto">
                  <a:xfrm>
                    <a:off x="11383094" y="5083241"/>
                    <a:ext cx="254184" cy="255706"/>
                  </a:xfrm>
                  <a:custGeom>
                    <a:avLst/>
                    <a:gdLst>
                      <a:gd name="T0" fmla="*/ 147 w 167"/>
                      <a:gd name="T1" fmla="*/ 0 h 168"/>
                      <a:gd name="T2" fmla="*/ 167 w 167"/>
                      <a:gd name="T3" fmla="*/ 21 h 168"/>
                      <a:gd name="T4" fmla="*/ 21 w 167"/>
                      <a:gd name="T5" fmla="*/ 168 h 168"/>
                      <a:gd name="T6" fmla="*/ 0 w 167"/>
                      <a:gd name="T7" fmla="*/ 147 h 168"/>
                      <a:gd name="T8" fmla="*/ 147 w 167"/>
                      <a:gd name="T9" fmla="*/ 0 h 168"/>
                    </a:gdLst>
                    <a:ahLst/>
                    <a:cxnLst>
                      <a:cxn ang="0">
                        <a:pos x="T0" y="T1"/>
                      </a:cxn>
                      <a:cxn ang="0">
                        <a:pos x="T2" y="T3"/>
                      </a:cxn>
                      <a:cxn ang="0">
                        <a:pos x="T4" y="T5"/>
                      </a:cxn>
                      <a:cxn ang="0">
                        <a:pos x="T6" y="T7"/>
                      </a:cxn>
                      <a:cxn ang="0">
                        <a:pos x="T8" y="T9"/>
                      </a:cxn>
                    </a:cxnLst>
                    <a:rect l="0" t="0" r="r" b="b"/>
                    <a:pathLst>
                      <a:path w="167" h="168">
                        <a:moveTo>
                          <a:pt x="147" y="0"/>
                        </a:moveTo>
                        <a:lnTo>
                          <a:pt x="167" y="21"/>
                        </a:lnTo>
                        <a:lnTo>
                          <a:pt x="21" y="168"/>
                        </a:lnTo>
                        <a:lnTo>
                          <a:pt x="0" y="147"/>
                        </a:lnTo>
                        <a:lnTo>
                          <a:pt x="147" y="0"/>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grpSp>
        </p:grpSp>
      </p:grpSp>
      <p:grpSp>
        <p:nvGrpSpPr>
          <p:cNvPr id="11" name="Group 10">
            <a:extLst>
              <a:ext uri="{FF2B5EF4-FFF2-40B4-BE49-F238E27FC236}">
                <a16:creationId xmlns:a16="http://schemas.microsoft.com/office/drawing/2014/main" id="{165AE7A0-2180-40DE-B36A-B10CFFA998C5}"/>
              </a:ext>
              <a:ext uri="{C183D7F6-B498-43B3-948B-1728B52AA6E4}">
                <adec:decorative xmlns:adec="http://schemas.microsoft.com/office/drawing/2017/decorative" val="1"/>
              </a:ext>
            </a:extLst>
          </p:cNvPr>
          <p:cNvGrpSpPr/>
          <p:nvPr/>
        </p:nvGrpSpPr>
        <p:grpSpPr>
          <a:xfrm>
            <a:off x="1996819" y="1995049"/>
            <a:ext cx="711091" cy="644503"/>
            <a:chOff x="1330507" y="2036077"/>
            <a:chExt cx="711091" cy="644503"/>
          </a:xfrm>
        </p:grpSpPr>
        <p:grpSp>
          <p:nvGrpSpPr>
            <p:cNvPr id="140" name="Group 139">
              <a:extLst>
                <a:ext uri="{FF2B5EF4-FFF2-40B4-BE49-F238E27FC236}">
                  <a16:creationId xmlns:a16="http://schemas.microsoft.com/office/drawing/2014/main" id="{1CA990B8-2CEB-4218-B0DD-CC6EBA70B308}"/>
                </a:ext>
              </a:extLst>
            </p:cNvPr>
            <p:cNvGrpSpPr>
              <a:grpSpLocks noChangeAspect="1"/>
            </p:cNvGrpSpPr>
            <p:nvPr/>
          </p:nvGrpSpPr>
          <p:grpSpPr>
            <a:xfrm flipH="1">
              <a:off x="1330507" y="2036077"/>
              <a:ext cx="607142" cy="359329"/>
              <a:chOff x="942772" y="1664993"/>
              <a:chExt cx="155575" cy="92075"/>
            </a:xfrm>
            <a:solidFill>
              <a:srgbClr val="50E6FF"/>
            </a:solidFill>
          </p:grpSpPr>
          <p:sp>
            <p:nvSpPr>
              <p:cNvPr id="148" name="Oval 19">
                <a:extLst>
                  <a:ext uri="{FF2B5EF4-FFF2-40B4-BE49-F238E27FC236}">
                    <a16:creationId xmlns:a16="http://schemas.microsoft.com/office/drawing/2014/main" id="{3B0BA8EC-B73D-4566-B126-F0680BBEBF6E}"/>
                  </a:ext>
                </a:extLst>
              </p:cNvPr>
              <p:cNvSpPr>
                <a:spLocks noChangeArrowheads="1"/>
              </p:cNvSpPr>
              <p:nvPr/>
            </p:nvSpPr>
            <p:spPr bwMode="auto">
              <a:xfrm>
                <a:off x="958647" y="1664993"/>
                <a:ext cx="93663" cy="920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a typeface="+mn-ea"/>
                  <a:cs typeface="+mn-cs"/>
                </a:endParaRPr>
              </a:p>
            </p:txBody>
          </p:sp>
          <p:sp>
            <p:nvSpPr>
              <p:cNvPr id="149" name="Freeform 20">
                <a:extLst>
                  <a:ext uri="{FF2B5EF4-FFF2-40B4-BE49-F238E27FC236}">
                    <a16:creationId xmlns:a16="http://schemas.microsoft.com/office/drawing/2014/main" id="{94AFD16A-EF8C-4EBF-8732-4D8B6FE9366D}"/>
                  </a:ext>
                </a:extLst>
              </p:cNvPr>
              <p:cNvSpPr>
                <a:spLocks/>
              </p:cNvSpPr>
              <p:nvPr/>
            </p:nvSpPr>
            <p:spPr bwMode="auto">
              <a:xfrm>
                <a:off x="942772" y="1722142"/>
                <a:ext cx="155575" cy="34925"/>
              </a:xfrm>
              <a:custGeom>
                <a:avLst/>
                <a:gdLst>
                  <a:gd name="T0" fmla="*/ 379 w 427"/>
                  <a:gd name="T1" fmla="*/ 96 h 96"/>
                  <a:gd name="T2" fmla="*/ 48 w 427"/>
                  <a:gd name="T3" fmla="*/ 96 h 96"/>
                  <a:gd name="T4" fmla="*/ 0 w 427"/>
                  <a:gd name="T5" fmla="*/ 48 h 96"/>
                  <a:gd name="T6" fmla="*/ 0 w 427"/>
                  <a:gd name="T7" fmla="*/ 48 h 96"/>
                  <a:gd name="T8" fmla="*/ 48 w 427"/>
                  <a:gd name="T9" fmla="*/ 0 h 96"/>
                  <a:gd name="T10" fmla="*/ 379 w 427"/>
                  <a:gd name="T11" fmla="*/ 0 h 96"/>
                  <a:gd name="T12" fmla="*/ 427 w 427"/>
                  <a:gd name="T13" fmla="*/ 48 h 96"/>
                  <a:gd name="T14" fmla="*/ 427 w 427"/>
                  <a:gd name="T15" fmla="*/ 48 h 96"/>
                  <a:gd name="T16" fmla="*/ 379 w 427"/>
                  <a:gd name="T1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96">
                    <a:moveTo>
                      <a:pt x="379" y="96"/>
                    </a:moveTo>
                    <a:cubicBezTo>
                      <a:pt x="48" y="96"/>
                      <a:pt x="48" y="96"/>
                      <a:pt x="48" y="96"/>
                    </a:cubicBezTo>
                    <a:cubicBezTo>
                      <a:pt x="22" y="96"/>
                      <a:pt x="0" y="75"/>
                      <a:pt x="0" y="48"/>
                    </a:cubicBezTo>
                    <a:cubicBezTo>
                      <a:pt x="0" y="48"/>
                      <a:pt x="0" y="48"/>
                      <a:pt x="0" y="48"/>
                    </a:cubicBezTo>
                    <a:cubicBezTo>
                      <a:pt x="0" y="21"/>
                      <a:pt x="22" y="0"/>
                      <a:pt x="48" y="0"/>
                    </a:cubicBezTo>
                    <a:cubicBezTo>
                      <a:pt x="379" y="0"/>
                      <a:pt x="379" y="0"/>
                      <a:pt x="379" y="0"/>
                    </a:cubicBezTo>
                    <a:cubicBezTo>
                      <a:pt x="406" y="0"/>
                      <a:pt x="427" y="21"/>
                      <a:pt x="427" y="48"/>
                    </a:cubicBezTo>
                    <a:cubicBezTo>
                      <a:pt x="427" y="48"/>
                      <a:pt x="427" y="48"/>
                      <a:pt x="427" y="48"/>
                    </a:cubicBezTo>
                    <a:cubicBezTo>
                      <a:pt x="427" y="75"/>
                      <a:pt x="406" y="96"/>
                      <a:pt x="379"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a typeface="+mn-ea"/>
                  <a:cs typeface="+mn-cs"/>
                </a:endParaRPr>
              </a:p>
            </p:txBody>
          </p:sp>
          <p:sp>
            <p:nvSpPr>
              <p:cNvPr id="150" name="Oval 21">
                <a:extLst>
                  <a:ext uri="{FF2B5EF4-FFF2-40B4-BE49-F238E27FC236}">
                    <a16:creationId xmlns:a16="http://schemas.microsoft.com/office/drawing/2014/main" id="{7C11DE16-390E-41B1-B860-124EA3123397}"/>
                  </a:ext>
                </a:extLst>
              </p:cNvPr>
              <p:cNvSpPr>
                <a:spLocks noChangeArrowheads="1"/>
              </p:cNvSpPr>
              <p:nvPr/>
            </p:nvSpPr>
            <p:spPr bwMode="auto">
              <a:xfrm>
                <a:off x="1020559" y="1680868"/>
                <a:ext cx="61913" cy="60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a typeface="+mn-ea"/>
                  <a:cs typeface="+mn-cs"/>
                </a:endParaRPr>
              </a:p>
            </p:txBody>
          </p:sp>
        </p:grpSp>
        <p:sp>
          <p:nvSpPr>
            <p:cNvPr id="142" name="Freeform 233">
              <a:extLst>
                <a:ext uri="{FF2B5EF4-FFF2-40B4-BE49-F238E27FC236}">
                  <a16:creationId xmlns:a16="http://schemas.microsoft.com/office/drawing/2014/main" id="{54D57FBE-69F6-4767-AAB6-CF3A94149395}"/>
                </a:ext>
              </a:extLst>
            </p:cNvPr>
            <p:cNvSpPr>
              <a:spLocks noEditPoints="1"/>
            </p:cNvSpPr>
            <p:nvPr/>
          </p:nvSpPr>
          <p:spPr bwMode="auto">
            <a:xfrm>
              <a:off x="1738387" y="2556755"/>
              <a:ext cx="141287" cy="123825"/>
            </a:xfrm>
            <a:custGeom>
              <a:avLst/>
              <a:gdLst>
                <a:gd name="T0" fmla="*/ 194 w 389"/>
                <a:gd name="T1" fmla="*/ 128 h 341"/>
                <a:gd name="T2" fmla="*/ 230 w 389"/>
                <a:gd name="T3" fmla="*/ 147 h 341"/>
                <a:gd name="T4" fmla="*/ 236 w 389"/>
                <a:gd name="T5" fmla="*/ 179 h 341"/>
                <a:gd name="T6" fmla="*/ 218 w 389"/>
                <a:gd name="T7" fmla="*/ 206 h 341"/>
                <a:gd name="T8" fmla="*/ 194 w 389"/>
                <a:gd name="T9" fmla="*/ 213 h 341"/>
                <a:gd name="T10" fmla="*/ 159 w 389"/>
                <a:gd name="T11" fmla="*/ 194 h 341"/>
                <a:gd name="T12" fmla="*/ 171 w 389"/>
                <a:gd name="T13" fmla="*/ 135 h 341"/>
                <a:gd name="T14" fmla="*/ 194 w 389"/>
                <a:gd name="T15" fmla="*/ 128 h 341"/>
                <a:gd name="T16" fmla="*/ 194 w 389"/>
                <a:gd name="T17" fmla="*/ 0 h 341"/>
                <a:gd name="T18" fmla="*/ 100 w 389"/>
                <a:gd name="T19" fmla="*/ 28 h 341"/>
                <a:gd name="T20" fmla="*/ 52 w 389"/>
                <a:gd name="T21" fmla="*/ 265 h 341"/>
                <a:gd name="T22" fmla="*/ 194 w 389"/>
                <a:gd name="T23" fmla="*/ 341 h 341"/>
                <a:gd name="T24" fmla="*/ 289 w 389"/>
                <a:gd name="T25" fmla="*/ 312 h 341"/>
                <a:gd name="T26" fmla="*/ 336 w 389"/>
                <a:gd name="T27" fmla="*/ 76 h 341"/>
                <a:gd name="T28" fmla="*/ 194 w 389"/>
                <a:gd name="T29" fmla="*/ 0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9" h="341">
                  <a:moveTo>
                    <a:pt x="194" y="128"/>
                  </a:moveTo>
                  <a:cubicBezTo>
                    <a:pt x="209" y="128"/>
                    <a:pt x="222" y="135"/>
                    <a:pt x="230" y="147"/>
                  </a:cubicBezTo>
                  <a:cubicBezTo>
                    <a:pt x="238" y="160"/>
                    <a:pt x="237" y="172"/>
                    <a:pt x="236" y="179"/>
                  </a:cubicBezTo>
                  <a:cubicBezTo>
                    <a:pt x="235" y="185"/>
                    <a:pt x="231" y="197"/>
                    <a:pt x="218" y="206"/>
                  </a:cubicBezTo>
                  <a:cubicBezTo>
                    <a:pt x="211" y="211"/>
                    <a:pt x="203" y="213"/>
                    <a:pt x="194" y="213"/>
                  </a:cubicBezTo>
                  <a:cubicBezTo>
                    <a:pt x="180" y="213"/>
                    <a:pt x="167" y="206"/>
                    <a:pt x="159" y="194"/>
                  </a:cubicBezTo>
                  <a:cubicBezTo>
                    <a:pt x="146" y="175"/>
                    <a:pt x="151" y="148"/>
                    <a:pt x="171" y="135"/>
                  </a:cubicBezTo>
                  <a:cubicBezTo>
                    <a:pt x="178" y="130"/>
                    <a:pt x="186" y="128"/>
                    <a:pt x="194" y="128"/>
                  </a:cubicBezTo>
                  <a:moveTo>
                    <a:pt x="194" y="0"/>
                  </a:moveTo>
                  <a:cubicBezTo>
                    <a:pt x="162" y="0"/>
                    <a:pt x="129" y="9"/>
                    <a:pt x="100" y="28"/>
                  </a:cubicBezTo>
                  <a:cubicBezTo>
                    <a:pt x="21" y="81"/>
                    <a:pt x="0" y="187"/>
                    <a:pt x="52" y="265"/>
                  </a:cubicBezTo>
                  <a:cubicBezTo>
                    <a:pt x="85" y="314"/>
                    <a:pt x="139" y="341"/>
                    <a:pt x="194" y="341"/>
                  </a:cubicBezTo>
                  <a:cubicBezTo>
                    <a:pt x="227" y="341"/>
                    <a:pt x="260" y="332"/>
                    <a:pt x="289" y="312"/>
                  </a:cubicBezTo>
                  <a:cubicBezTo>
                    <a:pt x="367" y="260"/>
                    <a:pt x="389" y="154"/>
                    <a:pt x="336" y="76"/>
                  </a:cubicBezTo>
                  <a:cubicBezTo>
                    <a:pt x="303" y="26"/>
                    <a:pt x="249" y="0"/>
                    <a:pt x="194"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43" name="Rectangle 234">
              <a:extLst>
                <a:ext uri="{FF2B5EF4-FFF2-40B4-BE49-F238E27FC236}">
                  <a16:creationId xmlns:a16="http://schemas.microsoft.com/office/drawing/2014/main" id="{811C0BDB-703E-48C0-8E3E-F652CA022A0F}"/>
                </a:ext>
              </a:extLst>
            </p:cNvPr>
            <p:cNvSpPr>
              <a:spLocks noChangeArrowheads="1"/>
            </p:cNvSpPr>
            <p:nvPr/>
          </p:nvSpPr>
          <p:spPr bwMode="auto">
            <a:xfrm>
              <a:off x="1979686" y="2278942"/>
              <a:ext cx="31750" cy="185738"/>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44" name="Freeform 235">
              <a:extLst>
                <a:ext uri="{FF2B5EF4-FFF2-40B4-BE49-F238E27FC236}">
                  <a16:creationId xmlns:a16="http://schemas.microsoft.com/office/drawing/2014/main" id="{312A90BF-BE4D-4B31-AA0E-320A2E4B8CA6}"/>
                </a:ext>
              </a:extLst>
            </p:cNvPr>
            <p:cNvSpPr>
              <a:spLocks/>
            </p:cNvSpPr>
            <p:nvPr/>
          </p:nvSpPr>
          <p:spPr bwMode="auto">
            <a:xfrm>
              <a:off x="1949523" y="2185279"/>
              <a:ext cx="92075" cy="107950"/>
            </a:xfrm>
            <a:custGeom>
              <a:avLst/>
              <a:gdLst>
                <a:gd name="T0" fmla="*/ 0 w 256"/>
                <a:gd name="T1" fmla="*/ 0 h 299"/>
                <a:gd name="T2" fmla="*/ 0 w 256"/>
                <a:gd name="T3" fmla="*/ 168 h 299"/>
                <a:gd name="T4" fmla="*/ 128 w 256"/>
                <a:gd name="T5" fmla="*/ 299 h 299"/>
                <a:gd name="T6" fmla="*/ 128 w 256"/>
                <a:gd name="T7" fmla="*/ 299 h 299"/>
                <a:gd name="T8" fmla="*/ 256 w 256"/>
                <a:gd name="T9" fmla="*/ 168 h 299"/>
                <a:gd name="T10" fmla="*/ 256 w 256"/>
                <a:gd name="T11" fmla="*/ 0 h 299"/>
                <a:gd name="T12" fmla="*/ 0 w 256"/>
                <a:gd name="T13" fmla="*/ 0 h 299"/>
              </a:gdLst>
              <a:ahLst/>
              <a:cxnLst>
                <a:cxn ang="0">
                  <a:pos x="T0" y="T1"/>
                </a:cxn>
                <a:cxn ang="0">
                  <a:pos x="T2" y="T3"/>
                </a:cxn>
                <a:cxn ang="0">
                  <a:pos x="T4" y="T5"/>
                </a:cxn>
                <a:cxn ang="0">
                  <a:pos x="T6" y="T7"/>
                </a:cxn>
                <a:cxn ang="0">
                  <a:pos x="T8" y="T9"/>
                </a:cxn>
                <a:cxn ang="0">
                  <a:pos x="T10" y="T11"/>
                </a:cxn>
                <a:cxn ang="0">
                  <a:pos x="T12" y="T13"/>
                </a:cxn>
              </a:cxnLst>
              <a:rect l="0" t="0" r="r" b="b"/>
              <a:pathLst>
                <a:path w="256" h="299">
                  <a:moveTo>
                    <a:pt x="0" y="0"/>
                  </a:moveTo>
                  <a:cubicBezTo>
                    <a:pt x="0" y="168"/>
                    <a:pt x="0" y="168"/>
                    <a:pt x="0" y="168"/>
                  </a:cubicBezTo>
                  <a:cubicBezTo>
                    <a:pt x="0" y="240"/>
                    <a:pt x="58" y="299"/>
                    <a:pt x="128" y="299"/>
                  </a:cubicBezTo>
                  <a:cubicBezTo>
                    <a:pt x="128" y="299"/>
                    <a:pt x="128" y="299"/>
                    <a:pt x="128" y="299"/>
                  </a:cubicBezTo>
                  <a:cubicBezTo>
                    <a:pt x="199" y="299"/>
                    <a:pt x="256" y="240"/>
                    <a:pt x="256" y="168"/>
                  </a:cubicBezTo>
                  <a:cubicBezTo>
                    <a:pt x="256" y="0"/>
                    <a:pt x="256" y="0"/>
                    <a:pt x="256" y="0"/>
                  </a:cubicBezTo>
                  <a:lnTo>
                    <a:pt x="0" y="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45" name="Freeform 236">
              <a:extLst>
                <a:ext uri="{FF2B5EF4-FFF2-40B4-BE49-F238E27FC236}">
                  <a16:creationId xmlns:a16="http://schemas.microsoft.com/office/drawing/2014/main" id="{FE5CB4B8-3FFD-427B-B824-E11B527F032A}"/>
                </a:ext>
              </a:extLst>
            </p:cNvPr>
            <p:cNvSpPr>
              <a:spLocks/>
            </p:cNvSpPr>
            <p:nvPr/>
          </p:nvSpPr>
          <p:spPr bwMode="auto">
            <a:xfrm>
              <a:off x="1949523" y="2448805"/>
              <a:ext cx="92075" cy="231775"/>
            </a:xfrm>
            <a:custGeom>
              <a:avLst/>
              <a:gdLst>
                <a:gd name="T0" fmla="*/ 0 w 256"/>
                <a:gd name="T1" fmla="*/ 0 h 640"/>
                <a:gd name="T2" fmla="*/ 0 w 256"/>
                <a:gd name="T3" fmla="*/ 508 h 640"/>
                <a:gd name="T4" fmla="*/ 128 w 256"/>
                <a:gd name="T5" fmla="*/ 640 h 640"/>
                <a:gd name="T6" fmla="*/ 128 w 256"/>
                <a:gd name="T7" fmla="*/ 640 h 640"/>
                <a:gd name="T8" fmla="*/ 256 w 256"/>
                <a:gd name="T9" fmla="*/ 508 h 640"/>
                <a:gd name="T10" fmla="*/ 256 w 256"/>
                <a:gd name="T11" fmla="*/ 0 h 640"/>
                <a:gd name="T12" fmla="*/ 0 w 256"/>
                <a:gd name="T13" fmla="*/ 0 h 640"/>
              </a:gdLst>
              <a:ahLst/>
              <a:cxnLst>
                <a:cxn ang="0">
                  <a:pos x="T0" y="T1"/>
                </a:cxn>
                <a:cxn ang="0">
                  <a:pos x="T2" y="T3"/>
                </a:cxn>
                <a:cxn ang="0">
                  <a:pos x="T4" y="T5"/>
                </a:cxn>
                <a:cxn ang="0">
                  <a:pos x="T6" y="T7"/>
                </a:cxn>
                <a:cxn ang="0">
                  <a:pos x="T8" y="T9"/>
                </a:cxn>
                <a:cxn ang="0">
                  <a:pos x="T10" y="T11"/>
                </a:cxn>
                <a:cxn ang="0">
                  <a:pos x="T12" y="T13"/>
                </a:cxn>
              </a:cxnLst>
              <a:rect l="0" t="0" r="r" b="b"/>
              <a:pathLst>
                <a:path w="256" h="640">
                  <a:moveTo>
                    <a:pt x="0" y="0"/>
                  </a:moveTo>
                  <a:cubicBezTo>
                    <a:pt x="0" y="508"/>
                    <a:pt x="0" y="508"/>
                    <a:pt x="0" y="508"/>
                  </a:cubicBezTo>
                  <a:cubicBezTo>
                    <a:pt x="0" y="581"/>
                    <a:pt x="58" y="640"/>
                    <a:pt x="128" y="640"/>
                  </a:cubicBezTo>
                  <a:cubicBezTo>
                    <a:pt x="128" y="640"/>
                    <a:pt x="128" y="640"/>
                    <a:pt x="128" y="640"/>
                  </a:cubicBezTo>
                  <a:cubicBezTo>
                    <a:pt x="199" y="640"/>
                    <a:pt x="256" y="581"/>
                    <a:pt x="256" y="508"/>
                  </a:cubicBezTo>
                  <a:cubicBezTo>
                    <a:pt x="256" y="0"/>
                    <a:pt x="256" y="0"/>
                    <a:pt x="256" y="0"/>
                  </a:cubicBezTo>
                  <a:lnTo>
                    <a:pt x="0" y="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46" name="Rectangle 237">
              <a:extLst>
                <a:ext uri="{FF2B5EF4-FFF2-40B4-BE49-F238E27FC236}">
                  <a16:creationId xmlns:a16="http://schemas.microsoft.com/office/drawing/2014/main" id="{16C8FE5D-8458-41C1-AD97-8A317CF3632F}"/>
                </a:ext>
              </a:extLst>
            </p:cNvPr>
            <p:cNvSpPr>
              <a:spLocks noChangeArrowheads="1"/>
            </p:cNvSpPr>
            <p:nvPr/>
          </p:nvSpPr>
          <p:spPr bwMode="auto">
            <a:xfrm>
              <a:off x="1778074" y="2285292"/>
              <a:ext cx="61912" cy="30797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47" name="Freeform 238">
              <a:extLst>
                <a:ext uri="{FF2B5EF4-FFF2-40B4-BE49-F238E27FC236}">
                  <a16:creationId xmlns:a16="http://schemas.microsoft.com/office/drawing/2014/main" id="{22F94A6D-73A1-457B-AD06-D34854FF3567}"/>
                </a:ext>
              </a:extLst>
            </p:cNvPr>
            <p:cNvSpPr>
              <a:spLocks/>
            </p:cNvSpPr>
            <p:nvPr/>
          </p:nvSpPr>
          <p:spPr bwMode="auto">
            <a:xfrm>
              <a:off x="1732037" y="2185279"/>
              <a:ext cx="155574" cy="146050"/>
            </a:xfrm>
            <a:custGeom>
              <a:avLst/>
              <a:gdLst>
                <a:gd name="T0" fmla="*/ 299 w 427"/>
                <a:gd name="T1" fmla="*/ 0 h 403"/>
                <a:gd name="T2" fmla="*/ 299 w 427"/>
                <a:gd name="T3" fmla="*/ 212 h 403"/>
                <a:gd name="T4" fmla="*/ 128 w 427"/>
                <a:gd name="T5" fmla="*/ 212 h 403"/>
                <a:gd name="T6" fmla="*/ 128 w 427"/>
                <a:gd name="T7" fmla="*/ 0 h 403"/>
                <a:gd name="T8" fmla="*/ 0 w 427"/>
                <a:gd name="T9" fmla="*/ 190 h 403"/>
                <a:gd name="T10" fmla="*/ 213 w 427"/>
                <a:gd name="T11" fmla="*/ 403 h 403"/>
                <a:gd name="T12" fmla="*/ 427 w 427"/>
                <a:gd name="T13" fmla="*/ 190 h 403"/>
                <a:gd name="T14" fmla="*/ 299 w 427"/>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7" h="403">
                  <a:moveTo>
                    <a:pt x="299" y="0"/>
                  </a:moveTo>
                  <a:cubicBezTo>
                    <a:pt x="299" y="212"/>
                    <a:pt x="299" y="212"/>
                    <a:pt x="299" y="212"/>
                  </a:cubicBezTo>
                  <a:cubicBezTo>
                    <a:pt x="128" y="212"/>
                    <a:pt x="128" y="212"/>
                    <a:pt x="128" y="212"/>
                  </a:cubicBezTo>
                  <a:cubicBezTo>
                    <a:pt x="128" y="0"/>
                    <a:pt x="128" y="0"/>
                    <a:pt x="128" y="0"/>
                  </a:cubicBezTo>
                  <a:cubicBezTo>
                    <a:pt x="57" y="24"/>
                    <a:pt x="0" y="107"/>
                    <a:pt x="0" y="190"/>
                  </a:cubicBezTo>
                  <a:cubicBezTo>
                    <a:pt x="0" y="308"/>
                    <a:pt x="96" y="403"/>
                    <a:pt x="213" y="403"/>
                  </a:cubicBezTo>
                  <a:cubicBezTo>
                    <a:pt x="331" y="403"/>
                    <a:pt x="427" y="308"/>
                    <a:pt x="427" y="190"/>
                  </a:cubicBezTo>
                  <a:cubicBezTo>
                    <a:pt x="427" y="107"/>
                    <a:pt x="373" y="27"/>
                    <a:pt x="299"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cxnSp>
        <p:nvCxnSpPr>
          <p:cNvPr id="167" name="Straight Connector 166">
            <a:extLst>
              <a:ext uri="{FF2B5EF4-FFF2-40B4-BE49-F238E27FC236}">
                <a16:creationId xmlns:a16="http://schemas.microsoft.com/office/drawing/2014/main" id="{D2FB5AED-D09A-442B-8589-41C5BCEF2BDC}"/>
              </a:ext>
              <a:ext uri="{C183D7F6-B498-43B3-948B-1728B52AA6E4}">
                <adec:decorative xmlns:adec="http://schemas.microsoft.com/office/drawing/2017/decorative" val="1"/>
              </a:ext>
            </a:extLst>
          </p:cNvPr>
          <p:cNvCxnSpPr>
            <a:cxnSpLocks/>
          </p:cNvCxnSpPr>
          <p:nvPr/>
        </p:nvCxnSpPr>
        <p:spPr>
          <a:xfrm>
            <a:off x="1403968" y="3421505"/>
            <a:ext cx="1896792"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3EBE0F72-5CDF-441F-B219-F5A8A2B211DA}"/>
              </a:ext>
              <a:ext uri="{C183D7F6-B498-43B3-948B-1728B52AA6E4}">
                <adec:decorative xmlns:adec="http://schemas.microsoft.com/office/drawing/2017/decorative" val="1"/>
              </a:ext>
            </a:extLst>
          </p:cNvPr>
          <p:cNvCxnSpPr>
            <a:cxnSpLocks/>
          </p:cNvCxnSpPr>
          <p:nvPr/>
        </p:nvCxnSpPr>
        <p:spPr>
          <a:xfrm>
            <a:off x="3947630" y="3433367"/>
            <a:ext cx="1896792"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FA8C7DDD-DA8B-46AC-B368-7FA776D6D097}"/>
              </a:ext>
              <a:ext uri="{C183D7F6-B498-43B3-948B-1728B52AA6E4}">
                <adec:decorative xmlns:adec="http://schemas.microsoft.com/office/drawing/2017/decorative" val="1"/>
              </a:ext>
            </a:extLst>
          </p:cNvPr>
          <p:cNvCxnSpPr>
            <a:cxnSpLocks/>
          </p:cNvCxnSpPr>
          <p:nvPr/>
        </p:nvCxnSpPr>
        <p:spPr>
          <a:xfrm>
            <a:off x="6572274" y="3440908"/>
            <a:ext cx="1896792"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D94F64FC-64A9-4855-A1EA-D2D1AF9934B5}"/>
              </a:ext>
              <a:ext uri="{C183D7F6-B498-43B3-948B-1728B52AA6E4}">
                <adec:decorative xmlns:adec="http://schemas.microsoft.com/office/drawing/2017/decorative" val="1"/>
              </a:ext>
            </a:extLst>
          </p:cNvPr>
          <p:cNvCxnSpPr>
            <a:cxnSpLocks/>
          </p:cNvCxnSpPr>
          <p:nvPr/>
        </p:nvCxnSpPr>
        <p:spPr>
          <a:xfrm>
            <a:off x="9054630" y="3449781"/>
            <a:ext cx="1896792"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82" name="Group 38">
            <a:extLst>
              <a:ext uri="{FF2B5EF4-FFF2-40B4-BE49-F238E27FC236}">
                <a16:creationId xmlns:a16="http://schemas.microsoft.com/office/drawing/2014/main" id="{C2BC3CD8-3CEF-49B7-A85C-005A6716F41C}"/>
              </a:ext>
              <a:ext uri="{C183D7F6-B498-43B3-948B-1728B52AA6E4}">
                <adec:decorative xmlns:adec="http://schemas.microsoft.com/office/drawing/2017/decorative" val="1"/>
              </a:ext>
            </a:extLst>
          </p:cNvPr>
          <p:cNvGrpSpPr>
            <a:grpSpLocks noChangeAspect="1"/>
          </p:cNvGrpSpPr>
          <p:nvPr/>
        </p:nvGrpSpPr>
        <p:grpSpPr bwMode="auto">
          <a:xfrm>
            <a:off x="7100525" y="1949480"/>
            <a:ext cx="741620" cy="741620"/>
            <a:chOff x="2204" y="999"/>
            <a:chExt cx="312" cy="312"/>
          </a:xfrm>
        </p:grpSpPr>
        <p:sp>
          <p:nvSpPr>
            <p:cNvPr id="183" name="Freeform 39">
              <a:extLst>
                <a:ext uri="{FF2B5EF4-FFF2-40B4-BE49-F238E27FC236}">
                  <a16:creationId xmlns:a16="http://schemas.microsoft.com/office/drawing/2014/main" id="{90F3A5B6-1677-440D-954C-02AEEB20C94E}"/>
                </a:ext>
              </a:extLst>
            </p:cNvPr>
            <p:cNvSpPr>
              <a:spLocks noEditPoints="1"/>
            </p:cNvSpPr>
            <p:nvPr/>
          </p:nvSpPr>
          <p:spPr bwMode="auto">
            <a:xfrm>
              <a:off x="2204" y="999"/>
              <a:ext cx="312" cy="312"/>
            </a:xfrm>
            <a:custGeom>
              <a:avLst/>
              <a:gdLst>
                <a:gd name="T0" fmla="*/ 683 w 1366"/>
                <a:gd name="T1" fmla="*/ 128 h 1366"/>
                <a:gd name="T2" fmla="*/ 899 w 1366"/>
                <a:gd name="T3" fmla="*/ 172 h 1366"/>
                <a:gd name="T4" fmla="*/ 1075 w 1366"/>
                <a:gd name="T5" fmla="*/ 291 h 1366"/>
                <a:gd name="T6" fmla="*/ 1194 w 1366"/>
                <a:gd name="T7" fmla="*/ 467 h 1366"/>
                <a:gd name="T8" fmla="*/ 1238 w 1366"/>
                <a:gd name="T9" fmla="*/ 683 h 1366"/>
                <a:gd name="T10" fmla="*/ 1194 w 1366"/>
                <a:gd name="T11" fmla="*/ 899 h 1366"/>
                <a:gd name="T12" fmla="*/ 1075 w 1366"/>
                <a:gd name="T13" fmla="*/ 1075 h 1366"/>
                <a:gd name="T14" fmla="*/ 899 w 1366"/>
                <a:gd name="T15" fmla="*/ 1194 h 1366"/>
                <a:gd name="T16" fmla="*/ 683 w 1366"/>
                <a:gd name="T17" fmla="*/ 1238 h 1366"/>
                <a:gd name="T18" fmla="*/ 467 w 1366"/>
                <a:gd name="T19" fmla="*/ 1194 h 1366"/>
                <a:gd name="T20" fmla="*/ 291 w 1366"/>
                <a:gd name="T21" fmla="*/ 1075 h 1366"/>
                <a:gd name="T22" fmla="*/ 172 w 1366"/>
                <a:gd name="T23" fmla="*/ 899 h 1366"/>
                <a:gd name="T24" fmla="*/ 128 w 1366"/>
                <a:gd name="T25" fmla="*/ 683 h 1366"/>
                <a:gd name="T26" fmla="*/ 172 w 1366"/>
                <a:gd name="T27" fmla="*/ 467 h 1366"/>
                <a:gd name="T28" fmla="*/ 291 w 1366"/>
                <a:gd name="T29" fmla="*/ 291 h 1366"/>
                <a:gd name="T30" fmla="*/ 467 w 1366"/>
                <a:gd name="T31" fmla="*/ 172 h 1366"/>
                <a:gd name="T32" fmla="*/ 683 w 1366"/>
                <a:gd name="T33" fmla="*/ 128 h 1366"/>
                <a:gd name="T34" fmla="*/ 683 w 1366"/>
                <a:gd name="T35" fmla="*/ 0 h 1366"/>
                <a:gd name="T36" fmla="*/ 0 w 1366"/>
                <a:gd name="T37" fmla="*/ 683 h 1366"/>
                <a:gd name="T38" fmla="*/ 683 w 1366"/>
                <a:gd name="T39" fmla="*/ 1366 h 1366"/>
                <a:gd name="T40" fmla="*/ 1366 w 1366"/>
                <a:gd name="T41" fmla="*/ 683 h 1366"/>
                <a:gd name="T42" fmla="*/ 683 w 1366"/>
                <a:gd name="T43" fmla="*/ 0 h 1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66" h="1366">
                  <a:moveTo>
                    <a:pt x="683" y="128"/>
                  </a:moveTo>
                  <a:cubicBezTo>
                    <a:pt x="758" y="128"/>
                    <a:pt x="831" y="143"/>
                    <a:pt x="899" y="172"/>
                  </a:cubicBezTo>
                  <a:cubicBezTo>
                    <a:pt x="965" y="200"/>
                    <a:pt x="1024" y="240"/>
                    <a:pt x="1075" y="291"/>
                  </a:cubicBezTo>
                  <a:cubicBezTo>
                    <a:pt x="1126" y="342"/>
                    <a:pt x="1166" y="401"/>
                    <a:pt x="1194" y="467"/>
                  </a:cubicBezTo>
                  <a:cubicBezTo>
                    <a:pt x="1223" y="535"/>
                    <a:pt x="1238" y="608"/>
                    <a:pt x="1238" y="683"/>
                  </a:cubicBezTo>
                  <a:cubicBezTo>
                    <a:pt x="1238" y="758"/>
                    <a:pt x="1223" y="831"/>
                    <a:pt x="1194" y="899"/>
                  </a:cubicBezTo>
                  <a:cubicBezTo>
                    <a:pt x="1166" y="965"/>
                    <a:pt x="1126" y="1024"/>
                    <a:pt x="1075" y="1075"/>
                  </a:cubicBezTo>
                  <a:cubicBezTo>
                    <a:pt x="1024" y="1126"/>
                    <a:pt x="965" y="1166"/>
                    <a:pt x="899" y="1194"/>
                  </a:cubicBezTo>
                  <a:cubicBezTo>
                    <a:pt x="831" y="1223"/>
                    <a:pt x="758" y="1238"/>
                    <a:pt x="683" y="1238"/>
                  </a:cubicBezTo>
                  <a:cubicBezTo>
                    <a:pt x="608" y="1238"/>
                    <a:pt x="535" y="1223"/>
                    <a:pt x="467" y="1194"/>
                  </a:cubicBezTo>
                  <a:cubicBezTo>
                    <a:pt x="401" y="1166"/>
                    <a:pt x="342" y="1126"/>
                    <a:pt x="291" y="1075"/>
                  </a:cubicBezTo>
                  <a:cubicBezTo>
                    <a:pt x="240" y="1024"/>
                    <a:pt x="200" y="965"/>
                    <a:pt x="172" y="899"/>
                  </a:cubicBezTo>
                  <a:cubicBezTo>
                    <a:pt x="143" y="831"/>
                    <a:pt x="128" y="758"/>
                    <a:pt x="128" y="683"/>
                  </a:cubicBezTo>
                  <a:cubicBezTo>
                    <a:pt x="128" y="608"/>
                    <a:pt x="143" y="535"/>
                    <a:pt x="172" y="467"/>
                  </a:cubicBezTo>
                  <a:cubicBezTo>
                    <a:pt x="200" y="401"/>
                    <a:pt x="240" y="342"/>
                    <a:pt x="291" y="291"/>
                  </a:cubicBezTo>
                  <a:cubicBezTo>
                    <a:pt x="342" y="240"/>
                    <a:pt x="401" y="200"/>
                    <a:pt x="467" y="172"/>
                  </a:cubicBezTo>
                  <a:cubicBezTo>
                    <a:pt x="535" y="143"/>
                    <a:pt x="608" y="128"/>
                    <a:pt x="683" y="128"/>
                  </a:cubicBezTo>
                  <a:moveTo>
                    <a:pt x="683" y="0"/>
                  </a:moveTo>
                  <a:cubicBezTo>
                    <a:pt x="306" y="0"/>
                    <a:pt x="0" y="306"/>
                    <a:pt x="0" y="683"/>
                  </a:cubicBezTo>
                  <a:cubicBezTo>
                    <a:pt x="0" y="1060"/>
                    <a:pt x="306" y="1366"/>
                    <a:pt x="683" y="1366"/>
                  </a:cubicBezTo>
                  <a:cubicBezTo>
                    <a:pt x="1060" y="1366"/>
                    <a:pt x="1366" y="1060"/>
                    <a:pt x="1366" y="683"/>
                  </a:cubicBezTo>
                  <a:cubicBezTo>
                    <a:pt x="1366" y="306"/>
                    <a:pt x="1060" y="0"/>
                    <a:pt x="683"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Freeform 40">
              <a:extLst>
                <a:ext uri="{FF2B5EF4-FFF2-40B4-BE49-F238E27FC236}">
                  <a16:creationId xmlns:a16="http://schemas.microsoft.com/office/drawing/2014/main" id="{E54B0D26-1338-41E7-9AD8-641484FF0CD0}"/>
                </a:ext>
              </a:extLst>
            </p:cNvPr>
            <p:cNvSpPr>
              <a:spLocks/>
            </p:cNvSpPr>
            <p:nvPr/>
          </p:nvSpPr>
          <p:spPr bwMode="auto">
            <a:xfrm>
              <a:off x="2341" y="1067"/>
              <a:ext cx="79" cy="159"/>
            </a:xfrm>
            <a:custGeom>
              <a:avLst/>
              <a:gdLst>
                <a:gd name="T0" fmla="*/ 29 w 79"/>
                <a:gd name="T1" fmla="*/ 0 h 159"/>
                <a:gd name="T2" fmla="*/ 0 w 79"/>
                <a:gd name="T3" fmla="*/ 0 h 159"/>
                <a:gd name="T4" fmla="*/ 0 w 79"/>
                <a:gd name="T5" fmla="*/ 100 h 159"/>
                <a:gd name="T6" fmla="*/ 0 w 79"/>
                <a:gd name="T7" fmla="*/ 100 h 159"/>
                <a:gd name="T8" fmla="*/ 0 w 79"/>
                <a:gd name="T9" fmla="*/ 100 h 159"/>
                <a:gd name="T10" fmla="*/ 58 w 79"/>
                <a:gd name="T11" fmla="*/ 159 h 159"/>
                <a:gd name="T12" fmla="*/ 79 w 79"/>
                <a:gd name="T13" fmla="*/ 138 h 159"/>
                <a:gd name="T14" fmla="*/ 29 w 79"/>
                <a:gd name="T15" fmla="*/ 88 h 159"/>
                <a:gd name="T16" fmla="*/ 29 w 79"/>
                <a:gd name="T17" fmla="*/ 0 h 159"/>
                <a:gd name="T18" fmla="*/ 29 w 79"/>
                <a:gd name="T19" fmla="*/ 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9" h="159">
                  <a:moveTo>
                    <a:pt x="29" y="0"/>
                  </a:moveTo>
                  <a:lnTo>
                    <a:pt x="0" y="0"/>
                  </a:lnTo>
                  <a:lnTo>
                    <a:pt x="0" y="100"/>
                  </a:lnTo>
                  <a:lnTo>
                    <a:pt x="0" y="100"/>
                  </a:lnTo>
                  <a:lnTo>
                    <a:pt x="0" y="100"/>
                  </a:lnTo>
                  <a:lnTo>
                    <a:pt x="58" y="159"/>
                  </a:lnTo>
                  <a:lnTo>
                    <a:pt x="79" y="138"/>
                  </a:lnTo>
                  <a:lnTo>
                    <a:pt x="29" y="88"/>
                  </a:lnTo>
                  <a:lnTo>
                    <a:pt x="29" y="0"/>
                  </a:lnTo>
                  <a:lnTo>
                    <a:pt x="29"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57" name="Rectangle 156">
            <a:extLst>
              <a:ext uri="{FF2B5EF4-FFF2-40B4-BE49-F238E27FC236}">
                <a16:creationId xmlns:a16="http://schemas.microsoft.com/office/drawing/2014/main" id="{BBF0674B-5AEB-4151-8CFE-E4855C71010A}"/>
              </a:ext>
            </a:extLst>
          </p:cNvPr>
          <p:cNvSpPr/>
          <p:nvPr/>
        </p:nvSpPr>
        <p:spPr>
          <a:xfrm>
            <a:off x="1385157" y="2895287"/>
            <a:ext cx="1934414" cy="369332"/>
          </a:xfrm>
          <a:prstGeom prst="rect">
            <a:avLst/>
          </a:prstGeom>
        </p:spPr>
        <p:txBody>
          <a:bodyPr vert="horz" wrap="square" lIns="0" tIns="0" rIns="0" bIns="0" numCol="1" rtlCol="0" anchor="ctr" anchorCtr="0">
            <a:spAutoFit/>
          </a:bodyPr>
          <a:lstStyle/>
          <a:p>
            <a:pPr marR="0" lvl="0" indent="0" algn="ctr" fontAlgn="auto">
              <a:lnSpc>
                <a:spcPct val="100000"/>
              </a:lnSpc>
              <a:spcBef>
                <a:spcPts val="0"/>
              </a:spcBef>
              <a:spcAft>
                <a:spcPts val="1200"/>
              </a:spcAft>
              <a:buClrTx/>
              <a:buSzTx/>
              <a:buFontTx/>
              <a:buNone/>
              <a:tabLst/>
              <a:defRPr/>
            </a:pPr>
            <a:r>
              <a:rPr lang="en-US" sz="1200" b="1" dirty="0">
                <a:ln w="3175">
                  <a:noFill/>
                </a:ln>
                <a:solidFill>
                  <a:srgbClr val="0078D4"/>
                </a:solidFill>
                <a:latin typeface="+mj-lt"/>
                <a:cs typeface="Segoe UI" pitchFamily="34" charset="0"/>
              </a:rPr>
              <a:t>Modern transactional </a:t>
            </a:r>
            <a:br>
              <a:rPr lang="en-US" sz="1200" b="1" dirty="0">
                <a:ln w="3175">
                  <a:noFill/>
                </a:ln>
                <a:solidFill>
                  <a:srgbClr val="0078D4"/>
                </a:solidFill>
                <a:latin typeface="+mj-lt"/>
                <a:cs typeface="Segoe UI" pitchFamily="34" charset="0"/>
              </a:rPr>
            </a:br>
            <a:r>
              <a:rPr lang="en-US" sz="1200" b="1" dirty="0">
                <a:ln w="3175">
                  <a:noFill/>
                </a:ln>
                <a:solidFill>
                  <a:srgbClr val="0078D4"/>
                </a:solidFill>
                <a:latin typeface="+mj-lt"/>
                <a:cs typeface="Segoe UI" pitchFamily="34" charset="0"/>
              </a:rPr>
              <a:t>apps built with AKS</a:t>
            </a:r>
          </a:p>
        </p:txBody>
      </p:sp>
      <p:sp>
        <p:nvSpPr>
          <p:cNvPr id="162" name="TextBox 161">
            <a:extLst>
              <a:ext uri="{FF2B5EF4-FFF2-40B4-BE49-F238E27FC236}">
                <a16:creationId xmlns:a16="http://schemas.microsoft.com/office/drawing/2014/main" id="{8BAD5E97-528A-4839-9571-026B7527FF5E}"/>
              </a:ext>
            </a:extLst>
          </p:cNvPr>
          <p:cNvSpPr txBox="1"/>
          <p:nvPr/>
        </p:nvSpPr>
        <p:spPr>
          <a:xfrm>
            <a:off x="1385157" y="3589294"/>
            <a:ext cx="1934414" cy="738664"/>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20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a:ea typeface="+mn-ea"/>
                <a:cs typeface="+mn-cs"/>
              </a:rPr>
              <a:t>Engage cloud native developers with the flexibility of AKS and extensibility of PostgreSQL</a:t>
            </a:r>
          </a:p>
        </p:txBody>
      </p:sp>
      <p:pic>
        <p:nvPicPr>
          <p:cNvPr id="74" name="Picture 2" descr="Finxact">
            <a:extLst>
              <a:ext uri="{FF2B5EF4-FFF2-40B4-BE49-F238E27FC236}">
                <a16:creationId xmlns:a16="http://schemas.microsoft.com/office/drawing/2014/main" id="{F7D81C01-BE4E-48C2-9198-73C0B7726C62}"/>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645464" y="4966548"/>
            <a:ext cx="1417475" cy="411037"/>
          </a:xfrm>
          <a:prstGeom prst="rect">
            <a:avLst/>
          </a:prstGeom>
          <a:noFill/>
          <a:extLst>
            <a:ext uri="{909E8E84-426E-40DD-AFC4-6F175D3DCCD1}">
              <a14:hiddenFill xmlns:a14="http://schemas.microsoft.com/office/drawing/2010/main">
                <a:solidFill>
                  <a:srgbClr val="FFFFFF"/>
                </a:solidFill>
              </a14:hiddenFill>
            </a:ext>
          </a:extLst>
        </p:spPr>
      </p:pic>
      <p:sp>
        <p:nvSpPr>
          <p:cNvPr id="159" name="Rectangle 158">
            <a:extLst>
              <a:ext uri="{FF2B5EF4-FFF2-40B4-BE49-F238E27FC236}">
                <a16:creationId xmlns:a16="http://schemas.microsoft.com/office/drawing/2014/main" id="{0347EADC-608F-42B4-A633-13E00EE4B857}"/>
              </a:ext>
            </a:extLst>
          </p:cNvPr>
          <p:cNvSpPr/>
          <p:nvPr/>
        </p:nvSpPr>
        <p:spPr>
          <a:xfrm>
            <a:off x="3926762" y="2907149"/>
            <a:ext cx="1938528" cy="369332"/>
          </a:xfrm>
          <a:prstGeom prst="rect">
            <a:avLst/>
          </a:prstGeom>
        </p:spPr>
        <p:txBody>
          <a:bodyPr vert="horz" wrap="square" lIns="0" tIns="0" rIns="0" bIns="0" numCol="1" rtlCol="0" anchor="ctr" anchorCtr="0">
            <a:spAutoFit/>
          </a:bodyPr>
          <a:lstStyle/>
          <a:p>
            <a:pPr algn="ctr">
              <a:spcAft>
                <a:spcPts val="1200"/>
              </a:spcAft>
              <a:defRPr/>
            </a:pPr>
            <a:r>
              <a:rPr lang="en-US" sz="1200" b="1" dirty="0">
                <a:ln w="3175">
                  <a:noFill/>
                </a:ln>
                <a:solidFill>
                  <a:srgbClr val="0078D4"/>
                </a:solidFill>
                <a:latin typeface="+mj-lt"/>
                <a:cs typeface="Segoe UI" pitchFamily="34" charset="0"/>
              </a:rPr>
              <a:t>Enable real-time operational analytics apps</a:t>
            </a:r>
          </a:p>
        </p:txBody>
      </p:sp>
      <p:sp>
        <p:nvSpPr>
          <p:cNvPr id="163" name="TextBox 162">
            <a:extLst>
              <a:ext uri="{FF2B5EF4-FFF2-40B4-BE49-F238E27FC236}">
                <a16:creationId xmlns:a16="http://schemas.microsoft.com/office/drawing/2014/main" id="{B204066D-6267-4A72-A298-C2821CA526A1}"/>
              </a:ext>
            </a:extLst>
          </p:cNvPr>
          <p:cNvSpPr txBox="1"/>
          <p:nvPr/>
        </p:nvSpPr>
        <p:spPr>
          <a:xfrm>
            <a:off x="3928819" y="3601156"/>
            <a:ext cx="1934414" cy="738664"/>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20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a:ea typeface="+mn-ea"/>
                <a:cs typeface="+mn-cs"/>
              </a:rPr>
              <a:t>Pursue new insights with data analytics by leveraging Power BI and Azure Database for PostgreSQL</a:t>
            </a:r>
          </a:p>
        </p:txBody>
      </p:sp>
      <p:sp>
        <p:nvSpPr>
          <p:cNvPr id="161" name="Rectangle 160">
            <a:extLst>
              <a:ext uri="{FF2B5EF4-FFF2-40B4-BE49-F238E27FC236}">
                <a16:creationId xmlns:a16="http://schemas.microsoft.com/office/drawing/2014/main" id="{C25C26FF-5787-4885-9939-F7418E0B4EA9}"/>
              </a:ext>
            </a:extLst>
          </p:cNvPr>
          <p:cNvSpPr/>
          <p:nvPr/>
        </p:nvSpPr>
        <p:spPr>
          <a:xfrm>
            <a:off x="6551406" y="2914690"/>
            <a:ext cx="1938528" cy="369332"/>
          </a:xfrm>
          <a:prstGeom prst="rect">
            <a:avLst/>
          </a:prstGeom>
        </p:spPr>
        <p:txBody>
          <a:bodyPr vert="horz" wrap="square" lIns="0" tIns="0" rIns="0" bIns="0" numCol="1" rtlCol="0" anchor="ctr" anchorCtr="0">
            <a:spAutoFit/>
          </a:bodyPr>
          <a:lstStyle/>
          <a:p>
            <a:pPr algn="ctr">
              <a:spcAft>
                <a:spcPts val="1200"/>
              </a:spcAft>
              <a:defRPr/>
            </a:pPr>
            <a:r>
              <a:rPr lang="en-US" sz="1200" b="1" dirty="0">
                <a:ln w="3175">
                  <a:noFill/>
                </a:ln>
                <a:solidFill>
                  <a:srgbClr val="0078D4"/>
                </a:solidFill>
                <a:latin typeface="+mj-lt"/>
                <a:cs typeface="Segoe UI" pitchFamily="34" charset="0"/>
              </a:rPr>
              <a:t>Modernize SaaS apps with a cloud first approach</a:t>
            </a:r>
          </a:p>
        </p:txBody>
      </p:sp>
      <p:sp>
        <p:nvSpPr>
          <p:cNvPr id="164" name="TextBox 163">
            <a:extLst>
              <a:ext uri="{FF2B5EF4-FFF2-40B4-BE49-F238E27FC236}">
                <a16:creationId xmlns:a16="http://schemas.microsoft.com/office/drawing/2014/main" id="{C0F77FE1-BF25-4762-A1A0-F8B0C2DA0D46}"/>
              </a:ext>
            </a:extLst>
          </p:cNvPr>
          <p:cNvSpPr txBox="1"/>
          <p:nvPr/>
        </p:nvSpPr>
        <p:spPr>
          <a:xfrm>
            <a:off x="6551406" y="3608697"/>
            <a:ext cx="1938528" cy="553998"/>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20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a:ea typeface="+mn-ea"/>
                <a:cs typeface="+mn-cs"/>
              </a:rPr>
              <a:t>Streamline application development with AKS and modernize with Azure</a:t>
            </a:r>
          </a:p>
        </p:txBody>
      </p:sp>
      <p:sp>
        <p:nvSpPr>
          <p:cNvPr id="160" name="Rectangle 159">
            <a:extLst>
              <a:ext uri="{FF2B5EF4-FFF2-40B4-BE49-F238E27FC236}">
                <a16:creationId xmlns:a16="http://schemas.microsoft.com/office/drawing/2014/main" id="{8E910E9B-BBBE-4829-8E07-D9A1F0CB5121}"/>
              </a:ext>
            </a:extLst>
          </p:cNvPr>
          <p:cNvSpPr/>
          <p:nvPr/>
        </p:nvSpPr>
        <p:spPr>
          <a:xfrm>
            <a:off x="9033762" y="2923563"/>
            <a:ext cx="1938528" cy="369332"/>
          </a:xfrm>
          <a:prstGeom prst="rect">
            <a:avLst/>
          </a:prstGeom>
        </p:spPr>
        <p:txBody>
          <a:bodyPr vert="horz" wrap="square" lIns="0" tIns="0" rIns="0" bIns="0" numCol="1" rtlCol="0" anchor="ctr" anchorCtr="0">
            <a:spAutoFit/>
          </a:bodyPr>
          <a:lstStyle/>
          <a:p>
            <a:pPr algn="ctr">
              <a:spcAft>
                <a:spcPts val="1200"/>
              </a:spcAft>
              <a:defRPr/>
            </a:pPr>
            <a:r>
              <a:rPr lang="en-US" sz="1200" b="1" dirty="0">
                <a:ln w="3175">
                  <a:noFill/>
                </a:ln>
                <a:solidFill>
                  <a:srgbClr val="0078D4"/>
                </a:solidFill>
                <a:latin typeface="+mj-lt"/>
                <a:cs typeface="Segoe UI" pitchFamily="34" charset="0"/>
              </a:rPr>
              <a:t>Migrate Oracle databases to Azure and reduce TCO </a:t>
            </a:r>
          </a:p>
        </p:txBody>
      </p:sp>
      <p:sp>
        <p:nvSpPr>
          <p:cNvPr id="166" name="TextBox 165">
            <a:extLst>
              <a:ext uri="{FF2B5EF4-FFF2-40B4-BE49-F238E27FC236}">
                <a16:creationId xmlns:a16="http://schemas.microsoft.com/office/drawing/2014/main" id="{092D7FD1-3052-41C2-BC10-A48621006590}"/>
              </a:ext>
            </a:extLst>
          </p:cNvPr>
          <p:cNvSpPr txBox="1"/>
          <p:nvPr/>
        </p:nvSpPr>
        <p:spPr>
          <a:xfrm>
            <a:off x="9033762" y="3617570"/>
            <a:ext cx="1938528" cy="369332"/>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20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a:ea typeface="+mn-ea"/>
                <a:cs typeface="+mn-cs"/>
              </a:rPr>
              <a:t>Migrate, modernize, and reduce time to market </a:t>
            </a:r>
          </a:p>
        </p:txBody>
      </p:sp>
      <p:pic>
        <p:nvPicPr>
          <p:cNvPr id="1026" name="Picture 2">
            <a:extLst>
              <a:ext uri="{FF2B5EF4-FFF2-40B4-BE49-F238E27FC236}">
                <a16:creationId xmlns:a16="http://schemas.microsoft.com/office/drawing/2014/main" id="{FE2DE17A-23F3-18DE-0AED-7BA6552E1775}"/>
              </a:ext>
              <a:ext uri="{C183D7F6-B498-43B3-948B-1728B52AA6E4}">
                <adec:decorative xmlns:adec="http://schemas.microsoft.com/office/drawing/2017/decorative" val="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21415" y="4770711"/>
            <a:ext cx="1027294" cy="70791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60A2F49A-DB3B-66D5-33B9-5B678E3389FF}"/>
              </a:ext>
              <a:ext uri="{C183D7F6-B498-43B3-948B-1728B52AA6E4}">
                <adec:decorative xmlns:adec="http://schemas.microsoft.com/office/drawing/2017/decorative" val="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67252" y="4994824"/>
            <a:ext cx="1169124" cy="40821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14B0A980-02AF-5C21-5BEE-490968285CBA}"/>
              </a:ext>
              <a:ext uri="{C183D7F6-B498-43B3-948B-1728B52AA6E4}">
                <adec:decorative xmlns:adec="http://schemas.microsoft.com/office/drawing/2017/decorative" val="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59571" y="5019152"/>
            <a:ext cx="934028" cy="4670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5908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0899E04-203A-3845-87D7-A7B961EDE2D2}"/>
              </a:ext>
              <a:ext uri="{C183D7F6-B498-43B3-948B-1728B52AA6E4}">
                <adec:decorative xmlns:adec="http://schemas.microsoft.com/office/drawing/2017/decorative" val="1"/>
              </a:ext>
            </a:extLst>
          </p:cNvPr>
          <p:cNvSpPr/>
          <p:nvPr/>
        </p:nvSpPr>
        <p:spPr bwMode="auto">
          <a:xfrm>
            <a:off x="7051963" y="457200"/>
            <a:ext cx="4964446" cy="5956300"/>
          </a:xfrm>
          <a:prstGeom prst="rect">
            <a:avLst/>
          </a:prstGeom>
          <a:ln w="9525">
            <a:gradFill>
              <a:gsLst>
                <a:gs pos="0">
                  <a:schemeClr val="accent1"/>
                </a:gs>
                <a:gs pos="100000">
                  <a:schemeClr val="accent2"/>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err="1">
              <a:ln>
                <a:noFill/>
              </a:ln>
              <a:solidFill>
                <a:srgbClr val="505050"/>
              </a:solidFill>
              <a:effectLst/>
              <a:uLnTx/>
              <a:uFillTx/>
              <a:latin typeface="Segoe UI"/>
              <a:ea typeface="+mn-ea"/>
              <a:cs typeface="+mn-cs"/>
            </a:endParaRPr>
          </a:p>
        </p:txBody>
      </p:sp>
      <p:sp>
        <p:nvSpPr>
          <p:cNvPr id="2" name="Title 1">
            <a:extLst>
              <a:ext uri="{FF2B5EF4-FFF2-40B4-BE49-F238E27FC236}">
                <a16:creationId xmlns:a16="http://schemas.microsoft.com/office/drawing/2014/main" id="{12746984-4CED-4F76-9D84-02BF342EC684}"/>
              </a:ext>
            </a:extLst>
          </p:cNvPr>
          <p:cNvSpPr>
            <a:spLocks noGrp="1"/>
          </p:cNvSpPr>
          <p:nvPr>
            <p:ph type="title"/>
          </p:nvPr>
        </p:nvSpPr>
        <p:spPr>
          <a:xfrm>
            <a:off x="588263" y="457200"/>
            <a:ext cx="6180285" cy="1107996"/>
          </a:xfrm>
        </p:spPr>
        <p:txBody>
          <a:bodyPr/>
          <a:lstStyle/>
          <a:p>
            <a:r>
              <a:rPr lang="en-US">
                <a:solidFill>
                  <a:schemeClr val="bg1"/>
                </a:solidFill>
              </a:rPr>
              <a:t>Significantly reduce cost when migrating workloads to PaaS</a:t>
            </a:r>
          </a:p>
        </p:txBody>
      </p:sp>
      <p:sp>
        <p:nvSpPr>
          <p:cNvPr id="4" name="Text Placeholder 3">
            <a:extLst>
              <a:ext uri="{FF2B5EF4-FFF2-40B4-BE49-F238E27FC236}">
                <a16:creationId xmlns:a16="http://schemas.microsoft.com/office/drawing/2014/main" id="{5051992B-8EA2-47C7-AF44-6C8E3567B44D}"/>
              </a:ext>
            </a:extLst>
          </p:cNvPr>
          <p:cNvSpPr>
            <a:spLocks noGrp="1"/>
          </p:cNvSpPr>
          <p:nvPr>
            <p:ph type="body" sz="quarter" idx="4294967295"/>
          </p:nvPr>
        </p:nvSpPr>
        <p:spPr>
          <a:xfrm>
            <a:off x="584932" y="1989424"/>
            <a:ext cx="2534332" cy="1956412"/>
          </a:xfrm>
        </p:spPr>
        <p:txBody>
          <a:bodyPr/>
          <a:lstStyle/>
          <a:p>
            <a:pPr marL="0" indent="0">
              <a:buNone/>
            </a:pPr>
            <a:r>
              <a:rPr lang="en-US" sz="1400">
                <a:solidFill>
                  <a:schemeClr val="bg1"/>
                </a:solidFill>
              </a:rPr>
              <a:t>Microsoft commissioned Enterprise Strategy Group to conduct an </a:t>
            </a:r>
            <a:r>
              <a:rPr lang="en-US" sz="1400">
                <a:solidFill>
                  <a:schemeClr val="accent2"/>
                </a:solidFill>
                <a:hlinkClick r:id="rId3">
                  <a:extLst>
                    <a:ext uri="{A12FA001-AC4F-418D-AE19-62706E023703}">
                      <ahyp:hlinkClr xmlns:ahyp="http://schemas.microsoft.com/office/drawing/2018/hyperlinkcolor" val="tx"/>
                    </a:ext>
                  </a:extLst>
                </a:hlinkClick>
              </a:rPr>
              <a:t>Economic Value study</a:t>
            </a:r>
            <a:r>
              <a:rPr lang="en-US" sz="1400">
                <a:solidFill>
                  <a:schemeClr val="bg1"/>
                </a:solidFill>
              </a:rPr>
              <a:t> to examine potential cost savings and business benefits enterprises would achieve from migrating on-premises workloads to Azure Database for PostgreSQL.</a:t>
            </a:r>
          </a:p>
        </p:txBody>
      </p:sp>
      <p:pic>
        <p:nvPicPr>
          <p:cNvPr id="15" name="Graphic 14" descr="Azure Database for PostgreSQL logo">
            <a:extLst>
              <a:ext uri="{FF2B5EF4-FFF2-40B4-BE49-F238E27FC236}">
                <a16:creationId xmlns:a16="http://schemas.microsoft.com/office/drawing/2014/main" id="{AACFA04D-AF43-126C-AA7B-126E7EFDEF95}"/>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535941" y="5258249"/>
            <a:ext cx="951929" cy="951926"/>
          </a:xfrm>
          <a:prstGeom prst="rect">
            <a:avLst/>
          </a:prstGeom>
        </p:spPr>
      </p:pic>
      <p:pic>
        <p:nvPicPr>
          <p:cNvPr id="24" name="Picture 23" descr="Front page of ESG PostgreSQL study">
            <a:extLst>
              <a:ext uri="{FF2B5EF4-FFF2-40B4-BE49-F238E27FC236}">
                <a16:creationId xmlns:a16="http://schemas.microsoft.com/office/drawing/2014/main" id="{8D879A20-CF09-0FA7-323B-FD205F85385E}"/>
              </a:ext>
            </a:extLst>
          </p:cNvPr>
          <p:cNvPicPr>
            <a:picLocks noChangeAspect="1"/>
          </p:cNvPicPr>
          <p:nvPr/>
        </p:nvPicPr>
        <p:blipFill>
          <a:blip r:embed="rId6"/>
          <a:stretch>
            <a:fillRect/>
          </a:stretch>
        </p:blipFill>
        <p:spPr>
          <a:xfrm>
            <a:off x="3329022" y="1989423"/>
            <a:ext cx="3402465" cy="4411376"/>
          </a:xfrm>
          <a:prstGeom prst="rect">
            <a:avLst/>
          </a:prstGeom>
          <a:ln w="19050">
            <a:gradFill>
              <a:gsLst>
                <a:gs pos="0">
                  <a:schemeClr val="accent1"/>
                </a:gs>
                <a:gs pos="100000">
                  <a:schemeClr val="accent2"/>
                </a:gs>
              </a:gsLst>
              <a:lin ang="5400000" scaled="1"/>
            </a:gradFill>
            <a:headEnd type="none" w="lg" len="med"/>
            <a:tailEnd type="none" w="lg" len="med"/>
          </a:ln>
        </p:spPr>
      </p:pic>
      <p:sp>
        <p:nvSpPr>
          <p:cNvPr id="6" name="Content Placeholder 5">
            <a:extLst>
              <a:ext uri="{FF2B5EF4-FFF2-40B4-BE49-F238E27FC236}">
                <a16:creationId xmlns:a16="http://schemas.microsoft.com/office/drawing/2014/main" id="{C963C917-1D0B-49EC-93CE-B2723FFA6352}"/>
              </a:ext>
            </a:extLst>
          </p:cNvPr>
          <p:cNvSpPr>
            <a:spLocks noGrp="1"/>
          </p:cNvSpPr>
          <p:nvPr>
            <p:ph sz="quarter" idx="4294967295"/>
          </p:nvPr>
        </p:nvSpPr>
        <p:spPr>
          <a:xfrm>
            <a:off x="7228342" y="710092"/>
            <a:ext cx="4611687" cy="276999"/>
          </a:xfrm>
        </p:spPr>
        <p:txBody>
          <a:bodyPr/>
          <a:lstStyle/>
          <a:p>
            <a:pPr marL="0" indent="0" algn="ctr" defTabSz="914049">
              <a:lnSpc>
                <a:spcPct val="90000"/>
              </a:lnSpc>
              <a:spcBef>
                <a:spcPts val="0"/>
              </a:spcBef>
              <a:spcAft>
                <a:spcPts val="600"/>
              </a:spcAft>
              <a:buSzTx/>
              <a:buNone/>
              <a:defRPr/>
            </a:pPr>
            <a:r>
              <a:rPr lang="en-US" sz="2000">
                <a:solidFill>
                  <a:schemeClr val="accent2"/>
                </a:solidFill>
                <a:latin typeface="Segoe UI Semibold"/>
                <a:cs typeface="+mn-cs"/>
              </a:rPr>
              <a:t>Key report benefits and findings</a:t>
            </a:r>
            <a:r>
              <a:rPr lang="en-US" sz="2000" baseline="30000">
                <a:solidFill>
                  <a:schemeClr val="accent2"/>
                </a:solidFill>
                <a:latin typeface="Segoe UI Semibold"/>
                <a:cs typeface="+mn-cs"/>
              </a:rPr>
              <a:t>1</a:t>
            </a:r>
          </a:p>
        </p:txBody>
      </p:sp>
      <p:sp>
        <p:nvSpPr>
          <p:cNvPr id="7" name="Content Placeholder 6">
            <a:extLst>
              <a:ext uri="{FF2B5EF4-FFF2-40B4-BE49-F238E27FC236}">
                <a16:creationId xmlns:a16="http://schemas.microsoft.com/office/drawing/2014/main" id="{5DAB5DA6-8FF5-41CF-B707-B58D34F39629}"/>
              </a:ext>
            </a:extLst>
          </p:cNvPr>
          <p:cNvSpPr>
            <a:spLocks noGrp="1"/>
          </p:cNvSpPr>
          <p:nvPr>
            <p:ph sz="quarter" idx="4294967295"/>
          </p:nvPr>
        </p:nvSpPr>
        <p:spPr>
          <a:xfrm>
            <a:off x="7645856" y="1339324"/>
            <a:ext cx="3776660" cy="830997"/>
          </a:xfrm>
        </p:spPr>
        <p:txBody>
          <a:bodyPr/>
          <a:lstStyle/>
          <a:p>
            <a:pPr marL="0" indent="0" algn="ctr" defTabSz="914049">
              <a:spcBef>
                <a:spcPts val="0"/>
              </a:spcBef>
              <a:buSzTx/>
              <a:buNone/>
              <a:defRPr/>
            </a:pPr>
            <a:r>
              <a:rPr lang="en-US" sz="3000">
                <a:solidFill>
                  <a:schemeClr val="accent2"/>
                </a:solidFill>
                <a:latin typeface="Segoe UI Semibold"/>
                <a:ea typeface="Times New Roman" panose="02020603050405020304" pitchFamily="18" charset="0"/>
                <a:cs typeface="+mn-cs"/>
              </a:rPr>
              <a:t>Up to 62%</a:t>
            </a:r>
            <a:endParaRPr lang="en-US" b="1">
              <a:solidFill>
                <a:schemeClr val="accent2"/>
              </a:solidFill>
              <a:latin typeface="Segoe UI Semibold"/>
              <a:ea typeface="Times New Roman" panose="02020603050405020304" pitchFamily="18" charset="0"/>
              <a:cs typeface="+mn-cs"/>
            </a:endParaRPr>
          </a:p>
          <a:p>
            <a:pPr marL="0" indent="0" algn="ctr" defTabSz="914049">
              <a:spcBef>
                <a:spcPts val="0"/>
              </a:spcBef>
              <a:buSzTx/>
              <a:buNone/>
              <a:defRPr/>
            </a:pPr>
            <a:r>
              <a:rPr lang="en-US" sz="1200">
                <a:solidFill>
                  <a:schemeClr val="bg1"/>
                </a:solidFill>
                <a:ea typeface="DengXian" panose="02010600030101010101" pitchFamily="2" charset="-122"/>
                <a:cs typeface="+mn-cs"/>
              </a:rPr>
              <a:t>Cost savings when migrating on-premises PostgreSQL instances to Azure Database for PostgreSQL</a:t>
            </a:r>
          </a:p>
        </p:txBody>
      </p:sp>
      <p:sp>
        <p:nvSpPr>
          <p:cNvPr id="8" name="Content Placeholder 7">
            <a:extLst>
              <a:ext uri="{FF2B5EF4-FFF2-40B4-BE49-F238E27FC236}">
                <a16:creationId xmlns:a16="http://schemas.microsoft.com/office/drawing/2014/main" id="{66B003B0-FC6A-4F52-BE1C-322511822DB1}"/>
              </a:ext>
            </a:extLst>
          </p:cNvPr>
          <p:cNvSpPr>
            <a:spLocks noGrp="1"/>
          </p:cNvSpPr>
          <p:nvPr>
            <p:ph sz="quarter" idx="4294967295"/>
          </p:nvPr>
        </p:nvSpPr>
        <p:spPr>
          <a:xfrm>
            <a:off x="7645854" y="2711450"/>
            <a:ext cx="3776662" cy="430213"/>
          </a:xfrm>
        </p:spPr>
        <p:txBody>
          <a:bodyPr/>
          <a:lstStyle/>
          <a:p>
            <a:pPr marL="0" indent="0" algn="ctr" defTabSz="914049">
              <a:spcBef>
                <a:spcPts val="0"/>
              </a:spcBef>
              <a:buSzTx/>
              <a:buNone/>
            </a:pPr>
            <a:r>
              <a:rPr lang="en-US" sz="1400">
                <a:solidFill>
                  <a:schemeClr val="bg1"/>
                </a:solidFill>
                <a:latin typeface="Segoe UI"/>
                <a:cs typeface="+mn-cs"/>
              </a:rPr>
              <a:t>Modernizing on Azure Database for </a:t>
            </a:r>
            <a:r>
              <a:rPr lang="en-US" sz="1400">
                <a:solidFill>
                  <a:schemeClr val="bg1"/>
                </a:solidFill>
                <a:cs typeface="+mn-cs"/>
              </a:rPr>
              <a:t>PostgreSQL </a:t>
            </a:r>
            <a:r>
              <a:rPr lang="en-US" sz="1400">
                <a:solidFill>
                  <a:schemeClr val="bg1"/>
                </a:solidFill>
                <a:latin typeface="Segoe UI"/>
                <a:cs typeface="+mn-cs"/>
              </a:rPr>
              <a:t>yields even </a:t>
            </a:r>
            <a:r>
              <a:rPr lang="en-US" sz="1400" b="1">
                <a:solidFill>
                  <a:schemeClr val="bg1"/>
                </a:solidFill>
                <a:latin typeface="Segoe UI"/>
                <a:cs typeface="+mn-cs"/>
              </a:rPr>
              <a:t>greater</a:t>
            </a:r>
            <a:r>
              <a:rPr lang="en-US" sz="1400">
                <a:solidFill>
                  <a:schemeClr val="bg1"/>
                </a:solidFill>
                <a:latin typeface="Segoe UI"/>
                <a:cs typeface="+mn-cs"/>
              </a:rPr>
              <a:t> benefits…</a:t>
            </a:r>
          </a:p>
        </p:txBody>
      </p:sp>
      <p:sp>
        <p:nvSpPr>
          <p:cNvPr id="12" name="Content Placeholder 11">
            <a:extLst>
              <a:ext uri="{FF2B5EF4-FFF2-40B4-BE49-F238E27FC236}">
                <a16:creationId xmlns:a16="http://schemas.microsoft.com/office/drawing/2014/main" id="{F8CFAD72-2F52-46B5-9164-AB0CBB39E9B0}"/>
              </a:ext>
            </a:extLst>
          </p:cNvPr>
          <p:cNvSpPr>
            <a:spLocks noGrp="1"/>
          </p:cNvSpPr>
          <p:nvPr>
            <p:ph sz="quarter" idx="4294967295"/>
          </p:nvPr>
        </p:nvSpPr>
        <p:spPr>
          <a:xfrm>
            <a:off x="7511098" y="3562350"/>
            <a:ext cx="1894160" cy="923330"/>
          </a:xfrm>
        </p:spPr>
        <p:txBody>
          <a:bodyPr/>
          <a:lstStyle/>
          <a:p>
            <a:pPr marL="0" indent="0" algn="ctr" defTabSz="914049">
              <a:spcBef>
                <a:spcPts val="0"/>
              </a:spcBef>
              <a:buSzTx/>
              <a:buNone/>
              <a:defRPr/>
            </a:pPr>
            <a:r>
              <a:rPr lang="en-US" sz="3600" dirty="0">
                <a:solidFill>
                  <a:schemeClr val="accent2"/>
                </a:solidFill>
                <a:latin typeface="Segoe UI Semibold"/>
                <a:cs typeface="+mn-cs"/>
              </a:rPr>
              <a:t>+$11.6M</a:t>
            </a:r>
          </a:p>
          <a:p>
            <a:pPr marL="0" indent="0" algn="ctr" defTabSz="914049">
              <a:spcBef>
                <a:spcPts val="0"/>
              </a:spcBef>
              <a:buSzTx/>
              <a:buNone/>
              <a:defRPr/>
            </a:pPr>
            <a:r>
              <a:rPr lang="en-US" sz="1200" dirty="0">
                <a:solidFill>
                  <a:schemeClr val="bg1"/>
                </a:solidFill>
                <a:latin typeface="Segoe UI"/>
                <a:ea typeface="DengXian" panose="02010600030101010101" pitchFamily="2" charset="-122"/>
                <a:cs typeface="+mn-cs"/>
              </a:rPr>
              <a:t>Additional revenue due </a:t>
            </a:r>
          </a:p>
          <a:p>
            <a:pPr marL="0" indent="0" algn="ctr" defTabSz="914049">
              <a:spcBef>
                <a:spcPts val="0"/>
              </a:spcBef>
              <a:buSzTx/>
              <a:buNone/>
              <a:defRPr/>
            </a:pPr>
            <a:r>
              <a:rPr lang="en-US" sz="1200" dirty="0">
                <a:solidFill>
                  <a:schemeClr val="bg1"/>
                </a:solidFill>
                <a:latin typeface="Segoe UI"/>
                <a:ea typeface="DengXian" panose="02010600030101010101" pitchFamily="2" charset="-122"/>
                <a:cs typeface="+mn-cs"/>
              </a:rPr>
              <a:t>to faster time to market</a:t>
            </a:r>
          </a:p>
        </p:txBody>
      </p:sp>
      <p:sp>
        <p:nvSpPr>
          <p:cNvPr id="17" name="Content Placeholder 10">
            <a:extLst>
              <a:ext uri="{FF2B5EF4-FFF2-40B4-BE49-F238E27FC236}">
                <a16:creationId xmlns:a16="http://schemas.microsoft.com/office/drawing/2014/main" id="{350B1BD7-103C-417A-BBB8-25FA987731ED}"/>
              </a:ext>
            </a:extLst>
          </p:cNvPr>
          <p:cNvSpPr txBox="1">
            <a:spLocks/>
          </p:cNvSpPr>
          <p:nvPr/>
        </p:nvSpPr>
        <p:spPr>
          <a:xfrm>
            <a:off x="7542300" y="4913129"/>
            <a:ext cx="1971814" cy="923346"/>
          </a:xfrm>
          <a:prstGeom prst="rect">
            <a:avLst/>
          </a:prstGeom>
        </p:spPr>
        <p:txBody>
          <a:bodyPr vert="horz" wrap="square" lIns="0" tIns="0" rIns="0" bIns="0" rtlCol="0">
            <a:spAutoFit/>
          </a:bodyPr>
          <a:lstStyle>
            <a:lvl1pPr marL="233104" marR="0" indent="-233104" algn="l" defTabSz="951121"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66209" marR="0" indent="-233104" algn="l" defTabSz="951121"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175" marR="0" indent="-203966" algn="l" defTabSz="951121"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573" marR="0" indent="-184541" algn="l" defTabSz="951121"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113" marR="0" indent="-171591" algn="l" defTabSz="951121"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5581" indent="-237781" algn="l" defTabSz="951121"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144" indent="-237781" algn="l" defTabSz="951121"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6704" indent="-237781" algn="l" defTabSz="951121"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2266" indent="-237781" algn="l" defTabSz="951121"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marR="0" lvl="0" indent="0" algn="ctr" defTabSz="914049"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3600" b="0" i="0" u="none" strike="noStrike" kern="1200" cap="none" spc="0" normalizeH="0" baseline="0" noProof="0">
                <a:ln>
                  <a:noFill/>
                </a:ln>
                <a:solidFill>
                  <a:srgbClr val="0078D4"/>
                </a:solidFill>
                <a:effectLst/>
                <a:uLnTx/>
                <a:uFillTx/>
                <a:latin typeface="Segoe UI Semibold"/>
                <a:ea typeface="+mn-ea"/>
                <a:cs typeface="Segoe UI Semilight" panose="020B0402040204020203" pitchFamily="34" charset="0"/>
              </a:rPr>
              <a:t>164%</a:t>
            </a:r>
          </a:p>
          <a:p>
            <a:pPr marL="0" marR="0" lvl="0" indent="0" algn="ctr" defTabSz="914049"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1200" b="0" i="0" u="none" strike="noStrike" kern="1200" cap="none" spc="0" normalizeH="0" baseline="0" noProof="0">
                <a:ln>
                  <a:noFill/>
                </a:ln>
                <a:solidFill>
                  <a:srgbClr val="000000"/>
                </a:solidFill>
                <a:effectLst/>
                <a:uLnTx/>
                <a:uFillTx/>
                <a:latin typeface="Segoe UI"/>
                <a:ea typeface="DengXian" panose="02010600030101010101" pitchFamily="2" charset="-122"/>
                <a:cs typeface="Segoe UI Semilight" panose="020B0402040204020203" pitchFamily="34" charset="0"/>
              </a:rPr>
              <a:t>based on the expected savings and benefits </a:t>
            </a:r>
          </a:p>
        </p:txBody>
      </p:sp>
      <p:sp>
        <p:nvSpPr>
          <p:cNvPr id="10" name="Content Placeholder 9">
            <a:extLst>
              <a:ext uri="{FF2B5EF4-FFF2-40B4-BE49-F238E27FC236}">
                <a16:creationId xmlns:a16="http://schemas.microsoft.com/office/drawing/2014/main" id="{F75574FD-3819-4049-8755-DFCDED38E674}"/>
              </a:ext>
            </a:extLst>
          </p:cNvPr>
          <p:cNvSpPr>
            <a:spLocks noGrp="1"/>
          </p:cNvSpPr>
          <p:nvPr>
            <p:ph sz="quarter" idx="4294967295"/>
          </p:nvPr>
        </p:nvSpPr>
        <p:spPr>
          <a:xfrm>
            <a:off x="9831314" y="3562350"/>
            <a:ext cx="1961470" cy="923330"/>
          </a:xfrm>
        </p:spPr>
        <p:txBody>
          <a:bodyPr/>
          <a:lstStyle/>
          <a:p>
            <a:pPr marL="0" indent="0" algn="ctr" defTabSz="914049">
              <a:spcBef>
                <a:spcPts val="0"/>
              </a:spcBef>
              <a:buSzTx/>
              <a:buNone/>
              <a:defRPr/>
            </a:pPr>
            <a:r>
              <a:rPr lang="en-US" sz="3600" dirty="0">
                <a:solidFill>
                  <a:schemeClr val="accent2"/>
                </a:solidFill>
                <a:latin typeface="Segoe UI Semibold"/>
                <a:cs typeface="+mn-cs"/>
              </a:rPr>
              <a:t>84%</a:t>
            </a:r>
          </a:p>
          <a:p>
            <a:pPr marL="0" indent="0" algn="ctr" defTabSz="914049">
              <a:spcBef>
                <a:spcPts val="0"/>
              </a:spcBef>
              <a:buSzTx/>
              <a:buNone/>
              <a:defRPr/>
            </a:pPr>
            <a:r>
              <a:rPr lang="en-US" sz="1200" dirty="0">
                <a:solidFill>
                  <a:schemeClr val="bg1"/>
                </a:solidFill>
                <a:ea typeface="Times New Roman" panose="02020603050405020304" pitchFamily="18" charset="0"/>
                <a:cs typeface="+mn-cs"/>
              </a:rPr>
              <a:t>Reduction in </a:t>
            </a:r>
          </a:p>
          <a:p>
            <a:pPr marL="0" indent="0" algn="ctr" defTabSz="914049">
              <a:spcBef>
                <a:spcPts val="0"/>
              </a:spcBef>
              <a:buSzTx/>
              <a:buNone/>
              <a:defRPr/>
            </a:pPr>
            <a:r>
              <a:rPr lang="en-US" sz="1200" dirty="0">
                <a:solidFill>
                  <a:schemeClr val="bg1"/>
                </a:solidFill>
                <a:ea typeface="Times New Roman" panose="02020603050405020304" pitchFamily="18" charset="0"/>
                <a:cs typeface="+mn-cs"/>
              </a:rPr>
              <a:t>operational cost</a:t>
            </a:r>
          </a:p>
        </p:txBody>
      </p:sp>
      <p:sp>
        <p:nvSpPr>
          <p:cNvPr id="11" name="Content Placeholder 10">
            <a:extLst>
              <a:ext uri="{FF2B5EF4-FFF2-40B4-BE49-F238E27FC236}">
                <a16:creationId xmlns:a16="http://schemas.microsoft.com/office/drawing/2014/main" id="{68942DD0-3BAD-4138-9D83-196A71DB23F2}"/>
              </a:ext>
            </a:extLst>
          </p:cNvPr>
          <p:cNvSpPr>
            <a:spLocks noGrp="1"/>
          </p:cNvSpPr>
          <p:nvPr>
            <p:ph sz="quarter" idx="4294967295"/>
          </p:nvPr>
        </p:nvSpPr>
        <p:spPr>
          <a:xfrm>
            <a:off x="9625393" y="4913313"/>
            <a:ext cx="2373312" cy="923925"/>
          </a:xfrm>
        </p:spPr>
        <p:txBody>
          <a:bodyPr/>
          <a:lstStyle/>
          <a:p>
            <a:pPr marL="0" indent="0" algn="ctr" defTabSz="914049">
              <a:spcBef>
                <a:spcPts val="0"/>
              </a:spcBef>
              <a:buSzTx/>
              <a:buNone/>
              <a:defRPr/>
            </a:pPr>
            <a:r>
              <a:rPr lang="en-US" sz="3600" dirty="0">
                <a:solidFill>
                  <a:schemeClr val="accent2"/>
                </a:solidFill>
                <a:latin typeface="Segoe UI Semibold"/>
                <a:cs typeface="+mn-cs"/>
              </a:rPr>
              <a:t>71%</a:t>
            </a:r>
          </a:p>
          <a:p>
            <a:pPr marL="0" indent="0" algn="ctr" defTabSz="914049">
              <a:spcBef>
                <a:spcPts val="0"/>
              </a:spcBef>
              <a:buSzTx/>
              <a:buNone/>
              <a:defRPr/>
            </a:pPr>
            <a:r>
              <a:rPr lang="en-US" sz="1200" dirty="0">
                <a:solidFill>
                  <a:schemeClr val="bg1"/>
                </a:solidFill>
                <a:latin typeface="Segoe UI"/>
                <a:ea typeface="DengXian" panose="02010600030101010101" pitchFamily="2" charset="-122"/>
                <a:cs typeface="+mn-cs"/>
              </a:rPr>
              <a:t>Lower cost of systems administration</a:t>
            </a:r>
          </a:p>
        </p:txBody>
      </p:sp>
      <p:sp>
        <p:nvSpPr>
          <p:cNvPr id="13" name="Content Placeholder 12">
            <a:extLst>
              <a:ext uri="{FF2B5EF4-FFF2-40B4-BE49-F238E27FC236}">
                <a16:creationId xmlns:a16="http://schemas.microsoft.com/office/drawing/2014/main" id="{5A062E5F-084E-4A45-8DE7-C2700063FF94}"/>
              </a:ext>
            </a:extLst>
          </p:cNvPr>
          <p:cNvSpPr>
            <a:spLocks noGrp="1"/>
          </p:cNvSpPr>
          <p:nvPr>
            <p:ph sz="quarter" idx="4294967295"/>
          </p:nvPr>
        </p:nvSpPr>
        <p:spPr>
          <a:xfrm>
            <a:off x="7443981" y="6096002"/>
            <a:ext cx="4308475" cy="164148"/>
          </a:xfrm>
        </p:spPr>
        <p:txBody>
          <a:bodyPr/>
          <a:lstStyle/>
          <a:p>
            <a:pPr marL="0" indent="0" defTabSz="914049">
              <a:spcBef>
                <a:spcPts val="0"/>
              </a:spcBef>
              <a:buSzTx/>
              <a:buNone/>
            </a:pPr>
            <a:r>
              <a:rPr lang="en-US" sz="800" baseline="30000" dirty="0">
                <a:solidFill>
                  <a:schemeClr val="tx1">
                    <a:lumMod val="75000"/>
                  </a:schemeClr>
                </a:solidFill>
                <a:ea typeface="Times New Roman" panose="02020603050405020304" pitchFamily="18" charset="0"/>
                <a:cs typeface="Arial" panose="020B0604020202020204" pitchFamily="34" charset="0"/>
              </a:rPr>
              <a:t>1 Results are based on interviewed customers. “Analyzing the Economic Benefit of Migrating from On-premises Instances to Azure Database for PostgreSQL,” a commissioned study conducted by The Enterprise Strategy Group on behalf of Microsoft, July 2022.</a:t>
            </a:r>
          </a:p>
        </p:txBody>
      </p:sp>
      <p:cxnSp>
        <p:nvCxnSpPr>
          <p:cNvPr id="9" name="Straight Connector 8">
            <a:extLst>
              <a:ext uri="{FF2B5EF4-FFF2-40B4-BE49-F238E27FC236}">
                <a16:creationId xmlns:a16="http://schemas.microsoft.com/office/drawing/2014/main" id="{DE5740C6-483A-1442-9285-BCE8CD1A15EF}"/>
              </a:ext>
              <a:ext uri="{C183D7F6-B498-43B3-948B-1728B52AA6E4}">
                <adec:decorative xmlns:adec="http://schemas.microsoft.com/office/drawing/2017/decorative" val="1"/>
              </a:ext>
            </a:extLst>
          </p:cNvPr>
          <p:cNvCxnSpPr>
            <a:cxnSpLocks/>
          </p:cNvCxnSpPr>
          <p:nvPr/>
        </p:nvCxnSpPr>
        <p:spPr>
          <a:xfrm>
            <a:off x="7443981" y="2361296"/>
            <a:ext cx="4059381" cy="0"/>
          </a:xfrm>
          <a:prstGeom prst="line">
            <a:avLst/>
          </a:prstGeom>
          <a:ln w="9525">
            <a:gradFill>
              <a:gsLst>
                <a:gs pos="0">
                  <a:schemeClr val="accent1"/>
                </a:gs>
                <a:gs pos="100000">
                  <a:schemeClr val="accent2"/>
                </a:gs>
              </a:gsLst>
              <a:lin ang="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9010452"/>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AF337380-43CB-45DE-81A6-311BB7CB4EF7}"/>
              </a:ext>
            </a:extLst>
          </p:cNvPr>
          <p:cNvSpPr>
            <a:spLocks noGrp="1"/>
          </p:cNvSpPr>
          <p:nvPr>
            <p:ph type="title"/>
          </p:nvPr>
        </p:nvSpPr>
        <p:spPr/>
        <p:txBody>
          <a:bodyPr/>
          <a:lstStyle/>
          <a:p>
            <a:r>
              <a:rPr lang="en-US" dirty="0"/>
              <a:t>Azure is the best destination for PostgreSQL</a:t>
            </a:r>
          </a:p>
        </p:txBody>
      </p:sp>
      <p:sp>
        <p:nvSpPr>
          <p:cNvPr id="73" name="TextBox 72">
            <a:extLst>
              <a:ext uri="{FF2B5EF4-FFF2-40B4-BE49-F238E27FC236}">
                <a16:creationId xmlns:a16="http://schemas.microsoft.com/office/drawing/2014/main" id="{B8682D99-65B3-4E3A-AD43-1673E22B4828}"/>
              </a:ext>
            </a:extLst>
          </p:cNvPr>
          <p:cNvSpPr txBox="1"/>
          <p:nvPr/>
        </p:nvSpPr>
        <p:spPr>
          <a:xfrm>
            <a:off x="582612" y="1058773"/>
            <a:ext cx="11136637" cy="307777"/>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mn-ea"/>
                <a:cs typeface="+mn-cs"/>
              </a:rPr>
              <a:t>Best of open source community along with the manageability and integration benefits of Azure</a:t>
            </a:r>
          </a:p>
        </p:txBody>
      </p:sp>
      <p:sp>
        <p:nvSpPr>
          <p:cNvPr id="280" name="Trapezoid 279">
            <a:extLst>
              <a:ext uri="{FF2B5EF4-FFF2-40B4-BE49-F238E27FC236}">
                <a16:creationId xmlns:a16="http://schemas.microsoft.com/office/drawing/2014/main" id="{B1C7A49D-10D2-43EA-AFDA-B1ABB1706613}"/>
              </a:ext>
              <a:ext uri="{C183D7F6-B498-43B3-948B-1728B52AA6E4}">
                <adec:decorative xmlns:adec="http://schemas.microsoft.com/office/drawing/2017/decorative" val="1"/>
              </a:ext>
            </a:extLst>
          </p:cNvPr>
          <p:cNvSpPr/>
          <p:nvPr/>
        </p:nvSpPr>
        <p:spPr bwMode="auto">
          <a:xfrm>
            <a:off x="582612" y="4600909"/>
            <a:ext cx="11026776" cy="1668128"/>
          </a:xfrm>
          <a:prstGeom prst="trapezoid">
            <a:avLst>
              <a:gd name="adj" fmla="val 46962"/>
            </a:avLst>
          </a:prstGeom>
          <a:solidFill>
            <a:schemeClr val="accent1"/>
          </a:solid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82" name="Rectangle 281">
            <a:extLst>
              <a:ext uri="{FF2B5EF4-FFF2-40B4-BE49-F238E27FC236}">
                <a16:creationId xmlns:a16="http://schemas.microsoft.com/office/drawing/2014/main" id="{8B1CFD3B-F97D-4B27-A79E-3E9EB5A73A28}"/>
              </a:ext>
              <a:ext uri="{C183D7F6-B498-43B3-948B-1728B52AA6E4}">
                <adec:decorative xmlns:adec="http://schemas.microsoft.com/office/drawing/2017/decorative" val="1"/>
              </a:ext>
            </a:extLst>
          </p:cNvPr>
          <p:cNvSpPr/>
          <p:nvPr/>
        </p:nvSpPr>
        <p:spPr bwMode="auto">
          <a:xfrm>
            <a:off x="1533893" y="1881983"/>
            <a:ext cx="2971179" cy="1115568"/>
          </a:xfrm>
          <a:prstGeom prst="rect">
            <a:avLst/>
          </a:prstGeom>
          <a:solidFill>
            <a:schemeClr val="accent6">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283" name="Rectangle 282">
            <a:extLst>
              <a:ext uri="{FF2B5EF4-FFF2-40B4-BE49-F238E27FC236}">
                <a16:creationId xmlns:a16="http://schemas.microsoft.com/office/drawing/2014/main" id="{4E35EFEA-4B02-4397-98FD-C9D42A1E65EE}"/>
              </a:ext>
              <a:ext uri="{C183D7F6-B498-43B3-948B-1728B52AA6E4}">
                <adec:decorative xmlns:adec="http://schemas.microsoft.com/office/drawing/2017/decorative" val="1"/>
              </a:ext>
            </a:extLst>
          </p:cNvPr>
          <p:cNvSpPr/>
          <p:nvPr/>
        </p:nvSpPr>
        <p:spPr bwMode="auto">
          <a:xfrm>
            <a:off x="1533893" y="3091769"/>
            <a:ext cx="9125008" cy="1115568"/>
          </a:xfrm>
          <a:prstGeom prst="rect">
            <a:avLst/>
          </a:prstGeom>
          <a:solidFill>
            <a:schemeClr val="accent6">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84" name="Rectangle 283">
            <a:extLst>
              <a:ext uri="{FF2B5EF4-FFF2-40B4-BE49-F238E27FC236}">
                <a16:creationId xmlns:a16="http://schemas.microsoft.com/office/drawing/2014/main" id="{77753D01-2351-4DA1-B219-C52858771A6E}"/>
              </a:ext>
              <a:ext uri="{C183D7F6-B498-43B3-948B-1728B52AA6E4}">
                <adec:decorative xmlns:adec="http://schemas.microsoft.com/office/drawing/2017/decorative" val="1"/>
              </a:ext>
            </a:extLst>
          </p:cNvPr>
          <p:cNvSpPr/>
          <p:nvPr/>
        </p:nvSpPr>
        <p:spPr bwMode="auto">
          <a:xfrm>
            <a:off x="1533893" y="4301555"/>
            <a:ext cx="1735850" cy="1115568"/>
          </a:xfrm>
          <a:prstGeom prst="rect">
            <a:avLst/>
          </a:prstGeom>
          <a:solidFill>
            <a:schemeClr val="accent6">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285" name="Rectangle 284">
            <a:extLst>
              <a:ext uri="{FF2B5EF4-FFF2-40B4-BE49-F238E27FC236}">
                <a16:creationId xmlns:a16="http://schemas.microsoft.com/office/drawing/2014/main" id="{8F3DD651-BB6C-4DD4-9DF1-24A3A603727A}"/>
              </a:ext>
              <a:ext uri="{C183D7F6-B498-43B3-948B-1728B52AA6E4}">
                <adec:decorative xmlns:adec="http://schemas.microsoft.com/office/drawing/2017/decorative" val="1"/>
              </a:ext>
            </a:extLst>
          </p:cNvPr>
          <p:cNvSpPr/>
          <p:nvPr/>
        </p:nvSpPr>
        <p:spPr bwMode="auto">
          <a:xfrm>
            <a:off x="4610345" y="1881983"/>
            <a:ext cx="2971179" cy="1115568"/>
          </a:xfrm>
          <a:prstGeom prst="rect">
            <a:avLst/>
          </a:prstGeom>
          <a:solidFill>
            <a:schemeClr val="accent6">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286" name="Rectangle 285">
            <a:extLst>
              <a:ext uri="{FF2B5EF4-FFF2-40B4-BE49-F238E27FC236}">
                <a16:creationId xmlns:a16="http://schemas.microsoft.com/office/drawing/2014/main" id="{8459CECD-EB18-432C-AE14-8931B127E52B}"/>
              </a:ext>
              <a:ext uri="{C183D7F6-B498-43B3-948B-1728B52AA6E4}">
                <adec:decorative xmlns:adec="http://schemas.microsoft.com/office/drawing/2017/decorative" val="1"/>
              </a:ext>
            </a:extLst>
          </p:cNvPr>
          <p:cNvSpPr/>
          <p:nvPr/>
        </p:nvSpPr>
        <p:spPr bwMode="auto">
          <a:xfrm>
            <a:off x="7686797" y="1881983"/>
            <a:ext cx="2971179" cy="1115568"/>
          </a:xfrm>
          <a:prstGeom prst="rect">
            <a:avLst/>
          </a:prstGeom>
          <a:solidFill>
            <a:schemeClr val="accent6">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287" name="Rectangle 286">
            <a:extLst>
              <a:ext uri="{FF2B5EF4-FFF2-40B4-BE49-F238E27FC236}">
                <a16:creationId xmlns:a16="http://schemas.microsoft.com/office/drawing/2014/main" id="{7911137C-550D-44DB-9918-13A48E836106}"/>
              </a:ext>
              <a:ext uri="{C183D7F6-B498-43B3-948B-1728B52AA6E4}">
                <adec:decorative xmlns:adec="http://schemas.microsoft.com/office/drawing/2017/decorative" val="1"/>
              </a:ext>
            </a:extLst>
          </p:cNvPr>
          <p:cNvSpPr/>
          <p:nvPr/>
        </p:nvSpPr>
        <p:spPr bwMode="auto">
          <a:xfrm>
            <a:off x="3380951" y="4301555"/>
            <a:ext cx="1735850" cy="1115568"/>
          </a:xfrm>
          <a:prstGeom prst="rect">
            <a:avLst/>
          </a:prstGeom>
          <a:solidFill>
            <a:schemeClr val="accent6">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288" name="Rectangle 287">
            <a:extLst>
              <a:ext uri="{FF2B5EF4-FFF2-40B4-BE49-F238E27FC236}">
                <a16:creationId xmlns:a16="http://schemas.microsoft.com/office/drawing/2014/main" id="{EE0ACFB4-31C4-4922-8D94-9BEE3A19166C}"/>
              </a:ext>
              <a:ext uri="{C183D7F6-B498-43B3-948B-1728B52AA6E4}">
                <adec:decorative xmlns:adec="http://schemas.microsoft.com/office/drawing/2017/decorative" val="1"/>
              </a:ext>
            </a:extLst>
          </p:cNvPr>
          <p:cNvSpPr/>
          <p:nvPr/>
        </p:nvSpPr>
        <p:spPr bwMode="auto">
          <a:xfrm>
            <a:off x="5228010" y="4301555"/>
            <a:ext cx="1735850" cy="1115568"/>
          </a:xfrm>
          <a:prstGeom prst="rect">
            <a:avLst/>
          </a:prstGeom>
          <a:solidFill>
            <a:schemeClr val="accent6">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289" name="Rectangle 288">
            <a:extLst>
              <a:ext uri="{FF2B5EF4-FFF2-40B4-BE49-F238E27FC236}">
                <a16:creationId xmlns:a16="http://schemas.microsoft.com/office/drawing/2014/main" id="{72EEC9F3-F883-40BA-A7A4-04E3E909F5C6}"/>
              </a:ext>
              <a:ext uri="{C183D7F6-B498-43B3-948B-1728B52AA6E4}">
                <adec:decorative xmlns:adec="http://schemas.microsoft.com/office/drawing/2017/decorative" val="1"/>
              </a:ext>
            </a:extLst>
          </p:cNvPr>
          <p:cNvSpPr/>
          <p:nvPr/>
        </p:nvSpPr>
        <p:spPr bwMode="auto">
          <a:xfrm>
            <a:off x="7075068" y="4301555"/>
            <a:ext cx="1735850" cy="1115568"/>
          </a:xfrm>
          <a:prstGeom prst="rect">
            <a:avLst/>
          </a:prstGeom>
          <a:solidFill>
            <a:schemeClr val="accent6">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290" name="Rectangle 289">
            <a:extLst>
              <a:ext uri="{FF2B5EF4-FFF2-40B4-BE49-F238E27FC236}">
                <a16:creationId xmlns:a16="http://schemas.microsoft.com/office/drawing/2014/main" id="{3C339226-F02E-4BFA-842E-4EF1FE883149}"/>
              </a:ext>
              <a:ext uri="{C183D7F6-B498-43B3-948B-1728B52AA6E4}">
                <adec:decorative xmlns:adec="http://schemas.microsoft.com/office/drawing/2017/decorative" val="1"/>
              </a:ext>
            </a:extLst>
          </p:cNvPr>
          <p:cNvSpPr/>
          <p:nvPr/>
        </p:nvSpPr>
        <p:spPr bwMode="auto">
          <a:xfrm>
            <a:off x="8922126" y="4301555"/>
            <a:ext cx="1735850" cy="1115568"/>
          </a:xfrm>
          <a:prstGeom prst="rect">
            <a:avLst/>
          </a:prstGeom>
          <a:solidFill>
            <a:schemeClr val="accent6">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cxnSp>
        <p:nvCxnSpPr>
          <p:cNvPr id="301" name="Straight Connector 300">
            <a:extLst>
              <a:ext uri="{FF2B5EF4-FFF2-40B4-BE49-F238E27FC236}">
                <a16:creationId xmlns:a16="http://schemas.microsoft.com/office/drawing/2014/main" id="{0ECC8548-84C0-43A7-831A-B51F6E15DFBD}"/>
              </a:ext>
              <a:ext uri="{C183D7F6-B498-43B3-948B-1728B52AA6E4}">
                <adec:decorative xmlns:adec="http://schemas.microsoft.com/office/drawing/2017/decorative" val="1"/>
              </a:ext>
            </a:extLst>
          </p:cNvPr>
          <p:cNvCxnSpPr>
            <a:cxnSpLocks/>
          </p:cNvCxnSpPr>
          <p:nvPr/>
        </p:nvCxnSpPr>
        <p:spPr>
          <a:xfrm>
            <a:off x="1783044" y="3908140"/>
            <a:ext cx="2722028" cy="0"/>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302" name="Group 89">
            <a:extLst>
              <a:ext uri="{FF2B5EF4-FFF2-40B4-BE49-F238E27FC236}">
                <a16:creationId xmlns:a16="http://schemas.microsoft.com/office/drawing/2014/main" id="{F6176DF6-EF85-445C-A92B-5884C77804CE}"/>
              </a:ext>
              <a:ext uri="{C183D7F6-B498-43B3-948B-1728B52AA6E4}">
                <adec:decorative xmlns:adec="http://schemas.microsoft.com/office/drawing/2017/decorative" val="1"/>
              </a:ext>
            </a:extLst>
          </p:cNvPr>
          <p:cNvGrpSpPr>
            <a:grpSpLocks noChangeAspect="1"/>
          </p:cNvGrpSpPr>
          <p:nvPr/>
        </p:nvGrpSpPr>
        <p:grpSpPr bwMode="auto">
          <a:xfrm>
            <a:off x="2804445" y="2129908"/>
            <a:ext cx="430074" cy="381560"/>
            <a:chOff x="3403" y="1006"/>
            <a:chExt cx="328" cy="291"/>
          </a:xfrm>
        </p:grpSpPr>
        <p:sp>
          <p:nvSpPr>
            <p:cNvPr id="303" name="Freeform 90">
              <a:extLst>
                <a:ext uri="{FF2B5EF4-FFF2-40B4-BE49-F238E27FC236}">
                  <a16:creationId xmlns:a16="http://schemas.microsoft.com/office/drawing/2014/main" id="{D25BA46A-3C66-48B5-9870-F1F00F040665}"/>
                </a:ext>
              </a:extLst>
            </p:cNvPr>
            <p:cNvSpPr>
              <a:spLocks/>
            </p:cNvSpPr>
            <p:nvPr/>
          </p:nvSpPr>
          <p:spPr bwMode="auto">
            <a:xfrm>
              <a:off x="3403" y="1006"/>
              <a:ext cx="291" cy="291"/>
            </a:xfrm>
            <a:custGeom>
              <a:avLst/>
              <a:gdLst>
                <a:gd name="T0" fmla="*/ 1276 w 1276"/>
                <a:gd name="T1" fmla="*/ 720 h 1276"/>
                <a:gd name="T2" fmla="*/ 720 w 1276"/>
                <a:gd name="T3" fmla="*/ 1276 h 1276"/>
                <a:gd name="T4" fmla="*/ 150 w 1276"/>
                <a:gd name="T5" fmla="*/ 706 h 1276"/>
                <a:gd name="T6" fmla="*/ 150 w 1276"/>
                <a:gd name="T7" fmla="*/ 163 h 1276"/>
                <a:gd name="T8" fmla="*/ 163 w 1276"/>
                <a:gd name="T9" fmla="*/ 150 h 1276"/>
                <a:gd name="T10" fmla="*/ 706 w 1276"/>
                <a:gd name="T11" fmla="*/ 150 h 1276"/>
                <a:gd name="T12" fmla="*/ 1276 w 1276"/>
                <a:gd name="T13" fmla="*/ 720 h 1276"/>
              </a:gdLst>
              <a:ahLst/>
              <a:cxnLst>
                <a:cxn ang="0">
                  <a:pos x="T0" y="T1"/>
                </a:cxn>
                <a:cxn ang="0">
                  <a:pos x="T2" y="T3"/>
                </a:cxn>
                <a:cxn ang="0">
                  <a:pos x="T4" y="T5"/>
                </a:cxn>
                <a:cxn ang="0">
                  <a:pos x="T6" y="T7"/>
                </a:cxn>
                <a:cxn ang="0">
                  <a:pos x="T8" y="T9"/>
                </a:cxn>
                <a:cxn ang="0">
                  <a:pos x="T10" y="T11"/>
                </a:cxn>
                <a:cxn ang="0">
                  <a:pos x="T12" y="T13"/>
                </a:cxn>
              </a:cxnLst>
              <a:rect l="0" t="0" r="r" b="b"/>
              <a:pathLst>
                <a:path w="1276" h="1276">
                  <a:moveTo>
                    <a:pt x="1276" y="720"/>
                  </a:moveTo>
                  <a:cubicBezTo>
                    <a:pt x="720" y="1276"/>
                    <a:pt x="720" y="1276"/>
                    <a:pt x="720" y="1276"/>
                  </a:cubicBezTo>
                  <a:cubicBezTo>
                    <a:pt x="150" y="706"/>
                    <a:pt x="150" y="706"/>
                    <a:pt x="150" y="706"/>
                  </a:cubicBezTo>
                  <a:cubicBezTo>
                    <a:pt x="0" y="556"/>
                    <a:pt x="0" y="313"/>
                    <a:pt x="150" y="163"/>
                  </a:cubicBezTo>
                  <a:cubicBezTo>
                    <a:pt x="163" y="150"/>
                    <a:pt x="163" y="150"/>
                    <a:pt x="163" y="150"/>
                  </a:cubicBezTo>
                  <a:cubicBezTo>
                    <a:pt x="313" y="0"/>
                    <a:pt x="556" y="0"/>
                    <a:pt x="706" y="150"/>
                  </a:cubicBezTo>
                  <a:lnTo>
                    <a:pt x="1276" y="72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04" name="Freeform 91">
              <a:extLst>
                <a:ext uri="{FF2B5EF4-FFF2-40B4-BE49-F238E27FC236}">
                  <a16:creationId xmlns:a16="http://schemas.microsoft.com/office/drawing/2014/main" id="{E514F618-578C-4748-961B-279E30E4B71D}"/>
                </a:ext>
              </a:extLst>
            </p:cNvPr>
            <p:cNvSpPr>
              <a:spLocks/>
            </p:cNvSpPr>
            <p:nvPr/>
          </p:nvSpPr>
          <p:spPr bwMode="auto">
            <a:xfrm>
              <a:off x="3440" y="1006"/>
              <a:ext cx="291" cy="291"/>
            </a:xfrm>
            <a:custGeom>
              <a:avLst/>
              <a:gdLst>
                <a:gd name="T0" fmla="*/ 556 w 1276"/>
                <a:gd name="T1" fmla="*/ 1276 h 1276"/>
                <a:gd name="T2" fmla="*/ 0 w 1276"/>
                <a:gd name="T3" fmla="*/ 720 h 1276"/>
                <a:gd name="T4" fmla="*/ 570 w 1276"/>
                <a:gd name="T5" fmla="*/ 150 h 1276"/>
                <a:gd name="T6" fmla="*/ 1113 w 1276"/>
                <a:gd name="T7" fmla="*/ 150 h 1276"/>
                <a:gd name="T8" fmla="*/ 1126 w 1276"/>
                <a:gd name="T9" fmla="*/ 163 h 1276"/>
                <a:gd name="T10" fmla="*/ 1126 w 1276"/>
                <a:gd name="T11" fmla="*/ 706 h 1276"/>
                <a:gd name="T12" fmla="*/ 556 w 1276"/>
                <a:gd name="T13" fmla="*/ 1276 h 1276"/>
              </a:gdLst>
              <a:ahLst/>
              <a:cxnLst>
                <a:cxn ang="0">
                  <a:pos x="T0" y="T1"/>
                </a:cxn>
                <a:cxn ang="0">
                  <a:pos x="T2" y="T3"/>
                </a:cxn>
                <a:cxn ang="0">
                  <a:pos x="T4" y="T5"/>
                </a:cxn>
                <a:cxn ang="0">
                  <a:pos x="T6" y="T7"/>
                </a:cxn>
                <a:cxn ang="0">
                  <a:pos x="T8" y="T9"/>
                </a:cxn>
                <a:cxn ang="0">
                  <a:pos x="T10" y="T11"/>
                </a:cxn>
                <a:cxn ang="0">
                  <a:pos x="T12" y="T13"/>
                </a:cxn>
              </a:cxnLst>
              <a:rect l="0" t="0" r="r" b="b"/>
              <a:pathLst>
                <a:path w="1276" h="1276">
                  <a:moveTo>
                    <a:pt x="556" y="1276"/>
                  </a:moveTo>
                  <a:cubicBezTo>
                    <a:pt x="0" y="720"/>
                    <a:pt x="0" y="720"/>
                    <a:pt x="0" y="720"/>
                  </a:cubicBezTo>
                  <a:cubicBezTo>
                    <a:pt x="570" y="150"/>
                    <a:pt x="570" y="150"/>
                    <a:pt x="570" y="150"/>
                  </a:cubicBezTo>
                  <a:cubicBezTo>
                    <a:pt x="720" y="0"/>
                    <a:pt x="963" y="0"/>
                    <a:pt x="1113" y="150"/>
                  </a:cubicBezTo>
                  <a:cubicBezTo>
                    <a:pt x="1126" y="163"/>
                    <a:pt x="1126" y="163"/>
                    <a:pt x="1126" y="163"/>
                  </a:cubicBezTo>
                  <a:cubicBezTo>
                    <a:pt x="1276" y="313"/>
                    <a:pt x="1276" y="556"/>
                    <a:pt x="1126" y="706"/>
                  </a:cubicBezTo>
                  <a:lnTo>
                    <a:pt x="556" y="127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305" name="Group 135">
            <a:extLst>
              <a:ext uri="{FF2B5EF4-FFF2-40B4-BE49-F238E27FC236}">
                <a16:creationId xmlns:a16="http://schemas.microsoft.com/office/drawing/2014/main" id="{303148C6-0701-4E1B-9511-73ED28980F31}"/>
              </a:ext>
              <a:ext uri="{C183D7F6-B498-43B3-948B-1728B52AA6E4}">
                <adec:decorative xmlns:adec="http://schemas.microsoft.com/office/drawing/2017/decorative" val="1"/>
              </a:ext>
            </a:extLst>
          </p:cNvPr>
          <p:cNvGrpSpPr>
            <a:grpSpLocks noChangeAspect="1"/>
          </p:cNvGrpSpPr>
          <p:nvPr/>
        </p:nvGrpSpPr>
        <p:grpSpPr bwMode="auto">
          <a:xfrm>
            <a:off x="4031563" y="4442448"/>
            <a:ext cx="404412" cy="335714"/>
            <a:chOff x="2204" y="1026"/>
            <a:chExt cx="312" cy="259"/>
          </a:xfrm>
        </p:grpSpPr>
        <p:sp>
          <p:nvSpPr>
            <p:cNvPr id="306" name="Freeform 136">
              <a:extLst>
                <a:ext uri="{FF2B5EF4-FFF2-40B4-BE49-F238E27FC236}">
                  <a16:creationId xmlns:a16="http://schemas.microsoft.com/office/drawing/2014/main" id="{7606CE5E-74CF-4A7C-B1B3-7B906C3A8176}"/>
                </a:ext>
              </a:extLst>
            </p:cNvPr>
            <p:cNvSpPr>
              <a:spLocks/>
            </p:cNvSpPr>
            <p:nvPr/>
          </p:nvSpPr>
          <p:spPr bwMode="auto">
            <a:xfrm>
              <a:off x="2516" y="118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307" name="Freeform 137">
              <a:extLst>
                <a:ext uri="{FF2B5EF4-FFF2-40B4-BE49-F238E27FC236}">
                  <a16:creationId xmlns:a16="http://schemas.microsoft.com/office/drawing/2014/main" id="{E6025B0C-2463-402B-8CAF-F47E308C8B5D}"/>
                </a:ext>
              </a:extLst>
            </p:cNvPr>
            <p:cNvSpPr>
              <a:spLocks/>
            </p:cNvSpPr>
            <p:nvPr/>
          </p:nvSpPr>
          <p:spPr bwMode="auto">
            <a:xfrm>
              <a:off x="2457" y="1192"/>
              <a:ext cx="59" cy="93"/>
            </a:xfrm>
            <a:custGeom>
              <a:avLst/>
              <a:gdLst>
                <a:gd name="T0" fmla="*/ 132 w 260"/>
                <a:gd name="T1" fmla="*/ 0 h 409"/>
                <a:gd name="T2" fmla="*/ 0 w 260"/>
                <a:gd name="T3" fmla="*/ 318 h 409"/>
                <a:gd name="T4" fmla="*/ 91 w 260"/>
                <a:gd name="T5" fmla="*/ 409 h 409"/>
                <a:gd name="T6" fmla="*/ 260 w 260"/>
                <a:gd name="T7" fmla="*/ 0 h 409"/>
                <a:gd name="T8" fmla="*/ 132 w 260"/>
                <a:gd name="T9" fmla="*/ 0 h 409"/>
              </a:gdLst>
              <a:ahLst/>
              <a:cxnLst>
                <a:cxn ang="0">
                  <a:pos x="T0" y="T1"/>
                </a:cxn>
                <a:cxn ang="0">
                  <a:pos x="T2" y="T3"/>
                </a:cxn>
                <a:cxn ang="0">
                  <a:pos x="T4" y="T5"/>
                </a:cxn>
                <a:cxn ang="0">
                  <a:pos x="T6" y="T7"/>
                </a:cxn>
                <a:cxn ang="0">
                  <a:pos x="T8" y="T9"/>
                </a:cxn>
              </a:cxnLst>
              <a:rect l="0" t="0" r="r" b="b"/>
              <a:pathLst>
                <a:path w="260" h="409">
                  <a:moveTo>
                    <a:pt x="132" y="0"/>
                  </a:moveTo>
                  <a:cubicBezTo>
                    <a:pt x="123" y="121"/>
                    <a:pt x="74" y="231"/>
                    <a:pt x="0" y="318"/>
                  </a:cubicBezTo>
                  <a:cubicBezTo>
                    <a:pt x="91" y="409"/>
                    <a:pt x="91" y="409"/>
                    <a:pt x="91" y="409"/>
                  </a:cubicBezTo>
                  <a:cubicBezTo>
                    <a:pt x="188" y="298"/>
                    <a:pt x="250" y="156"/>
                    <a:pt x="260" y="0"/>
                  </a:cubicBezTo>
                  <a:lnTo>
                    <a:pt x="132"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308" name="Freeform 138">
              <a:extLst>
                <a:ext uri="{FF2B5EF4-FFF2-40B4-BE49-F238E27FC236}">
                  <a16:creationId xmlns:a16="http://schemas.microsoft.com/office/drawing/2014/main" id="{63DEA5B9-DBDD-4E81-8D96-BEC610F857CD}"/>
                </a:ext>
              </a:extLst>
            </p:cNvPr>
            <p:cNvSpPr>
              <a:spLocks/>
            </p:cNvSpPr>
            <p:nvPr/>
          </p:nvSpPr>
          <p:spPr bwMode="auto">
            <a:xfrm>
              <a:off x="2457" y="1079"/>
              <a:ext cx="59" cy="93"/>
            </a:xfrm>
            <a:custGeom>
              <a:avLst/>
              <a:gdLst>
                <a:gd name="T0" fmla="*/ 0 w 260"/>
                <a:gd name="T1" fmla="*/ 90 h 409"/>
                <a:gd name="T2" fmla="*/ 132 w 260"/>
                <a:gd name="T3" fmla="*/ 409 h 409"/>
                <a:gd name="T4" fmla="*/ 260 w 260"/>
                <a:gd name="T5" fmla="*/ 409 h 409"/>
                <a:gd name="T6" fmla="*/ 91 w 260"/>
                <a:gd name="T7" fmla="*/ 0 h 409"/>
                <a:gd name="T8" fmla="*/ 0 w 260"/>
                <a:gd name="T9" fmla="*/ 90 h 409"/>
              </a:gdLst>
              <a:ahLst/>
              <a:cxnLst>
                <a:cxn ang="0">
                  <a:pos x="T0" y="T1"/>
                </a:cxn>
                <a:cxn ang="0">
                  <a:pos x="T2" y="T3"/>
                </a:cxn>
                <a:cxn ang="0">
                  <a:pos x="T4" y="T5"/>
                </a:cxn>
                <a:cxn ang="0">
                  <a:pos x="T6" y="T7"/>
                </a:cxn>
                <a:cxn ang="0">
                  <a:pos x="T8" y="T9"/>
                </a:cxn>
              </a:cxnLst>
              <a:rect l="0" t="0" r="r" b="b"/>
              <a:pathLst>
                <a:path w="260" h="409">
                  <a:moveTo>
                    <a:pt x="0" y="90"/>
                  </a:moveTo>
                  <a:cubicBezTo>
                    <a:pt x="79" y="182"/>
                    <a:pt x="123" y="294"/>
                    <a:pt x="132" y="409"/>
                  </a:cubicBezTo>
                  <a:cubicBezTo>
                    <a:pt x="260" y="409"/>
                    <a:pt x="260" y="409"/>
                    <a:pt x="260" y="409"/>
                  </a:cubicBezTo>
                  <a:cubicBezTo>
                    <a:pt x="251" y="262"/>
                    <a:pt x="195" y="117"/>
                    <a:pt x="91" y="0"/>
                  </a:cubicBezTo>
                  <a:lnTo>
                    <a:pt x="0" y="9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309" name="Freeform 139">
              <a:extLst>
                <a:ext uri="{FF2B5EF4-FFF2-40B4-BE49-F238E27FC236}">
                  <a16:creationId xmlns:a16="http://schemas.microsoft.com/office/drawing/2014/main" id="{4FB5F120-504F-4225-A10F-FEEFBB60D83B}"/>
                </a:ext>
              </a:extLst>
            </p:cNvPr>
            <p:cNvSpPr>
              <a:spLocks/>
            </p:cNvSpPr>
            <p:nvPr/>
          </p:nvSpPr>
          <p:spPr bwMode="auto">
            <a:xfrm>
              <a:off x="2370" y="1026"/>
              <a:ext cx="93" cy="60"/>
            </a:xfrm>
            <a:custGeom>
              <a:avLst/>
              <a:gdLst>
                <a:gd name="T0" fmla="*/ 0 w 409"/>
                <a:gd name="T1" fmla="*/ 129 h 261"/>
                <a:gd name="T2" fmla="*/ 318 w 409"/>
                <a:gd name="T3" fmla="*/ 261 h 261"/>
                <a:gd name="T4" fmla="*/ 409 w 409"/>
                <a:gd name="T5" fmla="*/ 170 h 261"/>
                <a:gd name="T6" fmla="*/ 0 w 409"/>
                <a:gd name="T7" fmla="*/ 0 h 261"/>
                <a:gd name="T8" fmla="*/ 0 w 409"/>
                <a:gd name="T9" fmla="*/ 129 h 261"/>
              </a:gdLst>
              <a:ahLst/>
              <a:cxnLst>
                <a:cxn ang="0">
                  <a:pos x="T0" y="T1"/>
                </a:cxn>
                <a:cxn ang="0">
                  <a:pos x="T2" y="T3"/>
                </a:cxn>
                <a:cxn ang="0">
                  <a:pos x="T4" y="T5"/>
                </a:cxn>
                <a:cxn ang="0">
                  <a:pos x="T6" y="T7"/>
                </a:cxn>
                <a:cxn ang="0">
                  <a:pos x="T8" y="T9"/>
                </a:cxn>
              </a:cxnLst>
              <a:rect l="0" t="0" r="r" b="b"/>
              <a:pathLst>
                <a:path w="409" h="261">
                  <a:moveTo>
                    <a:pt x="0" y="129"/>
                  </a:moveTo>
                  <a:cubicBezTo>
                    <a:pt x="121" y="138"/>
                    <a:pt x="231" y="186"/>
                    <a:pt x="318" y="261"/>
                  </a:cubicBezTo>
                  <a:cubicBezTo>
                    <a:pt x="409" y="170"/>
                    <a:pt x="409" y="170"/>
                    <a:pt x="409" y="170"/>
                  </a:cubicBezTo>
                  <a:cubicBezTo>
                    <a:pt x="299" y="72"/>
                    <a:pt x="156" y="10"/>
                    <a:pt x="0" y="0"/>
                  </a:cubicBezTo>
                  <a:lnTo>
                    <a:pt x="0" y="129"/>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310" name="Freeform 140">
              <a:extLst>
                <a:ext uri="{FF2B5EF4-FFF2-40B4-BE49-F238E27FC236}">
                  <a16:creationId xmlns:a16="http://schemas.microsoft.com/office/drawing/2014/main" id="{2A963E18-CD9B-4749-B9B2-7B556F4B00B4}"/>
                </a:ext>
              </a:extLst>
            </p:cNvPr>
            <p:cNvSpPr>
              <a:spLocks/>
            </p:cNvSpPr>
            <p:nvPr/>
          </p:nvSpPr>
          <p:spPr bwMode="auto">
            <a:xfrm>
              <a:off x="2257" y="1026"/>
              <a:ext cx="93" cy="60"/>
            </a:xfrm>
            <a:custGeom>
              <a:avLst/>
              <a:gdLst>
                <a:gd name="T0" fmla="*/ 91 w 409"/>
                <a:gd name="T1" fmla="*/ 261 h 261"/>
                <a:gd name="T2" fmla="*/ 409 w 409"/>
                <a:gd name="T3" fmla="*/ 129 h 261"/>
                <a:gd name="T4" fmla="*/ 409 w 409"/>
                <a:gd name="T5" fmla="*/ 0 h 261"/>
                <a:gd name="T6" fmla="*/ 0 w 409"/>
                <a:gd name="T7" fmla="*/ 170 h 261"/>
                <a:gd name="T8" fmla="*/ 91 w 409"/>
                <a:gd name="T9" fmla="*/ 261 h 261"/>
              </a:gdLst>
              <a:ahLst/>
              <a:cxnLst>
                <a:cxn ang="0">
                  <a:pos x="T0" y="T1"/>
                </a:cxn>
                <a:cxn ang="0">
                  <a:pos x="T2" y="T3"/>
                </a:cxn>
                <a:cxn ang="0">
                  <a:pos x="T4" y="T5"/>
                </a:cxn>
                <a:cxn ang="0">
                  <a:pos x="T6" y="T7"/>
                </a:cxn>
                <a:cxn ang="0">
                  <a:pos x="T8" y="T9"/>
                </a:cxn>
              </a:cxnLst>
              <a:rect l="0" t="0" r="r" b="b"/>
              <a:pathLst>
                <a:path w="409" h="261">
                  <a:moveTo>
                    <a:pt x="91" y="261"/>
                  </a:moveTo>
                  <a:cubicBezTo>
                    <a:pt x="183" y="182"/>
                    <a:pt x="295" y="138"/>
                    <a:pt x="409" y="129"/>
                  </a:cubicBezTo>
                  <a:cubicBezTo>
                    <a:pt x="409" y="0"/>
                    <a:pt x="409" y="0"/>
                    <a:pt x="409" y="0"/>
                  </a:cubicBezTo>
                  <a:cubicBezTo>
                    <a:pt x="262" y="10"/>
                    <a:pt x="117" y="66"/>
                    <a:pt x="0" y="170"/>
                  </a:cubicBezTo>
                  <a:lnTo>
                    <a:pt x="91" y="26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311" name="Freeform 141">
              <a:extLst>
                <a:ext uri="{FF2B5EF4-FFF2-40B4-BE49-F238E27FC236}">
                  <a16:creationId xmlns:a16="http://schemas.microsoft.com/office/drawing/2014/main" id="{59FED879-D13A-4FC5-ADDE-CED7CC0A340F}"/>
                </a:ext>
              </a:extLst>
            </p:cNvPr>
            <p:cNvSpPr>
              <a:spLocks/>
            </p:cNvSpPr>
            <p:nvPr/>
          </p:nvSpPr>
          <p:spPr bwMode="auto">
            <a:xfrm>
              <a:off x="2204" y="1079"/>
              <a:ext cx="59" cy="93"/>
            </a:xfrm>
            <a:custGeom>
              <a:avLst/>
              <a:gdLst>
                <a:gd name="T0" fmla="*/ 128 w 260"/>
                <a:gd name="T1" fmla="*/ 409 h 409"/>
                <a:gd name="T2" fmla="*/ 260 w 260"/>
                <a:gd name="T3" fmla="*/ 91 h 409"/>
                <a:gd name="T4" fmla="*/ 169 w 260"/>
                <a:gd name="T5" fmla="*/ 0 h 409"/>
                <a:gd name="T6" fmla="*/ 0 w 260"/>
                <a:gd name="T7" fmla="*/ 409 h 409"/>
                <a:gd name="T8" fmla="*/ 128 w 260"/>
                <a:gd name="T9" fmla="*/ 409 h 409"/>
              </a:gdLst>
              <a:ahLst/>
              <a:cxnLst>
                <a:cxn ang="0">
                  <a:pos x="T0" y="T1"/>
                </a:cxn>
                <a:cxn ang="0">
                  <a:pos x="T2" y="T3"/>
                </a:cxn>
                <a:cxn ang="0">
                  <a:pos x="T4" y="T5"/>
                </a:cxn>
                <a:cxn ang="0">
                  <a:pos x="T6" y="T7"/>
                </a:cxn>
                <a:cxn ang="0">
                  <a:pos x="T8" y="T9"/>
                </a:cxn>
              </a:cxnLst>
              <a:rect l="0" t="0" r="r" b="b"/>
              <a:pathLst>
                <a:path w="260" h="409">
                  <a:moveTo>
                    <a:pt x="128" y="409"/>
                  </a:moveTo>
                  <a:cubicBezTo>
                    <a:pt x="137" y="288"/>
                    <a:pt x="185" y="178"/>
                    <a:pt x="260" y="91"/>
                  </a:cubicBezTo>
                  <a:cubicBezTo>
                    <a:pt x="169" y="0"/>
                    <a:pt x="169" y="0"/>
                    <a:pt x="169" y="0"/>
                  </a:cubicBezTo>
                  <a:cubicBezTo>
                    <a:pt x="72" y="110"/>
                    <a:pt x="9" y="252"/>
                    <a:pt x="0" y="409"/>
                  </a:cubicBezTo>
                  <a:lnTo>
                    <a:pt x="128" y="409"/>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312" name="Oval 142">
              <a:extLst>
                <a:ext uri="{FF2B5EF4-FFF2-40B4-BE49-F238E27FC236}">
                  <a16:creationId xmlns:a16="http://schemas.microsoft.com/office/drawing/2014/main" id="{5B17B626-319F-4B5B-B059-5C8184401D28}"/>
                </a:ext>
              </a:extLst>
            </p:cNvPr>
            <p:cNvSpPr>
              <a:spLocks noChangeArrowheads="1"/>
            </p:cNvSpPr>
            <p:nvPr/>
          </p:nvSpPr>
          <p:spPr bwMode="auto">
            <a:xfrm>
              <a:off x="2331" y="1153"/>
              <a:ext cx="58" cy="5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313" name="Freeform 143">
              <a:extLst>
                <a:ext uri="{FF2B5EF4-FFF2-40B4-BE49-F238E27FC236}">
                  <a16:creationId xmlns:a16="http://schemas.microsoft.com/office/drawing/2014/main" id="{741E1C76-961D-4416-A335-7180B207AF14}"/>
                </a:ext>
              </a:extLst>
            </p:cNvPr>
            <p:cNvSpPr>
              <a:spLocks/>
            </p:cNvSpPr>
            <p:nvPr/>
          </p:nvSpPr>
          <p:spPr bwMode="auto">
            <a:xfrm>
              <a:off x="2345" y="1108"/>
              <a:ext cx="89" cy="88"/>
            </a:xfrm>
            <a:custGeom>
              <a:avLst/>
              <a:gdLst>
                <a:gd name="T0" fmla="*/ 21 w 89"/>
                <a:gd name="T1" fmla="*/ 88 h 88"/>
                <a:gd name="T2" fmla="*/ 0 w 89"/>
                <a:gd name="T3" fmla="*/ 68 h 88"/>
                <a:gd name="T4" fmla="*/ 68 w 89"/>
                <a:gd name="T5" fmla="*/ 0 h 88"/>
                <a:gd name="T6" fmla="*/ 89 w 89"/>
                <a:gd name="T7" fmla="*/ 21 h 88"/>
                <a:gd name="T8" fmla="*/ 21 w 89"/>
                <a:gd name="T9" fmla="*/ 88 h 88"/>
              </a:gdLst>
              <a:ahLst/>
              <a:cxnLst>
                <a:cxn ang="0">
                  <a:pos x="T0" y="T1"/>
                </a:cxn>
                <a:cxn ang="0">
                  <a:pos x="T2" y="T3"/>
                </a:cxn>
                <a:cxn ang="0">
                  <a:pos x="T4" y="T5"/>
                </a:cxn>
                <a:cxn ang="0">
                  <a:pos x="T6" y="T7"/>
                </a:cxn>
                <a:cxn ang="0">
                  <a:pos x="T8" y="T9"/>
                </a:cxn>
              </a:cxnLst>
              <a:rect l="0" t="0" r="r" b="b"/>
              <a:pathLst>
                <a:path w="89" h="88">
                  <a:moveTo>
                    <a:pt x="21" y="88"/>
                  </a:moveTo>
                  <a:lnTo>
                    <a:pt x="0" y="68"/>
                  </a:lnTo>
                  <a:lnTo>
                    <a:pt x="68" y="0"/>
                  </a:lnTo>
                  <a:lnTo>
                    <a:pt x="89" y="21"/>
                  </a:lnTo>
                  <a:lnTo>
                    <a:pt x="21" y="8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grpSp>
        <p:nvGrpSpPr>
          <p:cNvPr id="314" name="Group 84">
            <a:extLst>
              <a:ext uri="{FF2B5EF4-FFF2-40B4-BE49-F238E27FC236}">
                <a16:creationId xmlns:a16="http://schemas.microsoft.com/office/drawing/2014/main" id="{F62DFCCA-15AA-4C41-B2B1-C73D0C083459}"/>
              </a:ext>
              <a:ext uri="{C183D7F6-B498-43B3-948B-1728B52AA6E4}">
                <adec:decorative xmlns:adec="http://schemas.microsoft.com/office/drawing/2017/decorative" val="1"/>
              </a:ext>
            </a:extLst>
          </p:cNvPr>
          <p:cNvGrpSpPr>
            <a:grpSpLocks noChangeAspect="1"/>
          </p:cNvGrpSpPr>
          <p:nvPr/>
        </p:nvGrpSpPr>
        <p:grpSpPr bwMode="auto">
          <a:xfrm>
            <a:off x="9615983" y="4458508"/>
            <a:ext cx="348136" cy="383810"/>
            <a:chOff x="5822" y="999"/>
            <a:chExt cx="283" cy="312"/>
          </a:xfrm>
        </p:grpSpPr>
        <p:sp>
          <p:nvSpPr>
            <p:cNvPr id="315" name="AutoShape 83">
              <a:extLst>
                <a:ext uri="{FF2B5EF4-FFF2-40B4-BE49-F238E27FC236}">
                  <a16:creationId xmlns:a16="http://schemas.microsoft.com/office/drawing/2014/main" id="{69EF4A37-2A75-4F7F-9173-BFEEBC230E57}"/>
                </a:ext>
              </a:extLst>
            </p:cNvPr>
            <p:cNvSpPr>
              <a:spLocks noChangeAspect="1" noChangeArrowheads="1" noTextEdit="1"/>
            </p:cNvSpPr>
            <p:nvPr/>
          </p:nvSpPr>
          <p:spPr bwMode="auto">
            <a:xfrm>
              <a:off x="5822" y="999"/>
              <a:ext cx="283"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16" name="Rectangle 85">
              <a:extLst>
                <a:ext uri="{FF2B5EF4-FFF2-40B4-BE49-F238E27FC236}">
                  <a16:creationId xmlns:a16="http://schemas.microsoft.com/office/drawing/2014/main" id="{1940F56A-914F-4F68-BCC0-5F0C3B563FEA}"/>
                </a:ext>
              </a:extLst>
            </p:cNvPr>
            <p:cNvSpPr>
              <a:spLocks noChangeArrowheads="1"/>
            </p:cNvSpPr>
            <p:nvPr/>
          </p:nvSpPr>
          <p:spPr bwMode="auto">
            <a:xfrm>
              <a:off x="5849" y="999"/>
              <a:ext cx="5" cy="312"/>
            </a:xfrm>
            <a:prstGeom prst="rect">
              <a:avLst/>
            </a:prstGeom>
            <a:solidFill>
              <a:srgbClr val="0078D4"/>
            </a:solidFill>
            <a:ln w="9525">
              <a:solidFill>
                <a:schemeClr val="accent1"/>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17" name="Rectangle 86">
              <a:extLst>
                <a:ext uri="{FF2B5EF4-FFF2-40B4-BE49-F238E27FC236}">
                  <a16:creationId xmlns:a16="http://schemas.microsoft.com/office/drawing/2014/main" id="{CC5A5FA6-4A14-43A8-A695-8ABBF3842F1A}"/>
                </a:ext>
              </a:extLst>
            </p:cNvPr>
            <p:cNvSpPr>
              <a:spLocks noChangeArrowheads="1"/>
            </p:cNvSpPr>
            <p:nvPr/>
          </p:nvSpPr>
          <p:spPr bwMode="auto">
            <a:xfrm>
              <a:off x="5961" y="999"/>
              <a:ext cx="5" cy="312"/>
            </a:xfrm>
            <a:prstGeom prst="rect">
              <a:avLst/>
            </a:prstGeom>
            <a:solidFill>
              <a:srgbClr val="0078D4"/>
            </a:solidFill>
            <a:ln w="9525">
              <a:solidFill>
                <a:schemeClr val="accent1"/>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18" name="Rectangle 87">
              <a:extLst>
                <a:ext uri="{FF2B5EF4-FFF2-40B4-BE49-F238E27FC236}">
                  <a16:creationId xmlns:a16="http://schemas.microsoft.com/office/drawing/2014/main" id="{9AC8E4D8-E8BF-4839-B0C5-4597B7909DA6}"/>
                </a:ext>
              </a:extLst>
            </p:cNvPr>
            <p:cNvSpPr>
              <a:spLocks noChangeArrowheads="1"/>
            </p:cNvSpPr>
            <p:nvPr/>
          </p:nvSpPr>
          <p:spPr bwMode="auto">
            <a:xfrm>
              <a:off x="6073" y="999"/>
              <a:ext cx="5" cy="312"/>
            </a:xfrm>
            <a:prstGeom prst="rect">
              <a:avLst/>
            </a:prstGeom>
            <a:solidFill>
              <a:srgbClr val="0078D4"/>
            </a:solidFill>
            <a:ln w="9525">
              <a:solidFill>
                <a:schemeClr val="accent1"/>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19" name="Oval 88">
              <a:extLst>
                <a:ext uri="{FF2B5EF4-FFF2-40B4-BE49-F238E27FC236}">
                  <a16:creationId xmlns:a16="http://schemas.microsoft.com/office/drawing/2014/main" id="{2DE741B6-CBE0-43B0-9CDF-E44AF31796EF}"/>
                </a:ext>
              </a:extLst>
            </p:cNvPr>
            <p:cNvSpPr>
              <a:spLocks noChangeArrowheads="1"/>
            </p:cNvSpPr>
            <p:nvPr/>
          </p:nvSpPr>
          <p:spPr bwMode="auto">
            <a:xfrm>
              <a:off x="5822" y="1062"/>
              <a:ext cx="59" cy="59"/>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20" name="Oval 89">
              <a:extLst>
                <a:ext uri="{FF2B5EF4-FFF2-40B4-BE49-F238E27FC236}">
                  <a16:creationId xmlns:a16="http://schemas.microsoft.com/office/drawing/2014/main" id="{7665AFB2-A797-41C7-A7B9-1A9B3677DDC3}"/>
                </a:ext>
              </a:extLst>
            </p:cNvPr>
            <p:cNvSpPr>
              <a:spLocks noChangeArrowheads="1"/>
            </p:cNvSpPr>
            <p:nvPr/>
          </p:nvSpPr>
          <p:spPr bwMode="auto">
            <a:xfrm>
              <a:off x="5934" y="1197"/>
              <a:ext cx="59" cy="5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21" name="Oval 90">
              <a:extLst>
                <a:ext uri="{FF2B5EF4-FFF2-40B4-BE49-F238E27FC236}">
                  <a16:creationId xmlns:a16="http://schemas.microsoft.com/office/drawing/2014/main" id="{B707E205-CE4E-435C-A232-A975BE8F71E5}"/>
                </a:ext>
              </a:extLst>
            </p:cNvPr>
            <p:cNvSpPr>
              <a:spLocks noChangeArrowheads="1"/>
            </p:cNvSpPr>
            <p:nvPr/>
          </p:nvSpPr>
          <p:spPr bwMode="auto">
            <a:xfrm>
              <a:off x="6046" y="1048"/>
              <a:ext cx="59" cy="58"/>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322" name="Group 321">
            <a:extLst>
              <a:ext uri="{FF2B5EF4-FFF2-40B4-BE49-F238E27FC236}">
                <a16:creationId xmlns:a16="http://schemas.microsoft.com/office/drawing/2014/main" id="{185A19F9-846D-4D69-A9CF-894C43AF95FC}"/>
              </a:ext>
              <a:ext uri="{C183D7F6-B498-43B3-948B-1728B52AA6E4}">
                <adec:decorative xmlns:adec="http://schemas.microsoft.com/office/drawing/2017/decorative" val="1"/>
              </a:ext>
            </a:extLst>
          </p:cNvPr>
          <p:cNvGrpSpPr/>
          <p:nvPr/>
        </p:nvGrpSpPr>
        <p:grpSpPr>
          <a:xfrm>
            <a:off x="2209807" y="4449321"/>
            <a:ext cx="383939" cy="364573"/>
            <a:chOff x="-1989048" y="5201122"/>
            <a:chExt cx="1141524" cy="1083945"/>
          </a:xfrm>
        </p:grpSpPr>
        <p:sp>
          <p:nvSpPr>
            <p:cNvPr id="323" name="Rectangle 322">
              <a:extLst>
                <a:ext uri="{FF2B5EF4-FFF2-40B4-BE49-F238E27FC236}">
                  <a16:creationId xmlns:a16="http://schemas.microsoft.com/office/drawing/2014/main" id="{DD5F1F53-B29D-41F3-AE46-857EFC359FB9}"/>
                </a:ext>
              </a:extLst>
            </p:cNvPr>
            <p:cNvSpPr/>
            <p:nvPr/>
          </p:nvSpPr>
          <p:spPr bwMode="auto">
            <a:xfrm rot="2700000">
              <a:off x="-1619202" y="5507491"/>
              <a:ext cx="530430" cy="439911"/>
            </a:xfrm>
            <a:prstGeom prst="rect">
              <a:avLst/>
            </a:prstGeom>
            <a:solidFill>
              <a:srgbClr val="50E6FF"/>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24" name="Rectangle 323">
              <a:extLst>
                <a:ext uri="{FF2B5EF4-FFF2-40B4-BE49-F238E27FC236}">
                  <a16:creationId xmlns:a16="http://schemas.microsoft.com/office/drawing/2014/main" id="{04049DB4-E584-4A74-A7C3-F875DEB842BF}"/>
                </a:ext>
              </a:extLst>
            </p:cNvPr>
            <p:cNvSpPr/>
            <p:nvPr/>
          </p:nvSpPr>
          <p:spPr bwMode="auto">
            <a:xfrm rot="2700000">
              <a:off x="-1848183" y="5494739"/>
              <a:ext cx="771271" cy="502766"/>
            </a:xfrm>
            <a:prstGeom prst="rect">
              <a:avLst/>
            </a:prstGeom>
            <a:solidFill>
              <a:srgbClr val="50E6FF"/>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25" name="Freeform 55">
              <a:extLst>
                <a:ext uri="{FF2B5EF4-FFF2-40B4-BE49-F238E27FC236}">
                  <a16:creationId xmlns:a16="http://schemas.microsoft.com/office/drawing/2014/main" id="{01B45139-E353-4616-8B1D-5DBF22D8AF46}"/>
                </a:ext>
              </a:extLst>
            </p:cNvPr>
            <p:cNvSpPr/>
            <p:nvPr/>
          </p:nvSpPr>
          <p:spPr>
            <a:xfrm>
              <a:off x="-1983456" y="5206767"/>
              <a:ext cx="472761" cy="497743"/>
            </a:xfrm>
            <a:custGeom>
              <a:avLst/>
              <a:gdLst>
                <a:gd name="connsiteX0" fmla="*/ 58762 w 254638"/>
                <a:gd name="connsiteY0" fmla="*/ 268094 h 268094"/>
                <a:gd name="connsiteX1" fmla="*/ 1929 w 254638"/>
                <a:gd name="connsiteY1" fmla="*/ 210456 h 268094"/>
                <a:gd name="connsiteX2" fmla="*/ 1929 w 254638"/>
                <a:gd name="connsiteY2" fmla="*/ 200458 h 268094"/>
                <a:gd name="connsiteX3" fmla="*/ 198039 w 254638"/>
                <a:gd name="connsiteY3" fmla="*/ 2018 h 268094"/>
                <a:gd name="connsiteX4" fmla="*/ 207862 w 254638"/>
                <a:gd name="connsiteY4" fmla="*/ 2018 h 268094"/>
                <a:gd name="connsiteX5" fmla="*/ 254639 w 254638"/>
                <a:gd name="connsiteY5" fmla="*/ 49069 h 268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638" h="268094">
                  <a:moveTo>
                    <a:pt x="58762" y="268094"/>
                  </a:moveTo>
                  <a:lnTo>
                    <a:pt x="1929" y="210456"/>
                  </a:lnTo>
                  <a:cubicBezTo>
                    <a:pt x="-643" y="207625"/>
                    <a:pt x="-643" y="203289"/>
                    <a:pt x="1929" y="200458"/>
                  </a:cubicBezTo>
                  <a:lnTo>
                    <a:pt x="198039" y="2018"/>
                  </a:lnTo>
                  <a:cubicBezTo>
                    <a:pt x="200767" y="-673"/>
                    <a:pt x="205134" y="-673"/>
                    <a:pt x="207862" y="2018"/>
                  </a:cubicBezTo>
                  <a:lnTo>
                    <a:pt x="254639" y="49069"/>
                  </a:lnTo>
                </a:path>
              </a:pathLst>
            </a:custGeom>
            <a:solidFill>
              <a:srgbClr val="50E6FF"/>
            </a:solidFill>
            <a:ln w="12700" cap="sq">
              <a:solidFill>
                <a:srgbClr val="EBEBEB"/>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26" name="Freeform 45">
              <a:extLst>
                <a:ext uri="{FF2B5EF4-FFF2-40B4-BE49-F238E27FC236}">
                  <a16:creationId xmlns:a16="http://schemas.microsoft.com/office/drawing/2014/main" id="{3B677EF8-4785-4440-85F2-B6E74DC19563}"/>
                </a:ext>
              </a:extLst>
            </p:cNvPr>
            <p:cNvSpPr/>
            <p:nvPr/>
          </p:nvSpPr>
          <p:spPr>
            <a:xfrm>
              <a:off x="-1683521" y="5201122"/>
              <a:ext cx="835997" cy="775691"/>
            </a:xfrm>
            <a:custGeom>
              <a:avLst/>
              <a:gdLst>
                <a:gd name="connsiteX0" fmla="*/ 360650 w 450284"/>
                <a:gd name="connsiteY0" fmla="*/ 302424 h 417801"/>
                <a:gd name="connsiteX1" fmla="*/ 448355 w 450284"/>
                <a:gd name="connsiteY1" fmla="*/ 213497 h 417801"/>
                <a:gd name="connsiteX2" fmla="*/ 448355 w 450284"/>
                <a:gd name="connsiteY2" fmla="*/ 203498 h 417801"/>
                <a:gd name="connsiteX3" fmla="*/ 247334 w 450284"/>
                <a:gd name="connsiteY3" fmla="*/ 0 h 417801"/>
                <a:gd name="connsiteX4" fmla="*/ 247334 w 450284"/>
                <a:gd name="connsiteY4" fmla="*/ 0 h 417801"/>
                <a:gd name="connsiteX5" fmla="*/ 67712 w 450284"/>
                <a:gd name="connsiteY5" fmla="*/ 60579 h 417801"/>
                <a:gd name="connsiteX6" fmla="*/ 63502 w 450284"/>
                <a:gd name="connsiteY6" fmla="*/ 63873 h 417801"/>
                <a:gd name="connsiteX7" fmla="*/ 5032 w 450284"/>
                <a:gd name="connsiteY7" fmla="*/ 182560 h 417801"/>
                <a:gd name="connsiteX8" fmla="*/ 3 w 450284"/>
                <a:gd name="connsiteY8" fmla="*/ 208556 h 417801"/>
                <a:gd name="connsiteX9" fmla="*/ 11697 w 450284"/>
                <a:gd name="connsiteY9" fmla="*/ 238081 h 417801"/>
                <a:gd name="connsiteX10" fmla="*/ 40816 w 450284"/>
                <a:gd name="connsiteY10" fmla="*/ 249844 h 417801"/>
                <a:gd name="connsiteX11" fmla="*/ 102561 w 450284"/>
                <a:gd name="connsiteY11" fmla="*/ 187501 h 417801"/>
                <a:gd name="connsiteX12" fmla="*/ 102561 w 450284"/>
                <a:gd name="connsiteY12" fmla="*/ 187383 h 417801"/>
                <a:gd name="connsiteX13" fmla="*/ 164305 w 450284"/>
                <a:gd name="connsiteY13" fmla="*/ 124804 h 417801"/>
                <a:gd name="connsiteX14" fmla="*/ 164422 w 450284"/>
                <a:gd name="connsiteY14" fmla="*/ 124804 h 417801"/>
                <a:gd name="connsiteX15" fmla="*/ 195412 w 450284"/>
                <a:gd name="connsiteY15" fmla="*/ 135273 h 417801"/>
                <a:gd name="connsiteX16" fmla="*/ 399240 w 450284"/>
                <a:gd name="connsiteY16" fmla="*/ 341477 h 417801"/>
                <a:gd name="connsiteX17" fmla="*/ 401308 w 450284"/>
                <a:gd name="connsiteY17" fmla="*/ 403825 h 417801"/>
                <a:gd name="connsiteX18" fmla="*/ 339325 w 450284"/>
                <a:gd name="connsiteY18" fmla="*/ 405905 h 417801"/>
                <a:gd name="connsiteX19" fmla="*/ 337144 w 450284"/>
                <a:gd name="connsiteY19" fmla="*/ 403703 h 417801"/>
                <a:gd name="connsiteX20" fmla="*/ 301360 w 450284"/>
                <a:gd name="connsiteY20" fmla="*/ 367473 h 417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50284" h="417801">
                  <a:moveTo>
                    <a:pt x="360650" y="302424"/>
                  </a:moveTo>
                  <a:lnTo>
                    <a:pt x="448355" y="213497"/>
                  </a:lnTo>
                  <a:cubicBezTo>
                    <a:pt x="450927" y="210665"/>
                    <a:pt x="450927" y="206330"/>
                    <a:pt x="448355" y="203498"/>
                  </a:cubicBezTo>
                  <a:lnTo>
                    <a:pt x="247334" y="0"/>
                  </a:lnTo>
                  <a:lnTo>
                    <a:pt x="247334" y="0"/>
                  </a:lnTo>
                  <a:lnTo>
                    <a:pt x="67712" y="60579"/>
                  </a:lnTo>
                  <a:cubicBezTo>
                    <a:pt x="65964" y="61139"/>
                    <a:pt x="64472" y="62306"/>
                    <a:pt x="63502" y="63873"/>
                  </a:cubicBezTo>
                  <a:lnTo>
                    <a:pt x="5032" y="182560"/>
                  </a:lnTo>
                  <a:cubicBezTo>
                    <a:pt x="1684" y="190812"/>
                    <a:pt x="-25" y="199644"/>
                    <a:pt x="3" y="208556"/>
                  </a:cubicBezTo>
                  <a:cubicBezTo>
                    <a:pt x="-132" y="219566"/>
                    <a:pt x="4072" y="230181"/>
                    <a:pt x="11697" y="238081"/>
                  </a:cubicBezTo>
                  <a:cubicBezTo>
                    <a:pt x="19458" y="245748"/>
                    <a:pt x="29939" y="249983"/>
                    <a:pt x="40816" y="249844"/>
                  </a:cubicBezTo>
                  <a:cubicBezTo>
                    <a:pt x="74981" y="249779"/>
                    <a:pt x="102625" y="221867"/>
                    <a:pt x="102561" y="187501"/>
                  </a:cubicBezTo>
                  <a:cubicBezTo>
                    <a:pt x="102561" y="187462"/>
                    <a:pt x="102561" y="187422"/>
                    <a:pt x="102561" y="187383"/>
                  </a:cubicBezTo>
                  <a:cubicBezTo>
                    <a:pt x="102431" y="152952"/>
                    <a:pt x="130076" y="124935"/>
                    <a:pt x="164305" y="124804"/>
                  </a:cubicBezTo>
                  <a:cubicBezTo>
                    <a:pt x="164344" y="124804"/>
                    <a:pt x="164384" y="124804"/>
                    <a:pt x="164422" y="124804"/>
                  </a:cubicBezTo>
                  <a:cubicBezTo>
                    <a:pt x="175627" y="124707"/>
                    <a:pt x="186538" y="128393"/>
                    <a:pt x="195412" y="135273"/>
                  </a:cubicBezTo>
                  <a:lnTo>
                    <a:pt x="399240" y="341477"/>
                  </a:lnTo>
                  <a:cubicBezTo>
                    <a:pt x="416927" y="358119"/>
                    <a:pt x="417853" y="386034"/>
                    <a:pt x="401308" y="403825"/>
                  </a:cubicBezTo>
                  <a:cubicBezTo>
                    <a:pt x="384763" y="421615"/>
                    <a:pt x="357012" y="422547"/>
                    <a:pt x="339325" y="405905"/>
                  </a:cubicBezTo>
                  <a:cubicBezTo>
                    <a:pt x="338572" y="405197"/>
                    <a:pt x="337845" y="404463"/>
                    <a:pt x="337144" y="403703"/>
                  </a:cubicBezTo>
                  <a:lnTo>
                    <a:pt x="301360" y="367473"/>
                  </a:lnTo>
                </a:path>
              </a:pathLst>
            </a:custGeom>
            <a:solidFill>
              <a:schemeClr val="accent1"/>
            </a:solidFill>
            <a:ln w="12700" cap="sq">
              <a:solidFill>
                <a:srgbClr val="EBEBEB"/>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27" name="Freeform 49">
              <a:extLst>
                <a:ext uri="{FF2B5EF4-FFF2-40B4-BE49-F238E27FC236}">
                  <a16:creationId xmlns:a16="http://schemas.microsoft.com/office/drawing/2014/main" id="{2F955FB3-4FD8-4792-8FDD-113B2730AF13}"/>
                </a:ext>
              </a:extLst>
            </p:cNvPr>
            <p:cNvSpPr/>
            <p:nvPr/>
          </p:nvSpPr>
          <p:spPr>
            <a:xfrm>
              <a:off x="-1472697" y="5999559"/>
              <a:ext cx="324836" cy="285508"/>
            </a:xfrm>
            <a:custGeom>
              <a:avLst/>
              <a:gdLst>
                <a:gd name="connsiteX0" fmla="*/ 0 w 174963"/>
                <a:gd name="connsiteY0" fmla="*/ 122569 h 153780"/>
                <a:gd name="connsiteX1" fmla="*/ 18009 w 174963"/>
                <a:gd name="connsiteY1" fmla="*/ 140802 h 153780"/>
                <a:gd name="connsiteX2" fmla="*/ 79363 w 174963"/>
                <a:gd name="connsiteY2" fmla="*/ 141195 h 153780"/>
                <a:gd name="connsiteX3" fmla="*/ 79754 w 174963"/>
                <a:gd name="connsiteY3" fmla="*/ 140802 h 153780"/>
                <a:gd name="connsiteX4" fmla="*/ 79754 w 174963"/>
                <a:gd name="connsiteY4" fmla="*/ 78223 h 153780"/>
                <a:gd name="connsiteX5" fmla="*/ 100335 w 174963"/>
                <a:gd name="connsiteY5" fmla="*/ 99044 h 153780"/>
                <a:gd name="connsiteX6" fmla="*/ 161356 w 174963"/>
                <a:gd name="connsiteY6" fmla="*/ 99772 h 153780"/>
                <a:gd name="connsiteX7" fmla="*/ 162080 w 174963"/>
                <a:gd name="connsiteY7" fmla="*/ 99044 h 153780"/>
                <a:gd name="connsiteX8" fmla="*/ 162159 w 174963"/>
                <a:gd name="connsiteY8" fmla="*/ 36661 h 153780"/>
                <a:gd name="connsiteX9" fmla="*/ 162080 w 174963"/>
                <a:gd name="connsiteY9" fmla="*/ 36583 h 153780"/>
                <a:gd name="connsiteX10" fmla="*/ 126063 w 174963"/>
                <a:gd name="connsiteY10" fmla="*/ 0 h 153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4963" h="153780">
                  <a:moveTo>
                    <a:pt x="0" y="122569"/>
                  </a:moveTo>
                  <a:lnTo>
                    <a:pt x="18009" y="140802"/>
                  </a:lnTo>
                  <a:cubicBezTo>
                    <a:pt x="34844" y="157952"/>
                    <a:pt x="62313" y="158129"/>
                    <a:pt x="79363" y="141195"/>
                  </a:cubicBezTo>
                  <a:cubicBezTo>
                    <a:pt x="79494" y="141064"/>
                    <a:pt x="79624" y="140934"/>
                    <a:pt x="79754" y="140802"/>
                  </a:cubicBezTo>
                  <a:cubicBezTo>
                    <a:pt x="96817" y="123473"/>
                    <a:pt x="96817" y="95552"/>
                    <a:pt x="79754" y="78223"/>
                  </a:cubicBezTo>
                  <a:lnTo>
                    <a:pt x="100335" y="99044"/>
                  </a:lnTo>
                  <a:cubicBezTo>
                    <a:pt x="116986" y="116194"/>
                    <a:pt x="144305" y="116521"/>
                    <a:pt x="161356" y="99772"/>
                  </a:cubicBezTo>
                  <a:cubicBezTo>
                    <a:pt x="161601" y="99532"/>
                    <a:pt x="161842" y="99289"/>
                    <a:pt x="162080" y="99044"/>
                  </a:cubicBezTo>
                  <a:cubicBezTo>
                    <a:pt x="179227" y="81839"/>
                    <a:pt x="179263" y="53909"/>
                    <a:pt x="162159" y="36661"/>
                  </a:cubicBezTo>
                  <a:cubicBezTo>
                    <a:pt x="162133" y="36636"/>
                    <a:pt x="162106" y="36608"/>
                    <a:pt x="162080" y="36583"/>
                  </a:cubicBezTo>
                  <a:lnTo>
                    <a:pt x="126063" y="0"/>
                  </a:lnTo>
                </a:path>
              </a:pathLst>
            </a:custGeom>
            <a:solidFill>
              <a:srgbClr val="50E6FF"/>
            </a:solidFill>
            <a:ln w="12700" cap="sq">
              <a:solidFill>
                <a:srgbClr val="EBEBEB"/>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28" name="Freeform 50">
              <a:extLst>
                <a:ext uri="{FF2B5EF4-FFF2-40B4-BE49-F238E27FC236}">
                  <a16:creationId xmlns:a16="http://schemas.microsoft.com/office/drawing/2014/main" id="{CF60DCB8-373D-43C2-BE52-F0B4B4205B43}"/>
                </a:ext>
              </a:extLst>
            </p:cNvPr>
            <p:cNvSpPr/>
            <p:nvPr/>
          </p:nvSpPr>
          <p:spPr>
            <a:xfrm>
              <a:off x="-1238650" y="5883374"/>
              <a:ext cx="205481" cy="208219"/>
            </a:xfrm>
            <a:custGeom>
              <a:avLst/>
              <a:gdLst>
                <a:gd name="connsiteX0" fmla="*/ 0 w 110676"/>
                <a:gd name="connsiteY0" fmla="*/ 62579 h 112150"/>
                <a:gd name="connsiteX1" fmla="*/ 36018 w 110676"/>
                <a:gd name="connsiteY1" fmla="*/ 99161 h 112150"/>
                <a:gd name="connsiteX2" fmla="*/ 97538 w 110676"/>
                <a:gd name="connsiteY2" fmla="*/ 99505 h 112150"/>
                <a:gd name="connsiteX3" fmla="*/ 97880 w 110676"/>
                <a:gd name="connsiteY3" fmla="*/ 99161 h 112150"/>
                <a:gd name="connsiteX4" fmla="*/ 97880 w 110676"/>
                <a:gd name="connsiteY4" fmla="*/ 36583 h 112150"/>
                <a:gd name="connsiteX5" fmla="*/ 61745 w 110676"/>
                <a:gd name="connsiteY5" fmla="*/ 0 h 112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676" h="112150">
                  <a:moveTo>
                    <a:pt x="0" y="62579"/>
                  </a:moveTo>
                  <a:lnTo>
                    <a:pt x="36018" y="99161"/>
                  </a:lnTo>
                  <a:cubicBezTo>
                    <a:pt x="52912" y="116345"/>
                    <a:pt x="80455" y="116499"/>
                    <a:pt x="97538" y="99505"/>
                  </a:cubicBezTo>
                  <a:cubicBezTo>
                    <a:pt x="97653" y="99391"/>
                    <a:pt x="97766" y="99277"/>
                    <a:pt x="97880" y="99161"/>
                  </a:cubicBezTo>
                  <a:cubicBezTo>
                    <a:pt x="114943" y="81832"/>
                    <a:pt x="114943" y="53912"/>
                    <a:pt x="97880" y="36583"/>
                  </a:cubicBezTo>
                  <a:lnTo>
                    <a:pt x="61745" y="0"/>
                  </a:lnTo>
                </a:path>
              </a:pathLst>
            </a:custGeom>
            <a:solidFill>
              <a:srgbClr val="50E6FF"/>
            </a:solidFill>
            <a:ln w="12700" cap="sq">
              <a:solidFill>
                <a:srgbClr val="EBEBEB"/>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29" name="Freeform 46">
              <a:extLst>
                <a:ext uri="{FF2B5EF4-FFF2-40B4-BE49-F238E27FC236}">
                  <a16:creationId xmlns:a16="http://schemas.microsoft.com/office/drawing/2014/main" id="{177D3EA3-9956-41AB-AA26-60FE5B3644C7}"/>
                </a:ext>
              </a:extLst>
            </p:cNvPr>
            <p:cNvSpPr/>
            <p:nvPr/>
          </p:nvSpPr>
          <p:spPr>
            <a:xfrm>
              <a:off x="-1644925" y="6052972"/>
              <a:ext cx="229420" cy="232095"/>
            </a:xfrm>
            <a:custGeom>
              <a:avLst/>
              <a:gdLst>
                <a:gd name="connsiteX0" fmla="*/ 12894 w 123570"/>
                <a:gd name="connsiteY0" fmla="*/ 49454 h 125011"/>
                <a:gd name="connsiteX1" fmla="*/ 12863 w 123570"/>
                <a:gd name="connsiteY1" fmla="*/ 112002 h 125011"/>
                <a:gd name="connsiteX2" fmla="*/ 12894 w 123570"/>
                <a:gd name="connsiteY2" fmla="*/ 112032 h 125011"/>
                <a:gd name="connsiteX3" fmla="*/ 74248 w 123570"/>
                <a:gd name="connsiteY3" fmla="*/ 112425 h 125011"/>
                <a:gd name="connsiteX4" fmla="*/ 74638 w 123570"/>
                <a:gd name="connsiteY4" fmla="*/ 112032 h 125011"/>
                <a:gd name="connsiteX5" fmla="*/ 110773 w 123570"/>
                <a:gd name="connsiteY5" fmla="*/ 75567 h 125011"/>
                <a:gd name="connsiteX6" fmla="*/ 110773 w 123570"/>
                <a:gd name="connsiteY6" fmla="*/ 12989 h 125011"/>
                <a:gd name="connsiteX7" fmla="*/ 49253 w 123570"/>
                <a:gd name="connsiteY7" fmla="*/ 12645 h 125011"/>
                <a:gd name="connsiteX8" fmla="*/ 48911 w 123570"/>
                <a:gd name="connsiteY8" fmla="*/ 12989 h 125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570" h="125011">
                  <a:moveTo>
                    <a:pt x="12894" y="49454"/>
                  </a:moveTo>
                  <a:cubicBezTo>
                    <a:pt x="-4286" y="66718"/>
                    <a:pt x="-4299" y="94722"/>
                    <a:pt x="12863" y="112002"/>
                  </a:cubicBezTo>
                  <a:cubicBezTo>
                    <a:pt x="12874" y="112012"/>
                    <a:pt x="12883" y="112022"/>
                    <a:pt x="12894" y="112032"/>
                  </a:cubicBezTo>
                  <a:cubicBezTo>
                    <a:pt x="29728" y="129183"/>
                    <a:pt x="57198" y="129359"/>
                    <a:pt x="74248" y="112425"/>
                  </a:cubicBezTo>
                  <a:cubicBezTo>
                    <a:pt x="74379" y="112295"/>
                    <a:pt x="74509" y="112164"/>
                    <a:pt x="74638" y="112032"/>
                  </a:cubicBezTo>
                  <a:lnTo>
                    <a:pt x="110773" y="75567"/>
                  </a:lnTo>
                  <a:cubicBezTo>
                    <a:pt x="127836" y="58238"/>
                    <a:pt x="127836" y="30318"/>
                    <a:pt x="110773" y="12989"/>
                  </a:cubicBezTo>
                  <a:cubicBezTo>
                    <a:pt x="93879" y="-4194"/>
                    <a:pt x="66336" y="-4349"/>
                    <a:pt x="49253" y="12645"/>
                  </a:cubicBezTo>
                  <a:cubicBezTo>
                    <a:pt x="49138" y="12759"/>
                    <a:pt x="49025" y="12874"/>
                    <a:pt x="48911" y="12989"/>
                  </a:cubicBezTo>
                  <a:close/>
                </a:path>
              </a:pathLst>
            </a:custGeom>
            <a:solidFill>
              <a:srgbClr val="0078D4"/>
            </a:solidFill>
            <a:ln w="12700" cap="sq">
              <a:solidFill>
                <a:srgbClr val="EBEBEB"/>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30" name="Freeform 47">
              <a:extLst>
                <a:ext uri="{FF2B5EF4-FFF2-40B4-BE49-F238E27FC236}">
                  <a16:creationId xmlns:a16="http://schemas.microsoft.com/office/drawing/2014/main" id="{AA4D9447-CFA3-4CC7-A58D-AB5EDB9C9822}"/>
                </a:ext>
              </a:extLst>
            </p:cNvPr>
            <p:cNvSpPr/>
            <p:nvPr/>
          </p:nvSpPr>
          <p:spPr>
            <a:xfrm>
              <a:off x="-1759560" y="5936620"/>
              <a:ext cx="229363" cy="232452"/>
            </a:xfrm>
            <a:custGeom>
              <a:avLst/>
              <a:gdLst>
                <a:gd name="connsiteX0" fmla="*/ 12893 w 123539"/>
                <a:gd name="connsiteY0" fmla="*/ 49544 h 125202"/>
                <a:gd name="connsiteX1" fmla="*/ 12863 w 123539"/>
                <a:gd name="connsiteY1" fmla="*/ 112093 h 125202"/>
                <a:gd name="connsiteX2" fmla="*/ 12893 w 123539"/>
                <a:gd name="connsiteY2" fmla="*/ 112123 h 125202"/>
                <a:gd name="connsiteX3" fmla="*/ 73915 w 123539"/>
                <a:gd name="connsiteY3" fmla="*/ 112851 h 125202"/>
                <a:gd name="connsiteX4" fmla="*/ 74638 w 123539"/>
                <a:gd name="connsiteY4" fmla="*/ 112123 h 125202"/>
                <a:gd name="connsiteX5" fmla="*/ 110656 w 123539"/>
                <a:gd name="connsiteY5" fmla="*/ 75540 h 125202"/>
                <a:gd name="connsiteX6" fmla="*/ 110735 w 123539"/>
                <a:gd name="connsiteY6" fmla="*/ 13158 h 125202"/>
                <a:gd name="connsiteX7" fmla="*/ 110656 w 123539"/>
                <a:gd name="connsiteY7" fmla="*/ 13079 h 125202"/>
                <a:gd name="connsiteX8" fmla="*/ 49635 w 123539"/>
                <a:gd name="connsiteY8" fmla="*/ 12351 h 125202"/>
                <a:gd name="connsiteX9" fmla="*/ 48911 w 123539"/>
                <a:gd name="connsiteY9" fmla="*/ 13079 h 125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539" h="125202">
                  <a:moveTo>
                    <a:pt x="12893" y="49544"/>
                  </a:moveTo>
                  <a:cubicBezTo>
                    <a:pt x="-4286" y="66809"/>
                    <a:pt x="-4299" y="94813"/>
                    <a:pt x="12863" y="112093"/>
                  </a:cubicBezTo>
                  <a:cubicBezTo>
                    <a:pt x="12874" y="112103"/>
                    <a:pt x="12883" y="112112"/>
                    <a:pt x="12893" y="112123"/>
                  </a:cubicBezTo>
                  <a:cubicBezTo>
                    <a:pt x="29544" y="129273"/>
                    <a:pt x="56863" y="129600"/>
                    <a:pt x="73915" y="112851"/>
                  </a:cubicBezTo>
                  <a:cubicBezTo>
                    <a:pt x="74159" y="112611"/>
                    <a:pt x="74400" y="112369"/>
                    <a:pt x="74638" y="112123"/>
                  </a:cubicBezTo>
                  <a:lnTo>
                    <a:pt x="110656" y="75540"/>
                  </a:lnTo>
                  <a:cubicBezTo>
                    <a:pt x="127803" y="58336"/>
                    <a:pt x="127838" y="30406"/>
                    <a:pt x="110735" y="13158"/>
                  </a:cubicBezTo>
                  <a:cubicBezTo>
                    <a:pt x="110709" y="13132"/>
                    <a:pt x="110682" y="13105"/>
                    <a:pt x="110656" y="13079"/>
                  </a:cubicBezTo>
                  <a:cubicBezTo>
                    <a:pt x="94006" y="-4071"/>
                    <a:pt x="66686" y="-4398"/>
                    <a:pt x="49635" y="12351"/>
                  </a:cubicBezTo>
                  <a:cubicBezTo>
                    <a:pt x="49391" y="12591"/>
                    <a:pt x="49150" y="12834"/>
                    <a:pt x="48911" y="13079"/>
                  </a:cubicBezTo>
                  <a:close/>
                </a:path>
              </a:pathLst>
            </a:custGeom>
            <a:solidFill>
              <a:srgbClr val="0078D4"/>
            </a:solidFill>
            <a:ln w="12700" cap="sq">
              <a:solidFill>
                <a:srgbClr val="EBEBEB"/>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31" name="Freeform 48">
              <a:extLst>
                <a:ext uri="{FF2B5EF4-FFF2-40B4-BE49-F238E27FC236}">
                  <a16:creationId xmlns:a16="http://schemas.microsoft.com/office/drawing/2014/main" id="{0116E7E0-AA88-4B23-B786-0F3CE7D571BB}"/>
                </a:ext>
              </a:extLst>
            </p:cNvPr>
            <p:cNvSpPr/>
            <p:nvPr/>
          </p:nvSpPr>
          <p:spPr>
            <a:xfrm>
              <a:off x="-1874215" y="5820330"/>
              <a:ext cx="229403" cy="232483"/>
            </a:xfrm>
            <a:custGeom>
              <a:avLst/>
              <a:gdLst>
                <a:gd name="connsiteX0" fmla="*/ 12787 w 123560"/>
                <a:gd name="connsiteY0" fmla="*/ 49720 h 125219"/>
                <a:gd name="connsiteX1" fmla="*/ 12787 w 123560"/>
                <a:gd name="connsiteY1" fmla="*/ 112181 h 125219"/>
                <a:gd name="connsiteX2" fmla="*/ 74141 w 123560"/>
                <a:gd name="connsiteY2" fmla="*/ 112692 h 125219"/>
                <a:gd name="connsiteX3" fmla="*/ 74649 w 123560"/>
                <a:gd name="connsiteY3" fmla="*/ 112181 h 125219"/>
                <a:gd name="connsiteX4" fmla="*/ 110667 w 123560"/>
                <a:gd name="connsiteY4" fmla="*/ 75716 h 125219"/>
                <a:gd name="connsiteX5" fmla="*/ 110697 w 123560"/>
                <a:gd name="connsiteY5" fmla="*/ 13168 h 125219"/>
                <a:gd name="connsiteX6" fmla="*/ 110667 w 123560"/>
                <a:gd name="connsiteY6" fmla="*/ 13137 h 125219"/>
                <a:gd name="connsiteX7" fmla="*/ 49647 w 123560"/>
                <a:gd name="connsiteY7" fmla="*/ 12295 h 125219"/>
                <a:gd name="connsiteX8" fmla="*/ 49273 w 123560"/>
                <a:gd name="connsiteY8" fmla="*/ 12667 h 125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560" h="125219">
                  <a:moveTo>
                    <a:pt x="12787" y="49720"/>
                  </a:moveTo>
                  <a:cubicBezTo>
                    <a:pt x="-4262" y="67009"/>
                    <a:pt x="-4262" y="94892"/>
                    <a:pt x="12787" y="112181"/>
                  </a:cubicBezTo>
                  <a:cubicBezTo>
                    <a:pt x="29589" y="129364"/>
                    <a:pt x="57059" y="129592"/>
                    <a:pt x="74141" y="112692"/>
                  </a:cubicBezTo>
                  <a:cubicBezTo>
                    <a:pt x="74312" y="112523"/>
                    <a:pt x="74480" y="112352"/>
                    <a:pt x="74649" y="112181"/>
                  </a:cubicBezTo>
                  <a:lnTo>
                    <a:pt x="110667" y="75716"/>
                  </a:lnTo>
                  <a:cubicBezTo>
                    <a:pt x="127847" y="58451"/>
                    <a:pt x="127859" y="30447"/>
                    <a:pt x="110697" y="13168"/>
                  </a:cubicBezTo>
                  <a:cubicBezTo>
                    <a:pt x="110687" y="13157"/>
                    <a:pt x="110677" y="13148"/>
                    <a:pt x="110667" y="13137"/>
                  </a:cubicBezTo>
                  <a:cubicBezTo>
                    <a:pt x="94048" y="-4045"/>
                    <a:pt x="66728" y="-4421"/>
                    <a:pt x="49647" y="12295"/>
                  </a:cubicBezTo>
                  <a:cubicBezTo>
                    <a:pt x="49522" y="12418"/>
                    <a:pt x="49397" y="12542"/>
                    <a:pt x="49273" y="12667"/>
                  </a:cubicBezTo>
                  <a:close/>
                </a:path>
              </a:pathLst>
            </a:custGeom>
            <a:solidFill>
              <a:srgbClr val="0078D4"/>
            </a:solidFill>
            <a:ln w="12700" cap="sq">
              <a:solidFill>
                <a:srgbClr val="EBEBEB"/>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32" name="Freeform 51">
              <a:extLst>
                <a:ext uri="{FF2B5EF4-FFF2-40B4-BE49-F238E27FC236}">
                  <a16:creationId xmlns:a16="http://schemas.microsoft.com/office/drawing/2014/main" id="{52675C08-2229-4CED-B7BB-A7791212B97A}"/>
                </a:ext>
              </a:extLst>
            </p:cNvPr>
            <p:cNvSpPr/>
            <p:nvPr/>
          </p:nvSpPr>
          <p:spPr>
            <a:xfrm>
              <a:off x="-1989048" y="5703546"/>
              <a:ext cx="230073" cy="233187"/>
            </a:xfrm>
            <a:custGeom>
              <a:avLst/>
              <a:gdLst>
                <a:gd name="connsiteX0" fmla="*/ 12893 w 123921"/>
                <a:gd name="connsiteY0" fmla="*/ 50042 h 125599"/>
                <a:gd name="connsiteX1" fmla="*/ 12863 w 123921"/>
                <a:gd name="connsiteY1" fmla="*/ 112590 h 125599"/>
                <a:gd name="connsiteX2" fmla="*/ 12893 w 123921"/>
                <a:gd name="connsiteY2" fmla="*/ 112621 h 125599"/>
                <a:gd name="connsiteX3" fmla="*/ 74248 w 123921"/>
                <a:gd name="connsiteY3" fmla="*/ 113013 h 125599"/>
                <a:gd name="connsiteX4" fmla="*/ 74638 w 123921"/>
                <a:gd name="connsiteY4" fmla="*/ 112621 h 125599"/>
                <a:gd name="connsiteX5" fmla="*/ 111124 w 123921"/>
                <a:gd name="connsiteY5" fmla="*/ 75567 h 125599"/>
                <a:gd name="connsiteX6" fmla="*/ 111124 w 123921"/>
                <a:gd name="connsiteY6" fmla="*/ 12989 h 125599"/>
                <a:gd name="connsiteX7" fmla="*/ 49604 w 123921"/>
                <a:gd name="connsiteY7" fmla="*/ 12645 h 125599"/>
                <a:gd name="connsiteX8" fmla="*/ 49262 w 123921"/>
                <a:gd name="connsiteY8" fmla="*/ 12989 h 125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921" h="125599">
                  <a:moveTo>
                    <a:pt x="12893" y="50042"/>
                  </a:moveTo>
                  <a:cubicBezTo>
                    <a:pt x="-4286" y="67306"/>
                    <a:pt x="-4300" y="95310"/>
                    <a:pt x="12863" y="112590"/>
                  </a:cubicBezTo>
                  <a:cubicBezTo>
                    <a:pt x="12873" y="112601"/>
                    <a:pt x="12883" y="112610"/>
                    <a:pt x="12893" y="112621"/>
                  </a:cubicBezTo>
                  <a:cubicBezTo>
                    <a:pt x="29728" y="129771"/>
                    <a:pt x="57198" y="129947"/>
                    <a:pt x="74248" y="113013"/>
                  </a:cubicBezTo>
                  <a:cubicBezTo>
                    <a:pt x="74379" y="112883"/>
                    <a:pt x="74509" y="112752"/>
                    <a:pt x="74638" y="112621"/>
                  </a:cubicBezTo>
                  <a:lnTo>
                    <a:pt x="111124" y="75567"/>
                  </a:lnTo>
                  <a:cubicBezTo>
                    <a:pt x="128187" y="58238"/>
                    <a:pt x="128187" y="30318"/>
                    <a:pt x="111124" y="12989"/>
                  </a:cubicBezTo>
                  <a:cubicBezTo>
                    <a:pt x="94230" y="-4194"/>
                    <a:pt x="66686" y="-4349"/>
                    <a:pt x="49604" y="12645"/>
                  </a:cubicBezTo>
                  <a:cubicBezTo>
                    <a:pt x="49489" y="12759"/>
                    <a:pt x="49375" y="12874"/>
                    <a:pt x="49262" y="12989"/>
                  </a:cubicBezTo>
                  <a:close/>
                </a:path>
              </a:pathLst>
            </a:custGeom>
            <a:solidFill>
              <a:srgbClr val="0078D4"/>
            </a:solidFill>
            <a:ln w="12700" cap="sq">
              <a:solidFill>
                <a:srgbClr val="EBEBEB"/>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33" name="Freeform: Shape 332">
              <a:extLst>
                <a:ext uri="{FF2B5EF4-FFF2-40B4-BE49-F238E27FC236}">
                  <a16:creationId xmlns:a16="http://schemas.microsoft.com/office/drawing/2014/main" id="{B8ABA8EF-9028-4BA6-BD14-5DFFF5747F67}"/>
                </a:ext>
              </a:extLst>
            </p:cNvPr>
            <p:cNvSpPr/>
            <p:nvPr/>
          </p:nvSpPr>
          <p:spPr bwMode="auto">
            <a:xfrm>
              <a:off x="-1133475" y="5767389"/>
              <a:ext cx="213750" cy="209424"/>
            </a:xfrm>
            <a:custGeom>
              <a:avLst/>
              <a:gdLst>
                <a:gd name="connsiteX0" fmla="*/ 38915 w 73372"/>
                <a:gd name="connsiteY0" fmla="*/ 0 h 75732"/>
                <a:gd name="connsiteX1" fmla="*/ 64251 w 73372"/>
                <a:gd name="connsiteY1" fmla="*/ 25631 h 75732"/>
                <a:gd name="connsiteX2" fmla="*/ 65609 w 73372"/>
                <a:gd name="connsiteY2" fmla="*/ 66558 h 75732"/>
                <a:gd name="connsiteX3" fmla="*/ 24921 w 73372"/>
                <a:gd name="connsiteY3" fmla="*/ 67923 h 75732"/>
                <a:gd name="connsiteX4" fmla="*/ 23489 w 73372"/>
                <a:gd name="connsiteY4" fmla="*/ 66478 h 75732"/>
                <a:gd name="connsiteX5" fmla="*/ 0 w 73372"/>
                <a:gd name="connsiteY5" fmla="*/ 42695 h 75732"/>
                <a:gd name="connsiteX6" fmla="*/ 38915 w 73372"/>
                <a:gd name="connsiteY6" fmla="*/ 0 h 75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372" h="75732">
                  <a:moveTo>
                    <a:pt x="38915" y="0"/>
                  </a:moveTo>
                  <a:lnTo>
                    <a:pt x="64251" y="25631"/>
                  </a:lnTo>
                  <a:cubicBezTo>
                    <a:pt x="75861" y="36555"/>
                    <a:pt x="76469" y="54879"/>
                    <a:pt x="65609" y="66558"/>
                  </a:cubicBezTo>
                  <a:cubicBezTo>
                    <a:pt x="54748" y="78236"/>
                    <a:pt x="36531" y="78848"/>
                    <a:pt x="24921" y="67923"/>
                  </a:cubicBezTo>
                  <a:cubicBezTo>
                    <a:pt x="24427" y="67459"/>
                    <a:pt x="23950" y="66977"/>
                    <a:pt x="23489" y="66478"/>
                  </a:cubicBezTo>
                  <a:lnTo>
                    <a:pt x="0" y="42695"/>
                  </a:lnTo>
                  <a:lnTo>
                    <a:pt x="38915" y="0"/>
                  </a:lnTo>
                  <a:close/>
                </a:path>
              </a:pathLst>
            </a:custGeom>
            <a:solidFill>
              <a:srgbClr val="50E6FF"/>
            </a:solidFill>
            <a:ln w="12700" cap="sq">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solidFill>
                  <a:srgbClr val="000000"/>
                </a:solidFill>
                <a:effectLst/>
                <a:uLnTx/>
                <a:uFillTx/>
                <a:latin typeface="Segoe UI"/>
                <a:ea typeface="+mn-ea"/>
                <a:cs typeface="+mn-cs"/>
              </a:endParaRPr>
            </a:p>
          </p:txBody>
        </p:sp>
        <p:sp>
          <p:nvSpPr>
            <p:cNvPr id="334" name="Freeform 45">
              <a:extLst>
                <a:ext uri="{FF2B5EF4-FFF2-40B4-BE49-F238E27FC236}">
                  <a16:creationId xmlns:a16="http://schemas.microsoft.com/office/drawing/2014/main" id="{4247DB1D-21F7-437D-A352-1BB3974FF8F8}"/>
                </a:ext>
              </a:extLst>
            </p:cNvPr>
            <p:cNvSpPr/>
            <p:nvPr/>
          </p:nvSpPr>
          <p:spPr>
            <a:xfrm>
              <a:off x="-1683521" y="5201122"/>
              <a:ext cx="835997" cy="775691"/>
            </a:xfrm>
            <a:custGeom>
              <a:avLst/>
              <a:gdLst>
                <a:gd name="connsiteX0" fmla="*/ 360650 w 450284"/>
                <a:gd name="connsiteY0" fmla="*/ 302424 h 417801"/>
                <a:gd name="connsiteX1" fmla="*/ 448355 w 450284"/>
                <a:gd name="connsiteY1" fmla="*/ 213497 h 417801"/>
                <a:gd name="connsiteX2" fmla="*/ 448355 w 450284"/>
                <a:gd name="connsiteY2" fmla="*/ 203498 h 417801"/>
                <a:gd name="connsiteX3" fmla="*/ 247334 w 450284"/>
                <a:gd name="connsiteY3" fmla="*/ 0 h 417801"/>
                <a:gd name="connsiteX4" fmla="*/ 247334 w 450284"/>
                <a:gd name="connsiteY4" fmla="*/ 0 h 417801"/>
                <a:gd name="connsiteX5" fmla="*/ 67712 w 450284"/>
                <a:gd name="connsiteY5" fmla="*/ 60579 h 417801"/>
                <a:gd name="connsiteX6" fmla="*/ 63502 w 450284"/>
                <a:gd name="connsiteY6" fmla="*/ 63873 h 417801"/>
                <a:gd name="connsiteX7" fmla="*/ 5032 w 450284"/>
                <a:gd name="connsiteY7" fmla="*/ 182560 h 417801"/>
                <a:gd name="connsiteX8" fmla="*/ 3 w 450284"/>
                <a:gd name="connsiteY8" fmla="*/ 208556 h 417801"/>
                <a:gd name="connsiteX9" fmla="*/ 11697 w 450284"/>
                <a:gd name="connsiteY9" fmla="*/ 238081 h 417801"/>
                <a:gd name="connsiteX10" fmla="*/ 40816 w 450284"/>
                <a:gd name="connsiteY10" fmla="*/ 249844 h 417801"/>
                <a:gd name="connsiteX11" fmla="*/ 102561 w 450284"/>
                <a:gd name="connsiteY11" fmla="*/ 187501 h 417801"/>
                <a:gd name="connsiteX12" fmla="*/ 102561 w 450284"/>
                <a:gd name="connsiteY12" fmla="*/ 187383 h 417801"/>
                <a:gd name="connsiteX13" fmla="*/ 164305 w 450284"/>
                <a:gd name="connsiteY13" fmla="*/ 124804 h 417801"/>
                <a:gd name="connsiteX14" fmla="*/ 164422 w 450284"/>
                <a:gd name="connsiteY14" fmla="*/ 124804 h 417801"/>
                <a:gd name="connsiteX15" fmla="*/ 195412 w 450284"/>
                <a:gd name="connsiteY15" fmla="*/ 135273 h 417801"/>
                <a:gd name="connsiteX16" fmla="*/ 399240 w 450284"/>
                <a:gd name="connsiteY16" fmla="*/ 341477 h 417801"/>
                <a:gd name="connsiteX17" fmla="*/ 401308 w 450284"/>
                <a:gd name="connsiteY17" fmla="*/ 403825 h 417801"/>
                <a:gd name="connsiteX18" fmla="*/ 339325 w 450284"/>
                <a:gd name="connsiteY18" fmla="*/ 405905 h 417801"/>
                <a:gd name="connsiteX19" fmla="*/ 337144 w 450284"/>
                <a:gd name="connsiteY19" fmla="*/ 403703 h 417801"/>
                <a:gd name="connsiteX20" fmla="*/ 301360 w 450284"/>
                <a:gd name="connsiteY20" fmla="*/ 367473 h 417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50284" h="417801">
                  <a:moveTo>
                    <a:pt x="360650" y="302424"/>
                  </a:moveTo>
                  <a:lnTo>
                    <a:pt x="448355" y="213497"/>
                  </a:lnTo>
                  <a:cubicBezTo>
                    <a:pt x="450927" y="210665"/>
                    <a:pt x="450927" y="206330"/>
                    <a:pt x="448355" y="203498"/>
                  </a:cubicBezTo>
                  <a:lnTo>
                    <a:pt x="247334" y="0"/>
                  </a:lnTo>
                  <a:lnTo>
                    <a:pt x="247334" y="0"/>
                  </a:lnTo>
                  <a:lnTo>
                    <a:pt x="67712" y="60579"/>
                  </a:lnTo>
                  <a:cubicBezTo>
                    <a:pt x="65964" y="61139"/>
                    <a:pt x="64472" y="62306"/>
                    <a:pt x="63502" y="63873"/>
                  </a:cubicBezTo>
                  <a:lnTo>
                    <a:pt x="5032" y="182560"/>
                  </a:lnTo>
                  <a:cubicBezTo>
                    <a:pt x="1684" y="190812"/>
                    <a:pt x="-25" y="199644"/>
                    <a:pt x="3" y="208556"/>
                  </a:cubicBezTo>
                  <a:cubicBezTo>
                    <a:pt x="-132" y="219566"/>
                    <a:pt x="4072" y="230181"/>
                    <a:pt x="11697" y="238081"/>
                  </a:cubicBezTo>
                  <a:cubicBezTo>
                    <a:pt x="19458" y="245748"/>
                    <a:pt x="29939" y="249983"/>
                    <a:pt x="40816" y="249844"/>
                  </a:cubicBezTo>
                  <a:cubicBezTo>
                    <a:pt x="74981" y="249779"/>
                    <a:pt x="102625" y="221867"/>
                    <a:pt x="102561" y="187501"/>
                  </a:cubicBezTo>
                  <a:cubicBezTo>
                    <a:pt x="102561" y="187462"/>
                    <a:pt x="102561" y="187422"/>
                    <a:pt x="102561" y="187383"/>
                  </a:cubicBezTo>
                  <a:cubicBezTo>
                    <a:pt x="102431" y="152952"/>
                    <a:pt x="130076" y="124935"/>
                    <a:pt x="164305" y="124804"/>
                  </a:cubicBezTo>
                  <a:cubicBezTo>
                    <a:pt x="164344" y="124804"/>
                    <a:pt x="164384" y="124804"/>
                    <a:pt x="164422" y="124804"/>
                  </a:cubicBezTo>
                  <a:cubicBezTo>
                    <a:pt x="175627" y="124707"/>
                    <a:pt x="186538" y="128393"/>
                    <a:pt x="195412" y="135273"/>
                  </a:cubicBezTo>
                  <a:lnTo>
                    <a:pt x="399240" y="341477"/>
                  </a:lnTo>
                  <a:cubicBezTo>
                    <a:pt x="416927" y="358119"/>
                    <a:pt x="417853" y="386034"/>
                    <a:pt x="401308" y="403825"/>
                  </a:cubicBezTo>
                  <a:cubicBezTo>
                    <a:pt x="384763" y="421615"/>
                    <a:pt x="357012" y="422547"/>
                    <a:pt x="339325" y="405905"/>
                  </a:cubicBezTo>
                  <a:cubicBezTo>
                    <a:pt x="338572" y="405197"/>
                    <a:pt x="337845" y="404463"/>
                    <a:pt x="337144" y="403703"/>
                  </a:cubicBezTo>
                  <a:lnTo>
                    <a:pt x="301360" y="367473"/>
                  </a:lnTo>
                </a:path>
              </a:pathLst>
            </a:custGeom>
            <a:noFill/>
            <a:ln w="12700" cap="sq">
              <a:solidFill>
                <a:srgbClr val="EBEBEB"/>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335" name="Group 334">
            <a:extLst>
              <a:ext uri="{FF2B5EF4-FFF2-40B4-BE49-F238E27FC236}">
                <a16:creationId xmlns:a16="http://schemas.microsoft.com/office/drawing/2014/main" id="{0D85F8BA-9BA5-422E-B4B5-7947BDE52967}"/>
              </a:ext>
              <a:ext uri="{C183D7F6-B498-43B3-948B-1728B52AA6E4}">
                <adec:decorative xmlns:adec="http://schemas.microsoft.com/office/drawing/2017/decorative" val="1"/>
              </a:ext>
            </a:extLst>
          </p:cNvPr>
          <p:cNvGrpSpPr/>
          <p:nvPr/>
        </p:nvGrpSpPr>
        <p:grpSpPr>
          <a:xfrm>
            <a:off x="5880847" y="2026296"/>
            <a:ext cx="502650" cy="540212"/>
            <a:chOff x="12422634" y="-1902890"/>
            <a:chExt cx="459444" cy="493778"/>
          </a:xfrm>
        </p:grpSpPr>
        <p:sp>
          <p:nvSpPr>
            <p:cNvPr id="336" name="Freeform: Shape 335">
              <a:extLst>
                <a:ext uri="{FF2B5EF4-FFF2-40B4-BE49-F238E27FC236}">
                  <a16:creationId xmlns:a16="http://schemas.microsoft.com/office/drawing/2014/main" id="{8082EE00-EA89-4D03-9E15-40CC19A26A6E}"/>
                </a:ext>
              </a:extLst>
            </p:cNvPr>
            <p:cNvSpPr/>
            <p:nvPr/>
          </p:nvSpPr>
          <p:spPr>
            <a:xfrm>
              <a:off x="12492457" y="-1798733"/>
              <a:ext cx="286622" cy="389621"/>
            </a:xfrm>
            <a:custGeom>
              <a:avLst/>
              <a:gdLst>
                <a:gd name="connsiteX0" fmla="*/ 229064 w 229682"/>
                <a:gd name="connsiteY0" fmla="*/ 196914 h 312219"/>
                <a:gd name="connsiteX1" fmla="*/ 229064 w 229682"/>
                <a:gd name="connsiteY1" fmla="*/ 0 h 312219"/>
                <a:gd name="connsiteX2" fmla="*/ 0 w 229682"/>
                <a:gd name="connsiteY2" fmla="*/ 0 h 312219"/>
                <a:gd name="connsiteX3" fmla="*/ 0 w 229682"/>
                <a:gd name="connsiteY3" fmla="*/ 196914 h 312219"/>
                <a:gd name="connsiteX4" fmla="*/ 618 w 229682"/>
                <a:gd name="connsiteY4" fmla="*/ 197533 h 312219"/>
                <a:gd name="connsiteX5" fmla="*/ 29985 w 229682"/>
                <a:gd name="connsiteY5" fmla="*/ 227209 h 312219"/>
                <a:gd name="connsiteX6" fmla="*/ 114377 w 229682"/>
                <a:gd name="connsiteY6" fmla="*/ 312219 h 312219"/>
                <a:gd name="connsiteX7" fmla="*/ 229682 w 229682"/>
                <a:gd name="connsiteY7" fmla="*/ 196914 h 312219"/>
                <a:gd name="connsiteX8" fmla="*/ 229064 w 229682"/>
                <a:gd name="connsiteY8" fmla="*/ 196914 h 312219"/>
                <a:gd name="connsiteX9" fmla="*/ 187332 w 229682"/>
                <a:gd name="connsiteY9" fmla="*/ 134161 h 312219"/>
                <a:gd name="connsiteX10" fmla="*/ 135398 w 229682"/>
                <a:gd name="connsiteY10" fmla="*/ 134161 h 312219"/>
                <a:gd name="connsiteX11" fmla="*/ 135398 w 229682"/>
                <a:gd name="connsiteY11" fmla="*/ 186095 h 312219"/>
                <a:gd name="connsiteX12" fmla="*/ 93666 w 229682"/>
                <a:gd name="connsiteY12" fmla="*/ 186095 h 312219"/>
                <a:gd name="connsiteX13" fmla="*/ 93666 w 229682"/>
                <a:gd name="connsiteY13" fmla="*/ 134161 h 312219"/>
                <a:gd name="connsiteX14" fmla="*/ 41732 w 229682"/>
                <a:gd name="connsiteY14" fmla="*/ 134161 h 312219"/>
                <a:gd name="connsiteX15" fmla="*/ 41732 w 229682"/>
                <a:gd name="connsiteY15" fmla="*/ 92429 h 312219"/>
                <a:gd name="connsiteX16" fmla="*/ 93666 w 229682"/>
                <a:gd name="connsiteY16" fmla="*/ 92429 h 312219"/>
                <a:gd name="connsiteX17" fmla="*/ 93666 w 229682"/>
                <a:gd name="connsiteY17" fmla="*/ 40496 h 312219"/>
                <a:gd name="connsiteX18" fmla="*/ 135398 w 229682"/>
                <a:gd name="connsiteY18" fmla="*/ 40496 h 312219"/>
                <a:gd name="connsiteX19" fmla="*/ 135398 w 229682"/>
                <a:gd name="connsiteY19" fmla="*/ 92429 h 312219"/>
                <a:gd name="connsiteX20" fmla="*/ 187332 w 229682"/>
                <a:gd name="connsiteY20" fmla="*/ 92429 h 312219"/>
                <a:gd name="connsiteX21" fmla="*/ 187332 w 229682"/>
                <a:gd name="connsiteY21" fmla="*/ 134161 h 312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29682" h="312219">
                  <a:moveTo>
                    <a:pt x="229064" y="196914"/>
                  </a:moveTo>
                  <a:lnTo>
                    <a:pt x="229064" y="0"/>
                  </a:lnTo>
                  <a:lnTo>
                    <a:pt x="0" y="0"/>
                  </a:lnTo>
                  <a:lnTo>
                    <a:pt x="0" y="196914"/>
                  </a:lnTo>
                  <a:lnTo>
                    <a:pt x="618" y="197533"/>
                  </a:lnTo>
                  <a:lnTo>
                    <a:pt x="29985" y="227209"/>
                  </a:lnTo>
                  <a:lnTo>
                    <a:pt x="114377" y="312219"/>
                  </a:lnTo>
                  <a:lnTo>
                    <a:pt x="229682" y="196914"/>
                  </a:lnTo>
                  <a:lnTo>
                    <a:pt x="229064" y="196914"/>
                  </a:lnTo>
                  <a:close/>
                  <a:moveTo>
                    <a:pt x="187332" y="134161"/>
                  </a:moveTo>
                  <a:lnTo>
                    <a:pt x="135398" y="134161"/>
                  </a:lnTo>
                  <a:lnTo>
                    <a:pt x="135398" y="186095"/>
                  </a:lnTo>
                  <a:lnTo>
                    <a:pt x="93666" y="186095"/>
                  </a:lnTo>
                  <a:lnTo>
                    <a:pt x="93666" y="134161"/>
                  </a:lnTo>
                  <a:lnTo>
                    <a:pt x="41732" y="134161"/>
                  </a:lnTo>
                  <a:lnTo>
                    <a:pt x="41732" y="92429"/>
                  </a:lnTo>
                  <a:lnTo>
                    <a:pt x="93666" y="92429"/>
                  </a:lnTo>
                  <a:lnTo>
                    <a:pt x="93666" y="40496"/>
                  </a:lnTo>
                  <a:lnTo>
                    <a:pt x="135398" y="40496"/>
                  </a:lnTo>
                  <a:lnTo>
                    <a:pt x="135398" y="92429"/>
                  </a:lnTo>
                  <a:lnTo>
                    <a:pt x="187332" y="92429"/>
                  </a:lnTo>
                  <a:lnTo>
                    <a:pt x="187332" y="134161"/>
                  </a:lnTo>
                  <a:close/>
                </a:path>
              </a:pathLst>
            </a:custGeom>
            <a:solidFill>
              <a:schemeClr val="accent1"/>
            </a:solidFill>
            <a:ln w="309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37" name="Freeform: Shape 336">
              <a:extLst>
                <a:ext uri="{FF2B5EF4-FFF2-40B4-BE49-F238E27FC236}">
                  <a16:creationId xmlns:a16="http://schemas.microsoft.com/office/drawing/2014/main" id="{46C2025C-EB76-4A42-A294-21CB4D20FD5B}"/>
                </a:ext>
              </a:extLst>
            </p:cNvPr>
            <p:cNvSpPr/>
            <p:nvPr/>
          </p:nvSpPr>
          <p:spPr>
            <a:xfrm>
              <a:off x="12422634" y="-1631313"/>
              <a:ext cx="186708" cy="186708"/>
            </a:xfrm>
            <a:custGeom>
              <a:avLst/>
              <a:gdLst>
                <a:gd name="connsiteX0" fmla="*/ 119942 w 149617"/>
                <a:gd name="connsiteY0" fmla="*/ 0 h 149617"/>
                <a:gd name="connsiteX1" fmla="*/ 149618 w 149617"/>
                <a:gd name="connsiteY1" fmla="*/ 0 h 149617"/>
                <a:gd name="connsiteX2" fmla="*/ 149618 w 149617"/>
                <a:gd name="connsiteY2" fmla="*/ 29367 h 149617"/>
                <a:gd name="connsiteX3" fmla="*/ 85937 w 149617"/>
                <a:gd name="connsiteY3" fmla="*/ 93047 h 149617"/>
                <a:gd name="connsiteX4" fmla="*/ 29367 w 149617"/>
                <a:gd name="connsiteY4" fmla="*/ 149618 h 149617"/>
                <a:gd name="connsiteX5" fmla="*/ 0 w 149617"/>
                <a:gd name="connsiteY5" fmla="*/ 120251 h 149617"/>
                <a:gd name="connsiteX6" fmla="*/ 119942 w 149617"/>
                <a:gd name="connsiteY6" fmla="*/ 0 h 149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9617" h="149617">
                  <a:moveTo>
                    <a:pt x="119942" y="0"/>
                  </a:moveTo>
                  <a:lnTo>
                    <a:pt x="149618" y="0"/>
                  </a:lnTo>
                  <a:lnTo>
                    <a:pt x="149618" y="29367"/>
                  </a:lnTo>
                  <a:lnTo>
                    <a:pt x="85937" y="93047"/>
                  </a:lnTo>
                  <a:lnTo>
                    <a:pt x="29367" y="149618"/>
                  </a:lnTo>
                  <a:lnTo>
                    <a:pt x="0" y="120251"/>
                  </a:lnTo>
                  <a:lnTo>
                    <a:pt x="119942" y="0"/>
                  </a:lnTo>
                  <a:close/>
                </a:path>
              </a:pathLst>
            </a:custGeom>
            <a:solidFill>
              <a:srgbClr val="50E6FF"/>
            </a:solidFill>
            <a:ln w="309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38" name="Freeform: Shape 337">
              <a:extLst>
                <a:ext uri="{FF2B5EF4-FFF2-40B4-BE49-F238E27FC236}">
                  <a16:creationId xmlns:a16="http://schemas.microsoft.com/office/drawing/2014/main" id="{1376E107-4F06-4611-A1E2-040D229C2BD1}"/>
                </a:ext>
              </a:extLst>
            </p:cNvPr>
            <p:cNvSpPr/>
            <p:nvPr/>
          </p:nvSpPr>
          <p:spPr>
            <a:xfrm>
              <a:off x="12661036" y="-1902890"/>
              <a:ext cx="221042" cy="219884"/>
            </a:xfrm>
            <a:custGeom>
              <a:avLst/>
              <a:gdLst>
                <a:gd name="connsiteX0" fmla="*/ 177130 w 177130"/>
                <a:gd name="connsiteY0" fmla="*/ 0 h 176202"/>
                <a:gd name="connsiteX1" fmla="*/ 177130 w 177130"/>
                <a:gd name="connsiteY1" fmla="*/ 145908 h 176202"/>
                <a:gd name="connsiteX2" fmla="*/ 135398 w 177130"/>
                <a:gd name="connsiteY2" fmla="*/ 145908 h 176202"/>
                <a:gd name="connsiteX3" fmla="*/ 135398 w 177130"/>
                <a:gd name="connsiteY3" fmla="*/ 70172 h 176202"/>
                <a:gd name="connsiteX4" fmla="*/ 29367 w 177130"/>
                <a:gd name="connsiteY4" fmla="*/ 176203 h 176202"/>
                <a:gd name="connsiteX5" fmla="*/ 0 w 177130"/>
                <a:gd name="connsiteY5" fmla="*/ 176203 h 176202"/>
                <a:gd name="connsiteX6" fmla="*/ 0 w 177130"/>
                <a:gd name="connsiteY6" fmla="*/ 146527 h 176202"/>
                <a:gd name="connsiteX7" fmla="*/ 104794 w 177130"/>
                <a:gd name="connsiteY7" fmla="*/ 41732 h 176202"/>
                <a:gd name="connsiteX8" fmla="*/ 31222 w 177130"/>
                <a:gd name="connsiteY8" fmla="*/ 41732 h 176202"/>
                <a:gd name="connsiteX9" fmla="*/ 31222 w 177130"/>
                <a:gd name="connsiteY9" fmla="*/ 0 h 176202"/>
                <a:gd name="connsiteX10" fmla="*/ 177130 w 177130"/>
                <a:gd name="connsiteY10" fmla="*/ 0 h 176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7130" h="176202">
                  <a:moveTo>
                    <a:pt x="177130" y="0"/>
                  </a:moveTo>
                  <a:lnTo>
                    <a:pt x="177130" y="145908"/>
                  </a:lnTo>
                  <a:lnTo>
                    <a:pt x="135398" y="145908"/>
                  </a:lnTo>
                  <a:lnTo>
                    <a:pt x="135398" y="70172"/>
                  </a:lnTo>
                  <a:lnTo>
                    <a:pt x="29367" y="176203"/>
                  </a:lnTo>
                  <a:lnTo>
                    <a:pt x="0" y="176203"/>
                  </a:lnTo>
                  <a:lnTo>
                    <a:pt x="0" y="146527"/>
                  </a:lnTo>
                  <a:lnTo>
                    <a:pt x="104794" y="41732"/>
                  </a:lnTo>
                  <a:lnTo>
                    <a:pt x="31222" y="41732"/>
                  </a:lnTo>
                  <a:lnTo>
                    <a:pt x="31222" y="0"/>
                  </a:lnTo>
                  <a:lnTo>
                    <a:pt x="177130" y="0"/>
                  </a:lnTo>
                  <a:close/>
                </a:path>
              </a:pathLst>
            </a:custGeom>
            <a:solidFill>
              <a:srgbClr val="50E6FF"/>
            </a:solidFill>
            <a:ln w="309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pic>
        <p:nvPicPr>
          <p:cNvPr id="342" name="Picture 341">
            <a:extLst>
              <a:ext uri="{FF2B5EF4-FFF2-40B4-BE49-F238E27FC236}">
                <a16:creationId xmlns:a16="http://schemas.microsoft.com/office/drawing/2014/main" id="{B8B402A2-E959-4AFF-9658-D7AA24D8EF1B}"/>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8957045" y="2099564"/>
            <a:ext cx="430682" cy="457883"/>
          </a:xfrm>
          <a:prstGeom prst="rect">
            <a:avLst/>
          </a:prstGeom>
        </p:spPr>
      </p:pic>
      <p:pic>
        <p:nvPicPr>
          <p:cNvPr id="343" name="Power BI Dashboard">
            <a:extLst>
              <a:ext uri="{FF2B5EF4-FFF2-40B4-BE49-F238E27FC236}">
                <a16:creationId xmlns:a16="http://schemas.microsoft.com/office/drawing/2014/main" id="{278DFD60-A049-4049-8CCD-A78117D3A9D1}"/>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5240252" y="3397902"/>
            <a:ext cx="429537" cy="457550"/>
          </a:xfrm>
          <a:prstGeom prst="rect">
            <a:avLst/>
          </a:prstGeom>
        </p:spPr>
      </p:pic>
      <p:pic>
        <p:nvPicPr>
          <p:cNvPr id="18" name="Graphic 17">
            <a:extLst>
              <a:ext uri="{FF2B5EF4-FFF2-40B4-BE49-F238E27FC236}">
                <a16:creationId xmlns:a16="http://schemas.microsoft.com/office/drawing/2014/main" id="{1A7FB182-B5B0-4628-8239-F1BA308578DD}"/>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7388926" y="3338147"/>
            <a:ext cx="587622" cy="587622"/>
          </a:xfrm>
          <a:prstGeom prst="rect">
            <a:avLst/>
          </a:prstGeom>
        </p:spPr>
      </p:pic>
      <p:pic>
        <p:nvPicPr>
          <p:cNvPr id="19" name="Graphic 18">
            <a:extLst>
              <a:ext uri="{FF2B5EF4-FFF2-40B4-BE49-F238E27FC236}">
                <a16:creationId xmlns:a16="http://schemas.microsoft.com/office/drawing/2014/main" id="{67AC822A-5276-4EE8-B1D9-699DBA4A38B0}"/>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6181941" y="3312598"/>
            <a:ext cx="587622" cy="587622"/>
          </a:xfrm>
          <a:prstGeom prst="rect">
            <a:avLst/>
          </a:prstGeom>
        </p:spPr>
      </p:pic>
      <p:pic>
        <p:nvPicPr>
          <p:cNvPr id="49" name="Graphic 48">
            <a:extLst>
              <a:ext uri="{FF2B5EF4-FFF2-40B4-BE49-F238E27FC236}">
                <a16:creationId xmlns:a16="http://schemas.microsoft.com/office/drawing/2014/main" id="{20A87A85-BC83-4E5C-A37B-29C3C13F66E6}"/>
              </a:ext>
              <a:ext uri="{C183D7F6-B498-43B3-948B-1728B52AA6E4}">
                <adec:decorative xmlns:adec="http://schemas.microsoft.com/office/drawing/2017/decorative" val="1"/>
              </a:ext>
            </a:extLst>
          </p:cNvPr>
          <p:cNvPicPr>
            <a:picLocks noChangeAspect="1"/>
          </p:cNvPicPr>
          <p:nvPr/>
        </p:nvPicPr>
        <p:blipFill>
          <a:blip r:embed="rId10">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8491990" y="3360891"/>
            <a:ext cx="585216" cy="585216"/>
          </a:xfrm>
          <a:prstGeom prst="rect">
            <a:avLst/>
          </a:prstGeom>
        </p:spPr>
      </p:pic>
      <p:pic>
        <p:nvPicPr>
          <p:cNvPr id="50" name="Graphic 49">
            <a:extLst>
              <a:ext uri="{FF2B5EF4-FFF2-40B4-BE49-F238E27FC236}">
                <a16:creationId xmlns:a16="http://schemas.microsoft.com/office/drawing/2014/main" id="{BA0ABD0A-8904-4535-8F17-FBDE07D5BAEE}"/>
              </a:ext>
              <a:ext uri="{C183D7F6-B498-43B3-948B-1728B52AA6E4}">
                <adec:decorative xmlns:adec="http://schemas.microsoft.com/office/drawing/2017/decorative" val="1"/>
              </a:ext>
            </a:extLst>
          </p:cNvPr>
          <p:cNvPicPr>
            <a:picLocks noChangeAspect="1"/>
          </p:cNvPicPr>
          <p:nvPr/>
        </p:nvPicPr>
        <p:blipFill>
          <a:blip r:embed="rId12">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9573378" y="3376622"/>
            <a:ext cx="585216" cy="585216"/>
          </a:xfrm>
          <a:prstGeom prst="rect">
            <a:avLst/>
          </a:prstGeom>
        </p:spPr>
      </p:pic>
      <p:grpSp>
        <p:nvGrpSpPr>
          <p:cNvPr id="237" name="Group 236">
            <a:extLst>
              <a:ext uri="{FF2B5EF4-FFF2-40B4-BE49-F238E27FC236}">
                <a16:creationId xmlns:a16="http://schemas.microsoft.com/office/drawing/2014/main" id="{3C980A2D-F2AA-4734-BA46-6D93064FE180}"/>
              </a:ext>
              <a:ext uri="{C183D7F6-B498-43B3-948B-1728B52AA6E4}">
                <adec:decorative xmlns:adec="http://schemas.microsoft.com/office/drawing/2017/decorative" val="1"/>
              </a:ext>
            </a:extLst>
          </p:cNvPr>
          <p:cNvGrpSpPr>
            <a:grpSpLocks noChangeAspect="1"/>
          </p:cNvGrpSpPr>
          <p:nvPr/>
        </p:nvGrpSpPr>
        <p:grpSpPr>
          <a:xfrm>
            <a:off x="7716119" y="4361514"/>
            <a:ext cx="422613" cy="422614"/>
            <a:chOff x="3500438" y="4418013"/>
            <a:chExt cx="493712" cy="493713"/>
          </a:xfrm>
        </p:grpSpPr>
        <p:sp>
          <p:nvSpPr>
            <p:cNvPr id="238" name="Freeform 79">
              <a:extLst>
                <a:ext uri="{FF2B5EF4-FFF2-40B4-BE49-F238E27FC236}">
                  <a16:creationId xmlns:a16="http://schemas.microsoft.com/office/drawing/2014/main" id="{90A9C31C-B967-4D23-989B-55F267B308CA}"/>
                </a:ext>
              </a:extLst>
            </p:cNvPr>
            <p:cNvSpPr>
              <a:spLocks noEditPoints="1"/>
            </p:cNvSpPr>
            <p:nvPr/>
          </p:nvSpPr>
          <p:spPr bwMode="auto">
            <a:xfrm>
              <a:off x="3500438" y="4418013"/>
              <a:ext cx="493712" cy="493713"/>
            </a:xfrm>
            <a:custGeom>
              <a:avLst/>
              <a:gdLst>
                <a:gd name="T0" fmla="*/ 683 w 1365"/>
                <a:gd name="T1" fmla="*/ 128 h 1365"/>
                <a:gd name="T2" fmla="*/ 899 w 1365"/>
                <a:gd name="T3" fmla="*/ 172 h 1365"/>
                <a:gd name="T4" fmla="*/ 1075 w 1365"/>
                <a:gd name="T5" fmla="*/ 291 h 1365"/>
                <a:gd name="T6" fmla="*/ 1194 w 1365"/>
                <a:gd name="T7" fmla="*/ 467 h 1365"/>
                <a:gd name="T8" fmla="*/ 1237 w 1365"/>
                <a:gd name="T9" fmla="*/ 683 h 1365"/>
                <a:gd name="T10" fmla="*/ 1194 w 1365"/>
                <a:gd name="T11" fmla="*/ 899 h 1365"/>
                <a:gd name="T12" fmla="*/ 1075 w 1365"/>
                <a:gd name="T13" fmla="*/ 1075 h 1365"/>
                <a:gd name="T14" fmla="*/ 899 w 1365"/>
                <a:gd name="T15" fmla="*/ 1194 h 1365"/>
                <a:gd name="T16" fmla="*/ 683 w 1365"/>
                <a:gd name="T17" fmla="*/ 1237 h 1365"/>
                <a:gd name="T18" fmla="*/ 467 w 1365"/>
                <a:gd name="T19" fmla="*/ 1194 h 1365"/>
                <a:gd name="T20" fmla="*/ 290 w 1365"/>
                <a:gd name="T21" fmla="*/ 1075 h 1365"/>
                <a:gd name="T22" fmla="*/ 172 w 1365"/>
                <a:gd name="T23" fmla="*/ 899 h 1365"/>
                <a:gd name="T24" fmla="*/ 128 w 1365"/>
                <a:gd name="T25" fmla="*/ 683 h 1365"/>
                <a:gd name="T26" fmla="*/ 172 w 1365"/>
                <a:gd name="T27" fmla="*/ 467 h 1365"/>
                <a:gd name="T28" fmla="*/ 290 w 1365"/>
                <a:gd name="T29" fmla="*/ 291 h 1365"/>
                <a:gd name="T30" fmla="*/ 467 w 1365"/>
                <a:gd name="T31" fmla="*/ 172 h 1365"/>
                <a:gd name="T32" fmla="*/ 683 w 1365"/>
                <a:gd name="T33" fmla="*/ 128 h 1365"/>
                <a:gd name="T34" fmla="*/ 683 w 1365"/>
                <a:gd name="T35" fmla="*/ 0 h 1365"/>
                <a:gd name="T36" fmla="*/ 0 w 1365"/>
                <a:gd name="T37" fmla="*/ 683 h 1365"/>
                <a:gd name="T38" fmla="*/ 683 w 1365"/>
                <a:gd name="T39" fmla="*/ 1365 h 1365"/>
                <a:gd name="T40" fmla="*/ 1365 w 1365"/>
                <a:gd name="T41" fmla="*/ 683 h 1365"/>
                <a:gd name="T42" fmla="*/ 683 w 1365"/>
                <a:gd name="T43" fmla="*/ 0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65" h="1365">
                  <a:moveTo>
                    <a:pt x="683" y="128"/>
                  </a:moveTo>
                  <a:cubicBezTo>
                    <a:pt x="758" y="128"/>
                    <a:pt x="830" y="143"/>
                    <a:pt x="899" y="172"/>
                  </a:cubicBezTo>
                  <a:cubicBezTo>
                    <a:pt x="965" y="200"/>
                    <a:pt x="1024" y="240"/>
                    <a:pt x="1075" y="291"/>
                  </a:cubicBezTo>
                  <a:cubicBezTo>
                    <a:pt x="1126" y="342"/>
                    <a:pt x="1166" y="401"/>
                    <a:pt x="1194" y="467"/>
                  </a:cubicBezTo>
                  <a:cubicBezTo>
                    <a:pt x="1223" y="535"/>
                    <a:pt x="1237" y="608"/>
                    <a:pt x="1237" y="683"/>
                  </a:cubicBezTo>
                  <a:cubicBezTo>
                    <a:pt x="1237" y="758"/>
                    <a:pt x="1223" y="830"/>
                    <a:pt x="1194" y="899"/>
                  </a:cubicBezTo>
                  <a:cubicBezTo>
                    <a:pt x="1166" y="965"/>
                    <a:pt x="1126" y="1024"/>
                    <a:pt x="1075" y="1075"/>
                  </a:cubicBezTo>
                  <a:cubicBezTo>
                    <a:pt x="1024" y="1126"/>
                    <a:pt x="965" y="1166"/>
                    <a:pt x="899" y="1194"/>
                  </a:cubicBezTo>
                  <a:cubicBezTo>
                    <a:pt x="830" y="1223"/>
                    <a:pt x="758" y="1237"/>
                    <a:pt x="683" y="1237"/>
                  </a:cubicBezTo>
                  <a:cubicBezTo>
                    <a:pt x="608" y="1237"/>
                    <a:pt x="535" y="1223"/>
                    <a:pt x="467" y="1194"/>
                  </a:cubicBezTo>
                  <a:cubicBezTo>
                    <a:pt x="401" y="1166"/>
                    <a:pt x="341" y="1126"/>
                    <a:pt x="290" y="1075"/>
                  </a:cubicBezTo>
                  <a:cubicBezTo>
                    <a:pt x="239" y="1024"/>
                    <a:pt x="199" y="965"/>
                    <a:pt x="172" y="899"/>
                  </a:cubicBezTo>
                  <a:cubicBezTo>
                    <a:pt x="143" y="830"/>
                    <a:pt x="128" y="758"/>
                    <a:pt x="128" y="683"/>
                  </a:cubicBezTo>
                  <a:cubicBezTo>
                    <a:pt x="128" y="608"/>
                    <a:pt x="143" y="535"/>
                    <a:pt x="172" y="467"/>
                  </a:cubicBezTo>
                  <a:cubicBezTo>
                    <a:pt x="199" y="401"/>
                    <a:pt x="239" y="342"/>
                    <a:pt x="290" y="291"/>
                  </a:cubicBezTo>
                  <a:cubicBezTo>
                    <a:pt x="341" y="240"/>
                    <a:pt x="401" y="200"/>
                    <a:pt x="467" y="172"/>
                  </a:cubicBezTo>
                  <a:cubicBezTo>
                    <a:pt x="535" y="143"/>
                    <a:pt x="608" y="128"/>
                    <a:pt x="683" y="128"/>
                  </a:cubicBezTo>
                  <a:moveTo>
                    <a:pt x="683" y="0"/>
                  </a:moveTo>
                  <a:cubicBezTo>
                    <a:pt x="306" y="0"/>
                    <a:pt x="0" y="306"/>
                    <a:pt x="0" y="683"/>
                  </a:cubicBezTo>
                  <a:cubicBezTo>
                    <a:pt x="0" y="1060"/>
                    <a:pt x="306" y="1365"/>
                    <a:pt x="683" y="1365"/>
                  </a:cubicBezTo>
                  <a:cubicBezTo>
                    <a:pt x="1060" y="1365"/>
                    <a:pt x="1365" y="1060"/>
                    <a:pt x="1365" y="683"/>
                  </a:cubicBezTo>
                  <a:cubicBezTo>
                    <a:pt x="1365" y="306"/>
                    <a:pt x="1060" y="0"/>
                    <a:pt x="683"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39" name="Freeform 80">
              <a:extLst>
                <a:ext uri="{FF2B5EF4-FFF2-40B4-BE49-F238E27FC236}">
                  <a16:creationId xmlns:a16="http://schemas.microsoft.com/office/drawing/2014/main" id="{3C73490C-CD59-4DDA-8410-3345466FB46A}"/>
                </a:ext>
              </a:extLst>
            </p:cNvPr>
            <p:cNvSpPr>
              <a:spLocks/>
            </p:cNvSpPr>
            <p:nvPr/>
          </p:nvSpPr>
          <p:spPr bwMode="auto">
            <a:xfrm>
              <a:off x="3716338" y="4525963"/>
              <a:ext cx="125412" cy="250825"/>
            </a:xfrm>
            <a:custGeom>
              <a:avLst/>
              <a:gdLst>
                <a:gd name="T0" fmla="*/ 29 w 79"/>
                <a:gd name="T1" fmla="*/ 88 h 158"/>
                <a:gd name="T2" fmla="*/ 29 w 79"/>
                <a:gd name="T3" fmla="*/ 0 h 158"/>
                <a:gd name="T4" fmla="*/ 0 w 79"/>
                <a:gd name="T5" fmla="*/ 0 h 158"/>
                <a:gd name="T6" fmla="*/ 0 w 79"/>
                <a:gd name="T7" fmla="*/ 100 h 158"/>
                <a:gd name="T8" fmla="*/ 0 w 79"/>
                <a:gd name="T9" fmla="*/ 100 h 158"/>
                <a:gd name="T10" fmla="*/ 0 w 79"/>
                <a:gd name="T11" fmla="*/ 100 h 158"/>
                <a:gd name="T12" fmla="*/ 58 w 79"/>
                <a:gd name="T13" fmla="*/ 158 h 158"/>
                <a:gd name="T14" fmla="*/ 79 w 79"/>
                <a:gd name="T15" fmla="*/ 137 h 158"/>
                <a:gd name="T16" fmla="*/ 29 w 79"/>
                <a:gd name="T17" fmla="*/ 8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 h="158">
                  <a:moveTo>
                    <a:pt x="29" y="88"/>
                  </a:moveTo>
                  <a:lnTo>
                    <a:pt x="29" y="0"/>
                  </a:lnTo>
                  <a:lnTo>
                    <a:pt x="0" y="0"/>
                  </a:lnTo>
                  <a:lnTo>
                    <a:pt x="0" y="100"/>
                  </a:lnTo>
                  <a:lnTo>
                    <a:pt x="0" y="100"/>
                  </a:lnTo>
                  <a:lnTo>
                    <a:pt x="0" y="100"/>
                  </a:lnTo>
                  <a:lnTo>
                    <a:pt x="58" y="158"/>
                  </a:lnTo>
                  <a:lnTo>
                    <a:pt x="79" y="137"/>
                  </a:lnTo>
                  <a:lnTo>
                    <a:pt x="29" y="88"/>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291" name="TextBox 290">
            <a:extLst>
              <a:ext uri="{FF2B5EF4-FFF2-40B4-BE49-F238E27FC236}">
                <a16:creationId xmlns:a16="http://schemas.microsoft.com/office/drawing/2014/main" id="{5FD5AE91-5551-45C7-BB05-2698EF15FEC7}"/>
              </a:ext>
            </a:extLst>
          </p:cNvPr>
          <p:cNvSpPr txBox="1"/>
          <p:nvPr/>
        </p:nvSpPr>
        <p:spPr>
          <a:xfrm>
            <a:off x="2231710" y="2611575"/>
            <a:ext cx="1575545" cy="307777"/>
          </a:xfrm>
          <a:prstGeom prst="rect">
            <a:avLst/>
          </a:prstGeom>
          <a:noFill/>
        </p:spPr>
        <p:txBody>
          <a:bodyPr wrap="square">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Segoe UI" pitchFamily="34" charset="0"/>
                <a:cs typeface="Segoe UI" pitchFamily="34" charset="0"/>
              </a:rPr>
              <a:t>Open Source</a:t>
            </a:r>
          </a:p>
        </p:txBody>
      </p:sp>
      <p:sp>
        <p:nvSpPr>
          <p:cNvPr id="292" name="TextBox 291">
            <a:extLst>
              <a:ext uri="{FF2B5EF4-FFF2-40B4-BE49-F238E27FC236}">
                <a16:creationId xmlns:a16="http://schemas.microsoft.com/office/drawing/2014/main" id="{17DA2701-64A0-4BAA-9CBD-B15F3F1C2D90}"/>
              </a:ext>
            </a:extLst>
          </p:cNvPr>
          <p:cNvSpPr txBox="1"/>
          <p:nvPr/>
        </p:nvSpPr>
        <p:spPr>
          <a:xfrm>
            <a:off x="4788998" y="2611575"/>
            <a:ext cx="2613873" cy="307777"/>
          </a:xfrm>
          <a:prstGeom prst="rect">
            <a:avLst/>
          </a:prstGeom>
          <a:noFill/>
        </p:spPr>
        <p:txBody>
          <a:bodyPr wrap="square">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chemeClr val="tx2"/>
                </a:solidFill>
                <a:effectLst/>
                <a:uLnTx/>
                <a:uFillTx/>
                <a:latin typeface="Segoe UI Semibold"/>
                <a:ea typeface="Segoe UI" pitchFamily="34" charset="0"/>
                <a:cs typeface="Segoe UI" pitchFamily="34" charset="0"/>
              </a:rPr>
              <a:t>Proven resilience &amp; stability</a:t>
            </a:r>
          </a:p>
        </p:txBody>
      </p:sp>
      <p:sp>
        <p:nvSpPr>
          <p:cNvPr id="293" name="TextBox 292">
            <a:extLst>
              <a:ext uri="{FF2B5EF4-FFF2-40B4-BE49-F238E27FC236}">
                <a16:creationId xmlns:a16="http://schemas.microsoft.com/office/drawing/2014/main" id="{F54F23F2-55D6-4F8C-9F10-D7F4C59ADE2C}"/>
              </a:ext>
            </a:extLst>
          </p:cNvPr>
          <p:cNvSpPr txBox="1"/>
          <p:nvPr/>
        </p:nvSpPr>
        <p:spPr>
          <a:xfrm>
            <a:off x="8384614" y="2611575"/>
            <a:ext cx="1575545" cy="307777"/>
          </a:xfrm>
          <a:prstGeom prst="rect">
            <a:avLst/>
          </a:prstGeom>
          <a:noFill/>
        </p:spPr>
        <p:txBody>
          <a:bodyPr wrap="square">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chemeClr val="tx2"/>
                </a:solidFill>
                <a:effectLst/>
                <a:uLnTx/>
                <a:uFillTx/>
                <a:latin typeface="Segoe UI Semibold"/>
                <a:ea typeface="Segoe UI" pitchFamily="34" charset="0"/>
                <a:cs typeface="Segoe UI" pitchFamily="34" charset="0"/>
              </a:rPr>
              <a:t>Rich feature set</a:t>
            </a:r>
          </a:p>
        </p:txBody>
      </p:sp>
      <p:sp>
        <p:nvSpPr>
          <p:cNvPr id="300" name="TextBox 299">
            <a:extLst>
              <a:ext uri="{FF2B5EF4-FFF2-40B4-BE49-F238E27FC236}">
                <a16:creationId xmlns:a16="http://schemas.microsoft.com/office/drawing/2014/main" id="{31B8BC74-DC63-4E72-A0A2-3F9B829DAD06}"/>
              </a:ext>
            </a:extLst>
          </p:cNvPr>
          <p:cNvSpPr txBox="1"/>
          <p:nvPr/>
        </p:nvSpPr>
        <p:spPr>
          <a:xfrm>
            <a:off x="1783044" y="3390966"/>
            <a:ext cx="2875260" cy="430887"/>
          </a:xfrm>
          <a:prstGeom prst="rect">
            <a:avLst/>
          </a:prstGeom>
          <a:noFill/>
        </p:spPr>
        <p:txBody>
          <a:bodyPr wrap="square" lIns="0" tIns="0" rIns="0" bIns="0">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Segoe UI" pitchFamily="34" charset="0"/>
                <a:cs typeface="Segoe UI" pitchFamily="34" charset="0"/>
              </a:rPr>
              <a:t>Integrated with </a:t>
            </a:r>
            <a:br>
              <a:rPr kumimoji="0" lang="en-US" sz="1400" b="0" i="0" u="none" strike="noStrike" kern="1200" cap="none" spc="0" normalizeH="0" baseline="0" noProof="0" dirty="0">
                <a:ln>
                  <a:noFill/>
                </a:ln>
                <a:solidFill>
                  <a:schemeClr val="tx2"/>
                </a:solidFill>
                <a:effectLst/>
                <a:uLnTx/>
                <a:uFillTx/>
                <a:latin typeface="Segoe UI Semibold"/>
                <a:ea typeface="Segoe UI" pitchFamily="34" charset="0"/>
                <a:cs typeface="Segoe UI" pitchFamily="34" charset="0"/>
              </a:rPr>
            </a:br>
            <a:r>
              <a:rPr kumimoji="0" lang="en-US" sz="1400" b="0" i="0" u="none" strike="noStrike" kern="1200" cap="none" spc="0" normalizeH="0" baseline="0" noProof="0" dirty="0">
                <a:ln>
                  <a:noFill/>
                </a:ln>
                <a:solidFill>
                  <a:schemeClr val="tx2"/>
                </a:solidFill>
                <a:effectLst/>
                <a:uLnTx/>
                <a:uFillTx/>
                <a:latin typeface="Segoe UI Semibold"/>
                <a:ea typeface="Segoe UI" pitchFamily="34" charset="0"/>
                <a:cs typeface="Segoe UI" pitchFamily="34" charset="0"/>
              </a:rPr>
              <a:t>Azure data ecosystem</a:t>
            </a:r>
          </a:p>
        </p:txBody>
      </p:sp>
      <p:sp>
        <p:nvSpPr>
          <p:cNvPr id="294" name="TextBox 293">
            <a:extLst>
              <a:ext uri="{FF2B5EF4-FFF2-40B4-BE49-F238E27FC236}">
                <a16:creationId xmlns:a16="http://schemas.microsoft.com/office/drawing/2014/main" id="{F0D22A36-BE55-4678-844A-7C6C1C8571E7}"/>
              </a:ext>
            </a:extLst>
          </p:cNvPr>
          <p:cNvSpPr txBox="1"/>
          <p:nvPr/>
        </p:nvSpPr>
        <p:spPr>
          <a:xfrm>
            <a:off x="1761738" y="4814883"/>
            <a:ext cx="1280160" cy="523220"/>
          </a:xfrm>
          <a:prstGeom prst="rect">
            <a:avLst/>
          </a:prstGeom>
          <a:noFill/>
        </p:spPr>
        <p:txBody>
          <a:bodyPr wrap="square">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Segoe UI" pitchFamily="34" charset="0"/>
                <a:cs typeface="Segoe UI" pitchFamily="34" charset="0"/>
              </a:rPr>
              <a:t>Fully managed</a:t>
            </a:r>
          </a:p>
        </p:txBody>
      </p:sp>
      <p:sp>
        <p:nvSpPr>
          <p:cNvPr id="295" name="TextBox 294">
            <a:extLst>
              <a:ext uri="{FF2B5EF4-FFF2-40B4-BE49-F238E27FC236}">
                <a16:creationId xmlns:a16="http://schemas.microsoft.com/office/drawing/2014/main" id="{4C884C14-9E31-40FA-A825-CA3D313D08E2}"/>
              </a:ext>
            </a:extLst>
          </p:cNvPr>
          <p:cNvSpPr txBox="1"/>
          <p:nvPr/>
        </p:nvSpPr>
        <p:spPr>
          <a:xfrm>
            <a:off x="3608796" y="4814883"/>
            <a:ext cx="1280160" cy="523220"/>
          </a:xfrm>
          <a:prstGeom prst="rect">
            <a:avLst/>
          </a:prstGeom>
          <a:noFill/>
        </p:spPr>
        <p:txBody>
          <a:bodyPr wrap="square">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chemeClr val="tx2"/>
                </a:solidFill>
                <a:effectLst/>
                <a:uLnTx/>
                <a:uFillTx/>
                <a:latin typeface="Segoe UI Semibold"/>
                <a:ea typeface="Segoe UI" pitchFamily="34" charset="0"/>
                <a:cs typeface="Segoe UI" pitchFamily="34" charset="0"/>
              </a:rPr>
              <a:t>Intelligent Performance</a:t>
            </a:r>
          </a:p>
        </p:txBody>
      </p:sp>
      <p:sp>
        <p:nvSpPr>
          <p:cNvPr id="296" name="TextBox 295">
            <a:extLst>
              <a:ext uri="{FF2B5EF4-FFF2-40B4-BE49-F238E27FC236}">
                <a16:creationId xmlns:a16="http://schemas.microsoft.com/office/drawing/2014/main" id="{CB77774D-87A4-44B9-AFE1-A5ED2A46BC6A}"/>
              </a:ext>
            </a:extLst>
          </p:cNvPr>
          <p:cNvSpPr txBox="1"/>
          <p:nvPr/>
        </p:nvSpPr>
        <p:spPr>
          <a:xfrm>
            <a:off x="5455855" y="4814883"/>
            <a:ext cx="1280160" cy="523220"/>
          </a:xfrm>
          <a:prstGeom prst="rect">
            <a:avLst/>
          </a:prstGeom>
          <a:noFill/>
        </p:spPr>
        <p:txBody>
          <a:bodyPr wrap="square">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Segoe UI" pitchFamily="34" charset="0"/>
                <a:cs typeface="Segoe UI" pitchFamily="34" charset="0"/>
              </a:rPr>
              <a:t>Cost effective</a:t>
            </a:r>
          </a:p>
        </p:txBody>
      </p:sp>
      <p:sp>
        <p:nvSpPr>
          <p:cNvPr id="297" name="TextBox 296">
            <a:extLst>
              <a:ext uri="{FF2B5EF4-FFF2-40B4-BE49-F238E27FC236}">
                <a16:creationId xmlns:a16="http://schemas.microsoft.com/office/drawing/2014/main" id="{C96507E4-5B84-4CD3-9220-B7E78276F2E5}"/>
              </a:ext>
            </a:extLst>
          </p:cNvPr>
          <p:cNvSpPr txBox="1"/>
          <p:nvPr/>
        </p:nvSpPr>
        <p:spPr>
          <a:xfrm>
            <a:off x="7206010" y="4814883"/>
            <a:ext cx="1473966" cy="523220"/>
          </a:xfrm>
          <a:prstGeom prst="rect">
            <a:avLst/>
          </a:prstGeom>
          <a:noFill/>
        </p:spPr>
        <p:txBody>
          <a:bodyPr wrap="square">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chemeClr val="tx2"/>
                </a:solidFill>
                <a:effectLst/>
                <a:uLnTx/>
                <a:uFillTx/>
                <a:latin typeface="Segoe UI Semibold"/>
                <a:ea typeface="Segoe UI" pitchFamily="34" charset="0"/>
                <a:cs typeface="Segoe UI" pitchFamily="34" charset="0"/>
              </a:rPr>
              <a:t>High Availability</a:t>
            </a:r>
          </a:p>
        </p:txBody>
      </p:sp>
      <p:sp>
        <p:nvSpPr>
          <p:cNvPr id="298" name="TextBox 297">
            <a:extLst>
              <a:ext uri="{FF2B5EF4-FFF2-40B4-BE49-F238E27FC236}">
                <a16:creationId xmlns:a16="http://schemas.microsoft.com/office/drawing/2014/main" id="{DEB790EB-7ADB-49C5-89BC-D6D9018DC628}"/>
              </a:ext>
            </a:extLst>
          </p:cNvPr>
          <p:cNvSpPr txBox="1"/>
          <p:nvPr/>
        </p:nvSpPr>
        <p:spPr>
          <a:xfrm>
            <a:off x="9149971" y="4814883"/>
            <a:ext cx="1280160" cy="523220"/>
          </a:xfrm>
          <a:prstGeom prst="rect">
            <a:avLst/>
          </a:prstGeom>
          <a:noFill/>
        </p:spPr>
        <p:txBody>
          <a:bodyPr wrap="square">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chemeClr val="tx2"/>
                </a:solidFill>
                <a:effectLst/>
                <a:uLnTx/>
                <a:uFillTx/>
                <a:latin typeface="Segoe UI Semibold"/>
                <a:ea typeface="Segoe UI" pitchFamily="34" charset="0"/>
                <a:cs typeface="Segoe UI" pitchFamily="34" charset="0"/>
              </a:rPr>
              <a:t>Maximum control</a:t>
            </a:r>
          </a:p>
        </p:txBody>
      </p:sp>
      <p:sp>
        <p:nvSpPr>
          <p:cNvPr id="281" name="TextBox 280">
            <a:extLst>
              <a:ext uri="{FF2B5EF4-FFF2-40B4-BE49-F238E27FC236}">
                <a16:creationId xmlns:a16="http://schemas.microsoft.com/office/drawing/2014/main" id="{364B44F0-DD01-4683-8BF4-ACB70AA1C592}"/>
              </a:ext>
            </a:extLst>
          </p:cNvPr>
          <p:cNvSpPr txBox="1"/>
          <p:nvPr/>
        </p:nvSpPr>
        <p:spPr>
          <a:xfrm>
            <a:off x="2804449" y="5682129"/>
            <a:ext cx="6583102" cy="3077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bold"/>
                <a:ea typeface="+mn-ea"/>
                <a:cs typeface="+mn-cs"/>
              </a:rPr>
              <a:t>Identity, security, management, and compliance</a:t>
            </a:r>
          </a:p>
        </p:txBody>
      </p:sp>
      <p:grpSp>
        <p:nvGrpSpPr>
          <p:cNvPr id="2" name="Group 80">
            <a:extLst>
              <a:ext uri="{FF2B5EF4-FFF2-40B4-BE49-F238E27FC236}">
                <a16:creationId xmlns:a16="http://schemas.microsoft.com/office/drawing/2014/main" id="{6636CC66-1F31-485F-A682-080876F3B746}"/>
              </a:ext>
              <a:ext uri="{C183D7F6-B498-43B3-948B-1728B52AA6E4}">
                <adec:decorative xmlns:adec="http://schemas.microsoft.com/office/drawing/2017/decorative" val="1"/>
              </a:ext>
            </a:extLst>
          </p:cNvPr>
          <p:cNvGrpSpPr>
            <a:grpSpLocks noChangeAspect="1"/>
          </p:cNvGrpSpPr>
          <p:nvPr/>
        </p:nvGrpSpPr>
        <p:grpSpPr bwMode="auto">
          <a:xfrm>
            <a:off x="5855036" y="4381422"/>
            <a:ext cx="460154" cy="454329"/>
            <a:chOff x="1614" y="2781"/>
            <a:chExt cx="316" cy="312"/>
          </a:xfrm>
        </p:grpSpPr>
        <p:sp>
          <p:nvSpPr>
            <p:cNvPr id="3" name="Freeform 81">
              <a:extLst>
                <a:ext uri="{FF2B5EF4-FFF2-40B4-BE49-F238E27FC236}">
                  <a16:creationId xmlns:a16="http://schemas.microsoft.com/office/drawing/2014/main" id="{7848F90B-8B52-1D1B-D560-5CB8172495D8}"/>
                </a:ext>
              </a:extLst>
            </p:cNvPr>
            <p:cNvSpPr>
              <a:spLocks noEditPoints="1"/>
            </p:cNvSpPr>
            <p:nvPr/>
          </p:nvSpPr>
          <p:spPr bwMode="auto">
            <a:xfrm>
              <a:off x="1698" y="2791"/>
              <a:ext cx="232" cy="204"/>
            </a:xfrm>
            <a:custGeom>
              <a:avLst/>
              <a:gdLst>
                <a:gd name="T0" fmla="*/ 508 w 1015"/>
                <a:gd name="T1" fmla="*/ 128 h 896"/>
                <a:gd name="T2" fmla="*/ 626 w 1015"/>
                <a:gd name="T3" fmla="*/ 151 h 896"/>
                <a:gd name="T4" fmla="*/ 801 w 1015"/>
                <a:gd name="T5" fmla="*/ 322 h 896"/>
                <a:gd name="T6" fmla="*/ 805 w 1015"/>
                <a:gd name="T7" fmla="*/ 567 h 896"/>
                <a:gd name="T8" fmla="*/ 685 w 1015"/>
                <a:gd name="T9" fmla="*/ 715 h 896"/>
                <a:gd name="T10" fmla="*/ 600 w 1015"/>
                <a:gd name="T11" fmla="*/ 755 h 896"/>
                <a:gd name="T12" fmla="*/ 507 w 1015"/>
                <a:gd name="T13" fmla="*/ 768 h 896"/>
                <a:gd name="T14" fmla="*/ 389 w 1015"/>
                <a:gd name="T15" fmla="*/ 746 h 896"/>
                <a:gd name="T16" fmla="*/ 214 w 1015"/>
                <a:gd name="T17" fmla="*/ 575 h 896"/>
                <a:gd name="T18" fmla="*/ 210 w 1015"/>
                <a:gd name="T19" fmla="*/ 330 h 896"/>
                <a:gd name="T20" fmla="*/ 330 w 1015"/>
                <a:gd name="T21" fmla="*/ 182 h 896"/>
                <a:gd name="T22" fmla="*/ 415 w 1015"/>
                <a:gd name="T23" fmla="*/ 142 h 896"/>
                <a:gd name="T24" fmla="*/ 508 w 1015"/>
                <a:gd name="T25" fmla="*/ 128 h 896"/>
                <a:gd name="T26" fmla="*/ 508 w 1015"/>
                <a:gd name="T27" fmla="*/ 128 h 896"/>
                <a:gd name="T28" fmla="*/ 508 w 1015"/>
                <a:gd name="T29" fmla="*/ 128 h 896"/>
                <a:gd name="T30" fmla="*/ 508 w 1015"/>
                <a:gd name="T31" fmla="*/ 0 h 896"/>
                <a:gd name="T32" fmla="*/ 91 w 1015"/>
                <a:gd name="T33" fmla="*/ 283 h 896"/>
                <a:gd name="T34" fmla="*/ 342 w 1015"/>
                <a:gd name="T35" fmla="*/ 864 h 896"/>
                <a:gd name="T36" fmla="*/ 507 w 1015"/>
                <a:gd name="T37" fmla="*/ 896 h 896"/>
                <a:gd name="T38" fmla="*/ 923 w 1015"/>
                <a:gd name="T39" fmla="*/ 614 h 896"/>
                <a:gd name="T40" fmla="*/ 673 w 1015"/>
                <a:gd name="T41" fmla="*/ 32 h 896"/>
                <a:gd name="T42" fmla="*/ 508 w 1015"/>
                <a:gd name="T43" fmla="*/ 0 h 8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15" h="896">
                  <a:moveTo>
                    <a:pt x="508" y="128"/>
                  </a:moveTo>
                  <a:cubicBezTo>
                    <a:pt x="548" y="128"/>
                    <a:pt x="588" y="136"/>
                    <a:pt x="626" y="151"/>
                  </a:cubicBezTo>
                  <a:cubicBezTo>
                    <a:pt x="705" y="183"/>
                    <a:pt x="768" y="244"/>
                    <a:pt x="801" y="322"/>
                  </a:cubicBezTo>
                  <a:cubicBezTo>
                    <a:pt x="835" y="401"/>
                    <a:pt x="836" y="488"/>
                    <a:pt x="805" y="567"/>
                  </a:cubicBezTo>
                  <a:cubicBezTo>
                    <a:pt x="780" y="628"/>
                    <a:pt x="739" y="679"/>
                    <a:pt x="685" y="715"/>
                  </a:cubicBezTo>
                  <a:cubicBezTo>
                    <a:pt x="659" y="732"/>
                    <a:pt x="630" y="745"/>
                    <a:pt x="600" y="755"/>
                  </a:cubicBezTo>
                  <a:cubicBezTo>
                    <a:pt x="570" y="764"/>
                    <a:pt x="539" y="768"/>
                    <a:pt x="507" y="768"/>
                  </a:cubicBezTo>
                  <a:cubicBezTo>
                    <a:pt x="467" y="768"/>
                    <a:pt x="427" y="761"/>
                    <a:pt x="389" y="746"/>
                  </a:cubicBezTo>
                  <a:cubicBezTo>
                    <a:pt x="310" y="714"/>
                    <a:pt x="247" y="653"/>
                    <a:pt x="214" y="575"/>
                  </a:cubicBezTo>
                  <a:cubicBezTo>
                    <a:pt x="180" y="496"/>
                    <a:pt x="179" y="409"/>
                    <a:pt x="210" y="330"/>
                  </a:cubicBezTo>
                  <a:cubicBezTo>
                    <a:pt x="235" y="269"/>
                    <a:pt x="276" y="218"/>
                    <a:pt x="330" y="182"/>
                  </a:cubicBezTo>
                  <a:cubicBezTo>
                    <a:pt x="356" y="165"/>
                    <a:pt x="385" y="151"/>
                    <a:pt x="415" y="142"/>
                  </a:cubicBezTo>
                  <a:cubicBezTo>
                    <a:pt x="445" y="133"/>
                    <a:pt x="476" y="128"/>
                    <a:pt x="508" y="128"/>
                  </a:cubicBezTo>
                  <a:cubicBezTo>
                    <a:pt x="508" y="128"/>
                    <a:pt x="508" y="128"/>
                    <a:pt x="508" y="128"/>
                  </a:cubicBezTo>
                  <a:cubicBezTo>
                    <a:pt x="508" y="128"/>
                    <a:pt x="508" y="128"/>
                    <a:pt x="508" y="128"/>
                  </a:cubicBezTo>
                  <a:moveTo>
                    <a:pt x="508" y="0"/>
                  </a:moveTo>
                  <a:cubicBezTo>
                    <a:pt x="330" y="0"/>
                    <a:pt x="161" y="107"/>
                    <a:pt x="91" y="283"/>
                  </a:cubicBezTo>
                  <a:cubicBezTo>
                    <a:pt x="0" y="512"/>
                    <a:pt x="112" y="773"/>
                    <a:pt x="342" y="864"/>
                  </a:cubicBezTo>
                  <a:cubicBezTo>
                    <a:pt x="396" y="886"/>
                    <a:pt x="452" y="896"/>
                    <a:pt x="507" y="896"/>
                  </a:cubicBezTo>
                  <a:cubicBezTo>
                    <a:pt x="685" y="896"/>
                    <a:pt x="854" y="790"/>
                    <a:pt x="923" y="614"/>
                  </a:cubicBezTo>
                  <a:cubicBezTo>
                    <a:pt x="1015" y="385"/>
                    <a:pt x="903" y="124"/>
                    <a:pt x="673" y="32"/>
                  </a:cubicBezTo>
                  <a:cubicBezTo>
                    <a:pt x="619" y="11"/>
                    <a:pt x="563" y="0"/>
                    <a:pt x="508"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 name="Freeform 82">
              <a:extLst>
                <a:ext uri="{FF2B5EF4-FFF2-40B4-BE49-F238E27FC236}">
                  <a16:creationId xmlns:a16="http://schemas.microsoft.com/office/drawing/2014/main" id="{BDAF4F63-BF35-0E27-4948-36D04E2E2B16}"/>
                </a:ext>
              </a:extLst>
            </p:cNvPr>
            <p:cNvSpPr>
              <a:spLocks/>
            </p:cNvSpPr>
            <p:nvPr/>
          </p:nvSpPr>
          <p:spPr bwMode="auto">
            <a:xfrm>
              <a:off x="1838" y="2781"/>
              <a:ext cx="31" cy="27"/>
            </a:xfrm>
            <a:custGeom>
              <a:avLst/>
              <a:gdLst>
                <a:gd name="T0" fmla="*/ 24 w 31"/>
                <a:gd name="T1" fmla="*/ 27 h 27"/>
                <a:gd name="T2" fmla="*/ 0 w 31"/>
                <a:gd name="T3" fmla="*/ 18 h 27"/>
                <a:gd name="T4" fmla="*/ 7 w 31"/>
                <a:gd name="T5" fmla="*/ 0 h 27"/>
                <a:gd name="T6" fmla="*/ 31 w 31"/>
                <a:gd name="T7" fmla="*/ 9 h 27"/>
                <a:gd name="T8" fmla="*/ 24 w 31"/>
                <a:gd name="T9" fmla="*/ 27 h 27"/>
              </a:gdLst>
              <a:ahLst/>
              <a:cxnLst>
                <a:cxn ang="0">
                  <a:pos x="T0" y="T1"/>
                </a:cxn>
                <a:cxn ang="0">
                  <a:pos x="T2" y="T3"/>
                </a:cxn>
                <a:cxn ang="0">
                  <a:pos x="T4" y="T5"/>
                </a:cxn>
                <a:cxn ang="0">
                  <a:pos x="T6" y="T7"/>
                </a:cxn>
                <a:cxn ang="0">
                  <a:pos x="T8" y="T9"/>
                </a:cxn>
              </a:cxnLst>
              <a:rect l="0" t="0" r="r" b="b"/>
              <a:pathLst>
                <a:path w="31" h="27">
                  <a:moveTo>
                    <a:pt x="24" y="27"/>
                  </a:moveTo>
                  <a:lnTo>
                    <a:pt x="0" y="18"/>
                  </a:lnTo>
                  <a:lnTo>
                    <a:pt x="7" y="0"/>
                  </a:lnTo>
                  <a:lnTo>
                    <a:pt x="31" y="9"/>
                  </a:lnTo>
                  <a:lnTo>
                    <a:pt x="24" y="27"/>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 name="Freeform 83">
              <a:extLst>
                <a:ext uri="{FF2B5EF4-FFF2-40B4-BE49-F238E27FC236}">
                  <a16:creationId xmlns:a16="http://schemas.microsoft.com/office/drawing/2014/main" id="{98670DAA-E14E-8E03-447E-91727AE2A752}"/>
                </a:ext>
              </a:extLst>
            </p:cNvPr>
            <p:cNvSpPr>
              <a:spLocks/>
            </p:cNvSpPr>
            <p:nvPr/>
          </p:nvSpPr>
          <p:spPr bwMode="auto">
            <a:xfrm>
              <a:off x="1759" y="2978"/>
              <a:ext cx="31" cy="27"/>
            </a:xfrm>
            <a:custGeom>
              <a:avLst/>
              <a:gdLst>
                <a:gd name="T0" fmla="*/ 24 w 31"/>
                <a:gd name="T1" fmla="*/ 27 h 27"/>
                <a:gd name="T2" fmla="*/ 0 w 31"/>
                <a:gd name="T3" fmla="*/ 18 h 27"/>
                <a:gd name="T4" fmla="*/ 7 w 31"/>
                <a:gd name="T5" fmla="*/ 0 h 27"/>
                <a:gd name="T6" fmla="*/ 31 w 31"/>
                <a:gd name="T7" fmla="*/ 9 h 27"/>
                <a:gd name="T8" fmla="*/ 24 w 31"/>
                <a:gd name="T9" fmla="*/ 27 h 27"/>
              </a:gdLst>
              <a:ahLst/>
              <a:cxnLst>
                <a:cxn ang="0">
                  <a:pos x="T0" y="T1"/>
                </a:cxn>
                <a:cxn ang="0">
                  <a:pos x="T2" y="T3"/>
                </a:cxn>
                <a:cxn ang="0">
                  <a:pos x="T4" y="T5"/>
                </a:cxn>
                <a:cxn ang="0">
                  <a:pos x="T6" y="T7"/>
                </a:cxn>
                <a:cxn ang="0">
                  <a:pos x="T8" y="T9"/>
                </a:cxn>
              </a:cxnLst>
              <a:rect l="0" t="0" r="r" b="b"/>
              <a:pathLst>
                <a:path w="31" h="27">
                  <a:moveTo>
                    <a:pt x="24" y="27"/>
                  </a:moveTo>
                  <a:lnTo>
                    <a:pt x="0" y="18"/>
                  </a:lnTo>
                  <a:lnTo>
                    <a:pt x="7" y="0"/>
                  </a:lnTo>
                  <a:lnTo>
                    <a:pt x="31" y="9"/>
                  </a:lnTo>
                  <a:lnTo>
                    <a:pt x="24" y="27"/>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Freeform 84">
              <a:extLst>
                <a:ext uri="{FF2B5EF4-FFF2-40B4-BE49-F238E27FC236}">
                  <a16:creationId xmlns:a16="http://schemas.microsoft.com/office/drawing/2014/main" id="{E4A57F36-E921-D7C3-66DC-444947A1E773}"/>
                </a:ext>
              </a:extLst>
            </p:cNvPr>
            <p:cNvSpPr>
              <a:spLocks/>
            </p:cNvSpPr>
            <p:nvPr/>
          </p:nvSpPr>
          <p:spPr bwMode="auto">
            <a:xfrm>
              <a:off x="1899" y="2917"/>
              <a:ext cx="27" cy="31"/>
            </a:xfrm>
            <a:custGeom>
              <a:avLst/>
              <a:gdLst>
                <a:gd name="T0" fmla="*/ 27 w 27"/>
                <a:gd name="T1" fmla="*/ 7 h 31"/>
                <a:gd name="T2" fmla="*/ 18 w 27"/>
                <a:gd name="T3" fmla="*/ 31 h 31"/>
                <a:gd name="T4" fmla="*/ 0 w 27"/>
                <a:gd name="T5" fmla="*/ 24 h 31"/>
                <a:gd name="T6" fmla="*/ 9 w 27"/>
                <a:gd name="T7" fmla="*/ 0 h 31"/>
                <a:gd name="T8" fmla="*/ 27 w 27"/>
                <a:gd name="T9" fmla="*/ 7 h 31"/>
              </a:gdLst>
              <a:ahLst/>
              <a:cxnLst>
                <a:cxn ang="0">
                  <a:pos x="T0" y="T1"/>
                </a:cxn>
                <a:cxn ang="0">
                  <a:pos x="T2" y="T3"/>
                </a:cxn>
                <a:cxn ang="0">
                  <a:pos x="T4" y="T5"/>
                </a:cxn>
                <a:cxn ang="0">
                  <a:pos x="T6" y="T7"/>
                </a:cxn>
                <a:cxn ang="0">
                  <a:pos x="T8" y="T9"/>
                </a:cxn>
              </a:cxnLst>
              <a:rect l="0" t="0" r="r" b="b"/>
              <a:pathLst>
                <a:path w="27" h="31">
                  <a:moveTo>
                    <a:pt x="27" y="7"/>
                  </a:moveTo>
                  <a:lnTo>
                    <a:pt x="18" y="31"/>
                  </a:lnTo>
                  <a:lnTo>
                    <a:pt x="0" y="24"/>
                  </a:lnTo>
                  <a:lnTo>
                    <a:pt x="9" y="0"/>
                  </a:lnTo>
                  <a:lnTo>
                    <a:pt x="27" y="7"/>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Freeform 85">
              <a:extLst>
                <a:ext uri="{FF2B5EF4-FFF2-40B4-BE49-F238E27FC236}">
                  <a16:creationId xmlns:a16="http://schemas.microsoft.com/office/drawing/2014/main" id="{24C0BAD3-0620-E8B0-1D80-047093D4FA0E}"/>
                </a:ext>
              </a:extLst>
            </p:cNvPr>
            <p:cNvSpPr>
              <a:spLocks/>
            </p:cNvSpPr>
            <p:nvPr/>
          </p:nvSpPr>
          <p:spPr bwMode="auto">
            <a:xfrm>
              <a:off x="1702" y="2838"/>
              <a:ext cx="27" cy="31"/>
            </a:xfrm>
            <a:custGeom>
              <a:avLst/>
              <a:gdLst>
                <a:gd name="T0" fmla="*/ 27 w 27"/>
                <a:gd name="T1" fmla="*/ 7 h 31"/>
                <a:gd name="T2" fmla="*/ 18 w 27"/>
                <a:gd name="T3" fmla="*/ 31 h 31"/>
                <a:gd name="T4" fmla="*/ 0 w 27"/>
                <a:gd name="T5" fmla="*/ 24 h 31"/>
                <a:gd name="T6" fmla="*/ 9 w 27"/>
                <a:gd name="T7" fmla="*/ 0 h 31"/>
                <a:gd name="T8" fmla="*/ 27 w 27"/>
                <a:gd name="T9" fmla="*/ 7 h 31"/>
              </a:gdLst>
              <a:ahLst/>
              <a:cxnLst>
                <a:cxn ang="0">
                  <a:pos x="T0" y="T1"/>
                </a:cxn>
                <a:cxn ang="0">
                  <a:pos x="T2" y="T3"/>
                </a:cxn>
                <a:cxn ang="0">
                  <a:pos x="T4" y="T5"/>
                </a:cxn>
                <a:cxn ang="0">
                  <a:pos x="T6" y="T7"/>
                </a:cxn>
                <a:cxn ang="0">
                  <a:pos x="T8" y="T9"/>
                </a:cxn>
              </a:cxnLst>
              <a:rect l="0" t="0" r="r" b="b"/>
              <a:pathLst>
                <a:path w="27" h="31">
                  <a:moveTo>
                    <a:pt x="27" y="7"/>
                  </a:moveTo>
                  <a:lnTo>
                    <a:pt x="18" y="31"/>
                  </a:lnTo>
                  <a:lnTo>
                    <a:pt x="0" y="24"/>
                  </a:lnTo>
                  <a:lnTo>
                    <a:pt x="9" y="0"/>
                  </a:lnTo>
                  <a:lnTo>
                    <a:pt x="27" y="7"/>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86">
              <a:extLst>
                <a:ext uri="{FF2B5EF4-FFF2-40B4-BE49-F238E27FC236}">
                  <a16:creationId xmlns:a16="http://schemas.microsoft.com/office/drawing/2014/main" id="{4092F826-2538-8650-7689-836140509308}"/>
                </a:ext>
              </a:extLst>
            </p:cNvPr>
            <p:cNvSpPr>
              <a:spLocks/>
            </p:cNvSpPr>
            <p:nvPr/>
          </p:nvSpPr>
          <p:spPr bwMode="auto">
            <a:xfrm>
              <a:off x="1703" y="2919"/>
              <a:ext cx="28" cy="32"/>
            </a:xfrm>
            <a:custGeom>
              <a:avLst/>
              <a:gdLst>
                <a:gd name="T0" fmla="*/ 17 w 28"/>
                <a:gd name="T1" fmla="*/ 0 h 32"/>
                <a:gd name="T2" fmla="*/ 28 w 28"/>
                <a:gd name="T3" fmla="*/ 24 h 32"/>
                <a:gd name="T4" fmla="*/ 10 w 28"/>
                <a:gd name="T5" fmla="*/ 32 h 32"/>
                <a:gd name="T6" fmla="*/ 0 w 28"/>
                <a:gd name="T7" fmla="*/ 8 h 32"/>
                <a:gd name="T8" fmla="*/ 17 w 28"/>
                <a:gd name="T9" fmla="*/ 0 h 32"/>
              </a:gdLst>
              <a:ahLst/>
              <a:cxnLst>
                <a:cxn ang="0">
                  <a:pos x="T0" y="T1"/>
                </a:cxn>
                <a:cxn ang="0">
                  <a:pos x="T2" y="T3"/>
                </a:cxn>
                <a:cxn ang="0">
                  <a:pos x="T4" y="T5"/>
                </a:cxn>
                <a:cxn ang="0">
                  <a:pos x="T6" y="T7"/>
                </a:cxn>
                <a:cxn ang="0">
                  <a:pos x="T8" y="T9"/>
                </a:cxn>
              </a:cxnLst>
              <a:rect l="0" t="0" r="r" b="b"/>
              <a:pathLst>
                <a:path w="28" h="32">
                  <a:moveTo>
                    <a:pt x="17" y="0"/>
                  </a:moveTo>
                  <a:lnTo>
                    <a:pt x="28" y="24"/>
                  </a:lnTo>
                  <a:lnTo>
                    <a:pt x="10" y="32"/>
                  </a:lnTo>
                  <a:lnTo>
                    <a:pt x="0" y="8"/>
                  </a:lnTo>
                  <a:lnTo>
                    <a:pt x="17"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87">
              <a:extLst>
                <a:ext uri="{FF2B5EF4-FFF2-40B4-BE49-F238E27FC236}">
                  <a16:creationId xmlns:a16="http://schemas.microsoft.com/office/drawing/2014/main" id="{099D36FE-B62E-7117-3C8D-7CCE6FA197AB}"/>
                </a:ext>
              </a:extLst>
            </p:cNvPr>
            <p:cNvSpPr>
              <a:spLocks/>
            </p:cNvSpPr>
            <p:nvPr/>
          </p:nvSpPr>
          <p:spPr bwMode="auto">
            <a:xfrm>
              <a:off x="1897" y="2836"/>
              <a:ext cx="28" cy="31"/>
            </a:xfrm>
            <a:custGeom>
              <a:avLst/>
              <a:gdLst>
                <a:gd name="T0" fmla="*/ 18 w 28"/>
                <a:gd name="T1" fmla="*/ 0 h 31"/>
                <a:gd name="T2" fmla="*/ 28 w 28"/>
                <a:gd name="T3" fmla="*/ 23 h 31"/>
                <a:gd name="T4" fmla="*/ 11 w 28"/>
                <a:gd name="T5" fmla="*/ 31 h 31"/>
                <a:gd name="T6" fmla="*/ 0 w 28"/>
                <a:gd name="T7" fmla="*/ 7 h 31"/>
                <a:gd name="T8" fmla="*/ 18 w 28"/>
                <a:gd name="T9" fmla="*/ 0 h 31"/>
              </a:gdLst>
              <a:ahLst/>
              <a:cxnLst>
                <a:cxn ang="0">
                  <a:pos x="T0" y="T1"/>
                </a:cxn>
                <a:cxn ang="0">
                  <a:pos x="T2" y="T3"/>
                </a:cxn>
                <a:cxn ang="0">
                  <a:pos x="T4" y="T5"/>
                </a:cxn>
                <a:cxn ang="0">
                  <a:pos x="T6" y="T7"/>
                </a:cxn>
                <a:cxn ang="0">
                  <a:pos x="T8" y="T9"/>
                </a:cxn>
              </a:cxnLst>
              <a:rect l="0" t="0" r="r" b="b"/>
              <a:pathLst>
                <a:path w="28" h="31">
                  <a:moveTo>
                    <a:pt x="18" y="0"/>
                  </a:moveTo>
                  <a:lnTo>
                    <a:pt x="28" y="23"/>
                  </a:lnTo>
                  <a:lnTo>
                    <a:pt x="11" y="31"/>
                  </a:lnTo>
                  <a:lnTo>
                    <a:pt x="0" y="7"/>
                  </a:lnTo>
                  <a:lnTo>
                    <a:pt x="18"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88">
              <a:extLst>
                <a:ext uri="{FF2B5EF4-FFF2-40B4-BE49-F238E27FC236}">
                  <a16:creationId xmlns:a16="http://schemas.microsoft.com/office/drawing/2014/main" id="{FD851651-E437-5AB7-2983-300B6BFC68CD}"/>
                </a:ext>
              </a:extLst>
            </p:cNvPr>
            <p:cNvSpPr>
              <a:spLocks/>
            </p:cNvSpPr>
            <p:nvPr/>
          </p:nvSpPr>
          <p:spPr bwMode="auto">
            <a:xfrm>
              <a:off x="1840" y="2977"/>
              <a:ext cx="31" cy="27"/>
            </a:xfrm>
            <a:custGeom>
              <a:avLst/>
              <a:gdLst>
                <a:gd name="T0" fmla="*/ 0 w 31"/>
                <a:gd name="T1" fmla="*/ 10 h 27"/>
                <a:gd name="T2" fmla="*/ 24 w 31"/>
                <a:gd name="T3" fmla="*/ 0 h 27"/>
                <a:gd name="T4" fmla="*/ 31 w 31"/>
                <a:gd name="T5" fmla="*/ 17 h 27"/>
                <a:gd name="T6" fmla="*/ 8 w 31"/>
                <a:gd name="T7" fmla="*/ 27 h 27"/>
                <a:gd name="T8" fmla="*/ 0 w 31"/>
                <a:gd name="T9" fmla="*/ 10 h 27"/>
              </a:gdLst>
              <a:ahLst/>
              <a:cxnLst>
                <a:cxn ang="0">
                  <a:pos x="T0" y="T1"/>
                </a:cxn>
                <a:cxn ang="0">
                  <a:pos x="T2" y="T3"/>
                </a:cxn>
                <a:cxn ang="0">
                  <a:pos x="T4" y="T5"/>
                </a:cxn>
                <a:cxn ang="0">
                  <a:pos x="T6" y="T7"/>
                </a:cxn>
                <a:cxn ang="0">
                  <a:pos x="T8" y="T9"/>
                </a:cxn>
              </a:cxnLst>
              <a:rect l="0" t="0" r="r" b="b"/>
              <a:pathLst>
                <a:path w="31" h="27">
                  <a:moveTo>
                    <a:pt x="0" y="10"/>
                  </a:moveTo>
                  <a:lnTo>
                    <a:pt x="24" y="0"/>
                  </a:lnTo>
                  <a:lnTo>
                    <a:pt x="31" y="17"/>
                  </a:lnTo>
                  <a:lnTo>
                    <a:pt x="8" y="27"/>
                  </a:lnTo>
                  <a:lnTo>
                    <a:pt x="0" y="1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89">
              <a:extLst>
                <a:ext uri="{FF2B5EF4-FFF2-40B4-BE49-F238E27FC236}">
                  <a16:creationId xmlns:a16="http://schemas.microsoft.com/office/drawing/2014/main" id="{C5190C88-6843-97F9-B612-9CD45EE01F8A}"/>
                </a:ext>
              </a:extLst>
            </p:cNvPr>
            <p:cNvSpPr>
              <a:spLocks/>
            </p:cNvSpPr>
            <p:nvPr/>
          </p:nvSpPr>
          <p:spPr bwMode="auto">
            <a:xfrm>
              <a:off x="1756" y="2782"/>
              <a:ext cx="32" cy="28"/>
            </a:xfrm>
            <a:custGeom>
              <a:avLst/>
              <a:gdLst>
                <a:gd name="T0" fmla="*/ 0 w 32"/>
                <a:gd name="T1" fmla="*/ 10 h 28"/>
                <a:gd name="T2" fmla="*/ 24 w 32"/>
                <a:gd name="T3" fmla="*/ 0 h 28"/>
                <a:gd name="T4" fmla="*/ 32 w 32"/>
                <a:gd name="T5" fmla="*/ 18 h 28"/>
                <a:gd name="T6" fmla="*/ 8 w 32"/>
                <a:gd name="T7" fmla="*/ 28 h 28"/>
                <a:gd name="T8" fmla="*/ 0 w 32"/>
                <a:gd name="T9" fmla="*/ 10 h 28"/>
              </a:gdLst>
              <a:ahLst/>
              <a:cxnLst>
                <a:cxn ang="0">
                  <a:pos x="T0" y="T1"/>
                </a:cxn>
                <a:cxn ang="0">
                  <a:pos x="T2" y="T3"/>
                </a:cxn>
                <a:cxn ang="0">
                  <a:pos x="T4" y="T5"/>
                </a:cxn>
                <a:cxn ang="0">
                  <a:pos x="T6" y="T7"/>
                </a:cxn>
                <a:cxn ang="0">
                  <a:pos x="T8" y="T9"/>
                </a:cxn>
              </a:cxnLst>
              <a:rect l="0" t="0" r="r" b="b"/>
              <a:pathLst>
                <a:path w="32" h="28">
                  <a:moveTo>
                    <a:pt x="0" y="10"/>
                  </a:moveTo>
                  <a:lnTo>
                    <a:pt x="24" y="0"/>
                  </a:lnTo>
                  <a:lnTo>
                    <a:pt x="32" y="18"/>
                  </a:lnTo>
                  <a:lnTo>
                    <a:pt x="8" y="28"/>
                  </a:lnTo>
                  <a:lnTo>
                    <a:pt x="0" y="1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90">
              <a:extLst>
                <a:ext uri="{FF2B5EF4-FFF2-40B4-BE49-F238E27FC236}">
                  <a16:creationId xmlns:a16="http://schemas.microsoft.com/office/drawing/2014/main" id="{6C47F610-8F2D-E1B4-49CE-39B810D3B6AE}"/>
                </a:ext>
              </a:extLst>
            </p:cNvPr>
            <p:cNvSpPr>
              <a:spLocks noEditPoints="1"/>
            </p:cNvSpPr>
            <p:nvPr/>
          </p:nvSpPr>
          <p:spPr bwMode="auto">
            <a:xfrm>
              <a:off x="1623" y="2967"/>
              <a:ext cx="118" cy="117"/>
            </a:xfrm>
            <a:custGeom>
              <a:avLst/>
              <a:gdLst>
                <a:gd name="T0" fmla="*/ 257 w 515"/>
                <a:gd name="T1" fmla="*/ 128 h 512"/>
                <a:gd name="T2" fmla="*/ 347 w 515"/>
                <a:gd name="T3" fmla="*/ 165 h 512"/>
                <a:gd name="T4" fmla="*/ 385 w 515"/>
                <a:gd name="T5" fmla="*/ 254 h 512"/>
                <a:gd name="T6" fmla="*/ 349 w 515"/>
                <a:gd name="T7" fmla="*/ 345 h 512"/>
                <a:gd name="T8" fmla="*/ 259 w 515"/>
                <a:gd name="T9" fmla="*/ 384 h 512"/>
                <a:gd name="T10" fmla="*/ 257 w 515"/>
                <a:gd name="T11" fmla="*/ 384 h 512"/>
                <a:gd name="T12" fmla="*/ 167 w 515"/>
                <a:gd name="T13" fmla="*/ 347 h 512"/>
                <a:gd name="T14" fmla="*/ 129 w 515"/>
                <a:gd name="T15" fmla="*/ 258 h 512"/>
                <a:gd name="T16" fmla="*/ 166 w 515"/>
                <a:gd name="T17" fmla="*/ 167 h 512"/>
                <a:gd name="T18" fmla="*/ 256 w 515"/>
                <a:gd name="T19" fmla="*/ 128 h 512"/>
                <a:gd name="T20" fmla="*/ 257 w 515"/>
                <a:gd name="T21" fmla="*/ 128 h 512"/>
                <a:gd name="T22" fmla="*/ 257 w 515"/>
                <a:gd name="T23" fmla="*/ 128 h 512"/>
                <a:gd name="T24" fmla="*/ 257 w 515"/>
                <a:gd name="T25" fmla="*/ 128 h 512"/>
                <a:gd name="T26" fmla="*/ 257 w 515"/>
                <a:gd name="T27" fmla="*/ 0 h 512"/>
                <a:gd name="T28" fmla="*/ 254 w 515"/>
                <a:gd name="T29" fmla="*/ 0 h 512"/>
                <a:gd name="T30" fmla="*/ 1 w 515"/>
                <a:gd name="T31" fmla="*/ 259 h 512"/>
                <a:gd name="T32" fmla="*/ 257 w 515"/>
                <a:gd name="T33" fmla="*/ 512 h 512"/>
                <a:gd name="T34" fmla="*/ 261 w 515"/>
                <a:gd name="T35" fmla="*/ 512 h 512"/>
                <a:gd name="T36" fmla="*/ 513 w 515"/>
                <a:gd name="T37" fmla="*/ 253 h 512"/>
                <a:gd name="T38" fmla="*/ 257 w 515"/>
                <a:gd name="T3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15" h="512">
                  <a:moveTo>
                    <a:pt x="257" y="128"/>
                  </a:moveTo>
                  <a:cubicBezTo>
                    <a:pt x="291" y="128"/>
                    <a:pt x="323" y="141"/>
                    <a:pt x="347" y="165"/>
                  </a:cubicBezTo>
                  <a:cubicBezTo>
                    <a:pt x="371" y="189"/>
                    <a:pt x="385" y="221"/>
                    <a:pt x="385" y="254"/>
                  </a:cubicBezTo>
                  <a:cubicBezTo>
                    <a:pt x="386" y="289"/>
                    <a:pt x="373" y="321"/>
                    <a:pt x="349" y="345"/>
                  </a:cubicBezTo>
                  <a:cubicBezTo>
                    <a:pt x="325" y="370"/>
                    <a:pt x="293" y="384"/>
                    <a:pt x="259" y="384"/>
                  </a:cubicBezTo>
                  <a:cubicBezTo>
                    <a:pt x="258" y="384"/>
                    <a:pt x="258" y="384"/>
                    <a:pt x="257" y="384"/>
                  </a:cubicBezTo>
                  <a:cubicBezTo>
                    <a:pt x="223" y="384"/>
                    <a:pt x="192" y="371"/>
                    <a:pt x="167" y="347"/>
                  </a:cubicBezTo>
                  <a:cubicBezTo>
                    <a:pt x="143" y="323"/>
                    <a:pt x="130" y="292"/>
                    <a:pt x="129" y="258"/>
                  </a:cubicBezTo>
                  <a:cubicBezTo>
                    <a:pt x="129" y="224"/>
                    <a:pt x="142" y="191"/>
                    <a:pt x="166" y="167"/>
                  </a:cubicBezTo>
                  <a:cubicBezTo>
                    <a:pt x="190" y="142"/>
                    <a:pt x="222" y="129"/>
                    <a:pt x="256" y="128"/>
                  </a:cubicBezTo>
                  <a:cubicBezTo>
                    <a:pt x="256" y="128"/>
                    <a:pt x="257" y="128"/>
                    <a:pt x="257" y="128"/>
                  </a:cubicBezTo>
                  <a:cubicBezTo>
                    <a:pt x="257" y="128"/>
                    <a:pt x="257" y="128"/>
                    <a:pt x="257" y="128"/>
                  </a:cubicBezTo>
                  <a:cubicBezTo>
                    <a:pt x="257" y="128"/>
                    <a:pt x="257" y="128"/>
                    <a:pt x="257" y="128"/>
                  </a:cubicBezTo>
                  <a:moveTo>
                    <a:pt x="257" y="0"/>
                  </a:moveTo>
                  <a:cubicBezTo>
                    <a:pt x="256" y="0"/>
                    <a:pt x="255" y="0"/>
                    <a:pt x="254" y="0"/>
                  </a:cubicBezTo>
                  <a:cubicBezTo>
                    <a:pt x="113" y="2"/>
                    <a:pt x="0" y="118"/>
                    <a:pt x="1" y="259"/>
                  </a:cubicBezTo>
                  <a:cubicBezTo>
                    <a:pt x="3" y="400"/>
                    <a:pt x="117" y="512"/>
                    <a:pt x="257" y="512"/>
                  </a:cubicBezTo>
                  <a:cubicBezTo>
                    <a:pt x="258" y="512"/>
                    <a:pt x="260" y="512"/>
                    <a:pt x="261" y="512"/>
                  </a:cubicBezTo>
                  <a:cubicBezTo>
                    <a:pt x="402" y="510"/>
                    <a:pt x="515" y="394"/>
                    <a:pt x="513" y="253"/>
                  </a:cubicBezTo>
                  <a:cubicBezTo>
                    <a:pt x="512" y="113"/>
                    <a:pt x="397" y="0"/>
                    <a:pt x="257"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91">
              <a:extLst>
                <a:ext uri="{FF2B5EF4-FFF2-40B4-BE49-F238E27FC236}">
                  <a16:creationId xmlns:a16="http://schemas.microsoft.com/office/drawing/2014/main" id="{50F03DDF-A2CA-AC4C-AAF7-7F000E005448}"/>
                </a:ext>
              </a:extLst>
            </p:cNvPr>
            <p:cNvSpPr>
              <a:spLocks/>
            </p:cNvSpPr>
            <p:nvPr/>
          </p:nvSpPr>
          <p:spPr bwMode="auto">
            <a:xfrm>
              <a:off x="1674" y="2957"/>
              <a:ext cx="14" cy="12"/>
            </a:xfrm>
            <a:custGeom>
              <a:avLst/>
              <a:gdLst>
                <a:gd name="T0" fmla="*/ 14 w 14"/>
                <a:gd name="T1" fmla="*/ 11 h 12"/>
                <a:gd name="T2" fmla="*/ 0 w 14"/>
                <a:gd name="T3" fmla="*/ 12 h 12"/>
                <a:gd name="T4" fmla="*/ 0 w 14"/>
                <a:gd name="T5" fmla="*/ 0 h 12"/>
                <a:gd name="T6" fmla="*/ 14 w 14"/>
                <a:gd name="T7" fmla="*/ 0 h 12"/>
                <a:gd name="T8" fmla="*/ 14 w 14"/>
                <a:gd name="T9" fmla="*/ 11 h 12"/>
              </a:gdLst>
              <a:ahLst/>
              <a:cxnLst>
                <a:cxn ang="0">
                  <a:pos x="T0" y="T1"/>
                </a:cxn>
                <a:cxn ang="0">
                  <a:pos x="T2" y="T3"/>
                </a:cxn>
                <a:cxn ang="0">
                  <a:pos x="T4" y="T5"/>
                </a:cxn>
                <a:cxn ang="0">
                  <a:pos x="T6" y="T7"/>
                </a:cxn>
                <a:cxn ang="0">
                  <a:pos x="T8" y="T9"/>
                </a:cxn>
              </a:cxnLst>
              <a:rect l="0" t="0" r="r" b="b"/>
              <a:pathLst>
                <a:path w="14" h="12">
                  <a:moveTo>
                    <a:pt x="14" y="11"/>
                  </a:moveTo>
                  <a:lnTo>
                    <a:pt x="0" y="12"/>
                  </a:lnTo>
                  <a:lnTo>
                    <a:pt x="0" y="0"/>
                  </a:lnTo>
                  <a:lnTo>
                    <a:pt x="14" y="0"/>
                  </a:lnTo>
                  <a:lnTo>
                    <a:pt x="14" y="11"/>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Rectangle 92">
              <a:extLst>
                <a:ext uri="{FF2B5EF4-FFF2-40B4-BE49-F238E27FC236}">
                  <a16:creationId xmlns:a16="http://schemas.microsoft.com/office/drawing/2014/main" id="{4DA1768F-8A38-B474-5637-944CCE498BEC}"/>
                </a:ext>
              </a:extLst>
            </p:cNvPr>
            <p:cNvSpPr>
              <a:spLocks noChangeArrowheads="1"/>
            </p:cNvSpPr>
            <p:nvPr/>
          </p:nvSpPr>
          <p:spPr bwMode="auto">
            <a:xfrm>
              <a:off x="1676" y="3081"/>
              <a:ext cx="15" cy="12"/>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93">
              <a:extLst>
                <a:ext uri="{FF2B5EF4-FFF2-40B4-BE49-F238E27FC236}">
                  <a16:creationId xmlns:a16="http://schemas.microsoft.com/office/drawing/2014/main" id="{5AE63AD6-3D77-DA8A-889C-7D19B0CEF3F7}"/>
                </a:ext>
              </a:extLst>
            </p:cNvPr>
            <p:cNvSpPr>
              <a:spLocks/>
            </p:cNvSpPr>
            <p:nvPr/>
          </p:nvSpPr>
          <p:spPr bwMode="auto">
            <a:xfrm>
              <a:off x="1738" y="3018"/>
              <a:ext cx="13" cy="14"/>
            </a:xfrm>
            <a:custGeom>
              <a:avLst/>
              <a:gdLst>
                <a:gd name="T0" fmla="*/ 12 w 13"/>
                <a:gd name="T1" fmla="*/ 0 h 14"/>
                <a:gd name="T2" fmla="*/ 13 w 13"/>
                <a:gd name="T3" fmla="*/ 14 h 14"/>
                <a:gd name="T4" fmla="*/ 0 w 13"/>
                <a:gd name="T5" fmla="*/ 14 h 14"/>
                <a:gd name="T6" fmla="*/ 0 w 13"/>
                <a:gd name="T7" fmla="*/ 0 h 14"/>
                <a:gd name="T8" fmla="*/ 12 w 13"/>
                <a:gd name="T9" fmla="*/ 0 h 14"/>
              </a:gdLst>
              <a:ahLst/>
              <a:cxnLst>
                <a:cxn ang="0">
                  <a:pos x="T0" y="T1"/>
                </a:cxn>
                <a:cxn ang="0">
                  <a:pos x="T2" y="T3"/>
                </a:cxn>
                <a:cxn ang="0">
                  <a:pos x="T4" y="T5"/>
                </a:cxn>
                <a:cxn ang="0">
                  <a:pos x="T6" y="T7"/>
                </a:cxn>
                <a:cxn ang="0">
                  <a:pos x="T8" y="T9"/>
                </a:cxn>
              </a:cxnLst>
              <a:rect l="0" t="0" r="r" b="b"/>
              <a:pathLst>
                <a:path w="13" h="14">
                  <a:moveTo>
                    <a:pt x="12" y="0"/>
                  </a:moveTo>
                  <a:lnTo>
                    <a:pt x="13" y="14"/>
                  </a:lnTo>
                  <a:lnTo>
                    <a:pt x="0" y="14"/>
                  </a:lnTo>
                  <a:lnTo>
                    <a:pt x="0" y="0"/>
                  </a:lnTo>
                  <a:lnTo>
                    <a:pt x="12"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Rectangle 94">
              <a:extLst>
                <a:ext uri="{FF2B5EF4-FFF2-40B4-BE49-F238E27FC236}">
                  <a16:creationId xmlns:a16="http://schemas.microsoft.com/office/drawing/2014/main" id="{41FD8E2A-7354-54E4-498B-FD1FE7C610EA}"/>
                </a:ext>
              </a:extLst>
            </p:cNvPr>
            <p:cNvSpPr>
              <a:spLocks noChangeArrowheads="1"/>
            </p:cNvSpPr>
            <p:nvPr/>
          </p:nvSpPr>
          <p:spPr bwMode="auto">
            <a:xfrm>
              <a:off x="1614" y="3018"/>
              <a:ext cx="12" cy="14"/>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95">
              <a:extLst>
                <a:ext uri="{FF2B5EF4-FFF2-40B4-BE49-F238E27FC236}">
                  <a16:creationId xmlns:a16="http://schemas.microsoft.com/office/drawing/2014/main" id="{347C3CEC-5683-4042-51F8-49EB2AED16AC}"/>
                </a:ext>
              </a:extLst>
            </p:cNvPr>
            <p:cNvSpPr>
              <a:spLocks/>
            </p:cNvSpPr>
            <p:nvPr/>
          </p:nvSpPr>
          <p:spPr bwMode="auto">
            <a:xfrm>
              <a:off x="1629" y="3060"/>
              <a:ext cx="19" cy="18"/>
            </a:xfrm>
            <a:custGeom>
              <a:avLst/>
              <a:gdLst>
                <a:gd name="T0" fmla="*/ 8 w 19"/>
                <a:gd name="T1" fmla="*/ 0 h 18"/>
                <a:gd name="T2" fmla="*/ 19 w 19"/>
                <a:gd name="T3" fmla="*/ 10 h 18"/>
                <a:gd name="T4" fmla="*/ 11 w 19"/>
                <a:gd name="T5" fmla="*/ 18 h 18"/>
                <a:gd name="T6" fmla="*/ 0 w 19"/>
                <a:gd name="T7" fmla="*/ 8 h 18"/>
                <a:gd name="T8" fmla="*/ 8 w 19"/>
                <a:gd name="T9" fmla="*/ 0 h 18"/>
              </a:gdLst>
              <a:ahLst/>
              <a:cxnLst>
                <a:cxn ang="0">
                  <a:pos x="T0" y="T1"/>
                </a:cxn>
                <a:cxn ang="0">
                  <a:pos x="T2" y="T3"/>
                </a:cxn>
                <a:cxn ang="0">
                  <a:pos x="T4" y="T5"/>
                </a:cxn>
                <a:cxn ang="0">
                  <a:pos x="T6" y="T7"/>
                </a:cxn>
                <a:cxn ang="0">
                  <a:pos x="T8" y="T9"/>
                </a:cxn>
              </a:cxnLst>
              <a:rect l="0" t="0" r="r" b="b"/>
              <a:pathLst>
                <a:path w="19" h="18">
                  <a:moveTo>
                    <a:pt x="8" y="0"/>
                  </a:moveTo>
                  <a:lnTo>
                    <a:pt x="19" y="10"/>
                  </a:lnTo>
                  <a:lnTo>
                    <a:pt x="11" y="18"/>
                  </a:lnTo>
                  <a:lnTo>
                    <a:pt x="0" y="8"/>
                  </a:lnTo>
                  <a:lnTo>
                    <a:pt x="8"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96">
              <a:extLst>
                <a:ext uri="{FF2B5EF4-FFF2-40B4-BE49-F238E27FC236}">
                  <a16:creationId xmlns:a16="http://schemas.microsoft.com/office/drawing/2014/main" id="{2C23D3F7-8DA8-4F48-F8C9-641328F6F7CE}"/>
                </a:ext>
              </a:extLst>
            </p:cNvPr>
            <p:cNvSpPr>
              <a:spLocks/>
            </p:cNvSpPr>
            <p:nvPr/>
          </p:nvSpPr>
          <p:spPr bwMode="auto">
            <a:xfrm>
              <a:off x="1717" y="2972"/>
              <a:ext cx="18" cy="18"/>
            </a:xfrm>
            <a:custGeom>
              <a:avLst/>
              <a:gdLst>
                <a:gd name="T0" fmla="*/ 8 w 18"/>
                <a:gd name="T1" fmla="*/ 0 h 18"/>
                <a:gd name="T2" fmla="*/ 18 w 18"/>
                <a:gd name="T3" fmla="*/ 10 h 18"/>
                <a:gd name="T4" fmla="*/ 11 w 18"/>
                <a:gd name="T5" fmla="*/ 18 h 18"/>
                <a:gd name="T6" fmla="*/ 0 w 18"/>
                <a:gd name="T7" fmla="*/ 8 h 18"/>
                <a:gd name="T8" fmla="*/ 8 w 18"/>
                <a:gd name="T9" fmla="*/ 0 h 18"/>
              </a:gdLst>
              <a:ahLst/>
              <a:cxnLst>
                <a:cxn ang="0">
                  <a:pos x="T0" y="T1"/>
                </a:cxn>
                <a:cxn ang="0">
                  <a:pos x="T2" y="T3"/>
                </a:cxn>
                <a:cxn ang="0">
                  <a:pos x="T4" y="T5"/>
                </a:cxn>
                <a:cxn ang="0">
                  <a:pos x="T6" y="T7"/>
                </a:cxn>
                <a:cxn ang="0">
                  <a:pos x="T8" y="T9"/>
                </a:cxn>
              </a:cxnLst>
              <a:rect l="0" t="0" r="r" b="b"/>
              <a:pathLst>
                <a:path w="18" h="18">
                  <a:moveTo>
                    <a:pt x="8" y="0"/>
                  </a:moveTo>
                  <a:lnTo>
                    <a:pt x="18" y="10"/>
                  </a:lnTo>
                  <a:lnTo>
                    <a:pt x="11" y="18"/>
                  </a:lnTo>
                  <a:lnTo>
                    <a:pt x="0" y="8"/>
                  </a:lnTo>
                  <a:lnTo>
                    <a:pt x="8"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97">
              <a:extLst>
                <a:ext uri="{FF2B5EF4-FFF2-40B4-BE49-F238E27FC236}">
                  <a16:creationId xmlns:a16="http://schemas.microsoft.com/office/drawing/2014/main" id="{7FA9BE5A-4253-D441-104F-4EC78C0047E7}"/>
                </a:ext>
              </a:extLst>
            </p:cNvPr>
            <p:cNvSpPr>
              <a:spLocks/>
            </p:cNvSpPr>
            <p:nvPr/>
          </p:nvSpPr>
          <p:spPr bwMode="auto">
            <a:xfrm>
              <a:off x="1718" y="3059"/>
              <a:ext cx="19" cy="18"/>
            </a:xfrm>
            <a:custGeom>
              <a:avLst/>
              <a:gdLst>
                <a:gd name="T0" fmla="*/ 0 w 19"/>
                <a:gd name="T1" fmla="*/ 10 h 18"/>
                <a:gd name="T2" fmla="*/ 11 w 19"/>
                <a:gd name="T3" fmla="*/ 0 h 18"/>
                <a:gd name="T4" fmla="*/ 19 w 19"/>
                <a:gd name="T5" fmla="*/ 8 h 18"/>
                <a:gd name="T6" fmla="*/ 8 w 19"/>
                <a:gd name="T7" fmla="*/ 18 h 18"/>
                <a:gd name="T8" fmla="*/ 0 w 19"/>
                <a:gd name="T9" fmla="*/ 10 h 18"/>
              </a:gdLst>
              <a:ahLst/>
              <a:cxnLst>
                <a:cxn ang="0">
                  <a:pos x="T0" y="T1"/>
                </a:cxn>
                <a:cxn ang="0">
                  <a:pos x="T2" y="T3"/>
                </a:cxn>
                <a:cxn ang="0">
                  <a:pos x="T4" y="T5"/>
                </a:cxn>
                <a:cxn ang="0">
                  <a:pos x="T6" y="T7"/>
                </a:cxn>
                <a:cxn ang="0">
                  <a:pos x="T8" y="T9"/>
                </a:cxn>
              </a:cxnLst>
              <a:rect l="0" t="0" r="r" b="b"/>
              <a:pathLst>
                <a:path w="19" h="18">
                  <a:moveTo>
                    <a:pt x="0" y="10"/>
                  </a:moveTo>
                  <a:lnTo>
                    <a:pt x="11" y="0"/>
                  </a:lnTo>
                  <a:lnTo>
                    <a:pt x="19" y="8"/>
                  </a:lnTo>
                  <a:lnTo>
                    <a:pt x="8" y="18"/>
                  </a:lnTo>
                  <a:lnTo>
                    <a:pt x="0" y="1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98">
              <a:extLst>
                <a:ext uri="{FF2B5EF4-FFF2-40B4-BE49-F238E27FC236}">
                  <a16:creationId xmlns:a16="http://schemas.microsoft.com/office/drawing/2014/main" id="{BA83EB20-FDD2-ED29-60DD-24BB2DBCB4BD}"/>
                </a:ext>
              </a:extLst>
            </p:cNvPr>
            <p:cNvSpPr>
              <a:spLocks/>
            </p:cNvSpPr>
            <p:nvPr/>
          </p:nvSpPr>
          <p:spPr bwMode="auto">
            <a:xfrm>
              <a:off x="1628" y="2973"/>
              <a:ext cx="19" cy="18"/>
            </a:xfrm>
            <a:custGeom>
              <a:avLst/>
              <a:gdLst>
                <a:gd name="T0" fmla="*/ 0 w 19"/>
                <a:gd name="T1" fmla="*/ 11 h 18"/>
                <a:gd name="T2" fmla="*/ 11 w 19"/>
                <a:gd name="T3" fmla="*/ 0 h 18"/>
                <a:gd name="T4" fmla="*/ 19 w 19"/>
                <a:gd name="T5" fmla="*/ 8 h 18"/>
                <a:gd name="T6" fmla="*/ 8 w 19"/>
                <a:gd name="T7" fmla="*/ 18 h 18"/>
                <a:gd name="T8" fmla="*/ 0 w 19"/>
                <a:gd name="T9" fmla="*/ 11 h 18"/>
              </a:gdLst>
              <a:ahLst/>
              <a:cxnLst>
                <a:cxn ang="0">
                  <a:pos x="T0" y="T1"/>
                </a:cxn>
                <a:cxn ang="0">
                  <a:pos x="T2" y="T3"/>
                </a:cxn>
                <a:cxn ang="0">
                  <a:pos x="T4" y="T5"/>
                </a:cxn>
                <a:cxn ang="0">
                  <a:pos x="T6" y="T7"/>
                </a:cxn>
                <a:cxn ang="0">
                  <a:pos x="T8" y="T9"/>
                </a:cxn>
              </a:cxnLst>
              <a:rect l="0" t="0" r="r" b="b"/>
              <a:pathLst>
                <a:path w="19" h="18">
                  <a:moveTo>
                    <a:pt x="0" y="11"/>
                  </a:moveTo>
                  <a:lnTo>
                    <a:pt x="11" y="0"/>
                  </a:lnTo>
                  <a:lnTo>
                    <a:pt x="19" y="8"/>
                  </a:lnTo>
                  <a:lnTo>
                    <a:pt x="8" y="18"/>
                  </a:lnTo>
                  <a:lnTo>
                    <a:pt x="0" y="11"/>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99">
              <a:extLst>
                <a:ext uri="{FF2B5EF4-FFF2-40B4-BE49-F238E27FC236}">
                  <a16:creationId xmlns:a16="http://schemas.microsoft.com/office/drawing/2014/main" id="{720CCC84-DBBF-270D-BDED-B50B3715EE17}"/>
                </a:ext>
              </a:extLst>
            </p:cNvPr>
            <p:cNvSpPr>
              <a:spLocks noEditPoints="1"/>
            </p:cNvSpPr>
            <p:nvPr/>
          </p:nvSpPr>
          <p:spPr bwMode="auto">
            <a:xfrm>
              <a:off x="1783" y="2834"/>
              <a:ext cx="61" cy="118"/>
            </a:xfrm>
            <a:custGeom>
              <a:avLst/>
              <a:gdLst>
                <a:gd name="T0" fmla="*/ 268 w 268"/>
                <a:gd name="T1" fmla="*/ 343 h 513"/>
                <a:gd name="T2" fmla="*/ 239 w 268"/>
                <a:gd name="T3" fmla="*/ 417 h 513"/>
                <a:gd name="T4" fmla="*/ 155 w 268"/>
                <a:gd name="T5" fmla="*/ 451 h 513"/>
                <a:gd name="T6" fmla="*/ 155 w 268"/>
                <a:gd name="T7" fmla="*/ 512 h 513"/>
                <a:gd name="T8" fmla="*/ 113 w 268"/>
                <a:gd name="T9" fmla="*/ 513 h 513"/>
                <a:gd name="T10" fmla="*/ 113 w 268"/>
                <a:gd name="T11" fmla="*/ 454 h 513"/>
                <a:gd name="T12" fmla="*/ 7 w 268"/>
                <a:gd name="T13" fmla="*/ 428 h 513"/>
                <a:gd name="T14" fmla="*/ 7 w 268"/>
                <a:gd name="T15" fmla="*/ 350 h 513"/>
                <a:gd name="T16" fmla="*/ 55 w 268"/>
                <a:gd name="T17" fmla="*/ 374 h 513"/>
                <a:gd name="T18" fmla="*/ 113 w 268"/>
                <a:gd name="T19" fmla="*/ 388 h 513"/>
                <a:gd name="T20" fmla="*/ 113 w 268"/>
                <a:gd name="T21" fmla="*/ 286 h 513"/>
                <a:gd name="T22" fmla="*/ 25 w 268"/>
                <a:gd name="T23" fmla="*/ 236 h 513"/>
                <a:gd name="T24" fmla="*/ 0 w 268"/>
                <a:gd name="T25" fmla="*/ 164 h 513"/>
                <a:gd name="T26" fmla="*/ 31 w 268"/>
                <a:gd name="T27" fmla="*/ 89 h 513"/>
                <a:gd name="T28" fmla="*/ 113 w 268"/>
                <a:gd name="T29" fmla="*/ 53 h 513"/>
                <a:gd name="T30" fmla="*/ 113 w 268"/>
                <a:gd name="T31" fmla="*/ 1 h 513"/>
                <a:gd name="T32" fmla="*/ 155 w 268"/>
                <a:gd name="T33" fmla="*/ 0 h 513"/>
                <a:gd name="T34" fmla="*/ 155 w 268"/>
                <a:gd name="T35" fmla="*/ 51 h 513"/>
                <a:gd name="T36" fmla="*/ 242 w 268"/>
                <a:gd name="T37" fmla="*/ 71 h 513"/>
                <a:gd name="T38" fmla="*/ 242 w 268"/>
                <a:gd name="T39" fmla="*/ 147 h 513"/>
                <a:gd name="T40" fmla="*/ 155 w 268"/>
                <a:gd name="T41" fmla="*/ 117 h 513"/>
                <a:gd name="T42" fmla="*/ 155 w 268"/>
                <a:gd name="T43" fmla="*/ 223 h 513"/>
                <a:gd name="T44" fmla="*/ 242 w 268"/>
                <a:gd name="T45" fmla="*/ 274 h 513"/>
                <a:gd name="T46" fmla="*/ 268 w 268"/>
                <a:gd name="T47" fmla="*/ 343 h 513"/>
                <a:gd name="T48" fmla="*/ 113 w 268"/>
                <a:gd name="T49" fmla="*/ 207 h 513"/>
                <a:gd name="T50" fmla="*/ 113 w 268"/>
                <a:gd name="T51" fmla="*/ 119 h 513"/>
                <a:gd name="T52" fmla="*/ 74 w 268"/>
                <a:gd name="T53" fmla="*/ 159 h 513"/>
                <a:gd name="T54" fmla="*/ 113 w 268"/>
                <a:gd name="T55" fmla="*/ 207 h 513"/>
                <a:gd name="T56" fmla="*/ 194 w 268"/>
                <a:gd name="T57" fmla="*/ 346 h 513"/>
                <a:gd name="T58" fmla="*/ 155 w 268"/>
                <a:gd name="T59" fmla="*/ 301 h 513"/>
                <a:gd name="T60" fmla="*/ 155 w 268"/>
                <a:gd name="T61" fmla="*/ 385 h 513"/>
                <a:gd name="T62" fmla="*/ 194 w 268"/>
                <a:gd name="T63" fmla="*/ 346 h 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68" h="513">
                  <a:moveTo>
                    <a:pt x="268" y="343"/>
                  </a:moveTo>
                  <a:cubicBezTo>
                    <a:pt x="268" y="373"/>
                    <a:pt x="258" y="398"/>
                    <a:pt x="239" y="417"/>
                  </a:cubicBezTo>
                  <a:cubicBezTo>
                    <a:pt x="219" y="436"/>
                    <a:pt x="192" y="447"/>
                    <a:pt x="155" y="451"/>
                  </a:cubicBezTo>
                  <a:cubicBezTo>
                    <a:pt x="155" y="512"/>
                    <a:pt x="155" y="512"/>
                    <a:pt x="155" y="512"/>
                  </a:cubicBezTo>
                  <a:cubicBezTo>
                    <a:pt x="113" y="513"/>
                    <a:pt x="113" y="513"/>
                    <a:pt x="113" y="513"/>
                  </a:cubicBezTo>
                  <a:cubicBezTo>
                    <a:pt x="113" y="454"/>
                    <a:pt x="113" y="454"/>
                    <a:pt x="113" y="454"/>
                  </a:cubicBezTo>
                  <a:cubicBezTo>
                    <a:pt x="74" y="453"/>
                    <a:pt x="39" y="445"/>
                    <a:pt x="7" y="428"/>
                  </a:cubicBezTo>
                  <a:cubicBezTo>
                    <a:pt x="7" y="350"/>
                    <a:pt x="7" y="350"/>
                    <a:pt x="7" y="350"/>
                  </a:cubicBezTo>
                  <a:cubicBezTo>
                    <a:pt x="17" y="359"/>
                    <a:pt x="33" y="367"/>
                    <a:pt x="55" y="374"/>
                  </a:cubicBezTo>
                  <a:cubicBezTo>
                    <a:pt x="77" y="382"/>
                    <a:pt x="97" y="386"/>
                    <a:pt x="113" y="388"/>
                  </a:cubicBezTo>
                  <a:cubicBezTo>
                    <a:pt x="113" y="286"/>
                    <a:pt x="113" y="286"/>
                    <a:pt x="113" y="286"/>
                  </a:cubicBezTo>
                  <a:cubicBezTo>
                    <a:pt x="72" y="271"/>
                    <a:pt x="42" y="254"/>
                    <a:pt x="25" y="236"/>
                  </a:cubicBezTo>
                  <a:cubicBezTo>
                    <a:pt x="8" y="217"/>
                    <a:pt x="0" y="194"/>
                    <a:pt x="0" y="164"/>
                  </a:cubicBezTo>
                  <a:cubicBezTo>
                    <a:pt x="0" y="134"/>
                    <a:pt x="10" y="109"/>
                    <a:pt x="31" y="89"/>
                  </a:cubicBezTo>
                  <a:cubicBezTo>
                    <a:pt x="52" y="68"/>
                    <a:pt x="79" y="57"/>
                    <a:pt x="113" y="53"/>
                  </a:cubicBezTo>
                  <a:cubicBezTo>
                    <a:pt x="113" y="1"/>
                    <a:pt x="113" y="1"/>
                    <a:pt x="113" y="1"/>
                  </a:cubicBezTo>
                  <a:cubicBezTo>
                    <a:pt x="155" y="0"/>
                    <a:pt x="155" y="0"/>
                    <a:pt x="155" y="0"/>
                  </a:cubicBezTo>
                  <a:cubicBezTo>
                    <a:pt x="155" y="51"/>
                    <a:pt x="155" y="51"/>
                    <a:pt x="155" y="51"/>
                  </a:cubicBezTo>
                  <a:cubicBezTo>
                    <a:pt x="195" y="53"/>
                    <a:pt x="222" y="60"/>
                    <a:pt x="242" y="71"/>
                  </a:cubicBezTo>
                  <a:cubicBezTo>
                    <a:pt x="242" y="147"/>
                    <a:pt x="242" y="147"/>
                    <a:pt x="242" y="147"/>
                  </a:cubicBezTo>
                  <a:cubicBezTo>
                    <a:pt x="216" y="131"/>
                    <a:pt x="188" y="120"/>
                    <a:pt x="155" y="117"/>
                  </a:cubicBezTo>
                  <a:cubicBezTo>
                    <a:pt x="155" y="223"/>
                    <a:pt x="155" y="223"/>
                    <a:pt x="155" y="223"/>
                  </a:cubicBezTo>
                  <a:cubicBezTo>
                    <a:pt x="196" y="237"/>
                    <a:pt x="224" y="255"/>
                    <a:pt x="242" y="274"/>
                  </a:cubicBezTo>
                  <a:cubicBezTo>
                    <a:pt x="259" y="292"/>
                    <a:pt x="268" y="315"/>
                    <a:pt x="268" y="343"/>
                  </a:cubicBezTo>
                  <a:close/>
                  <a:moveTo>
                    <a:pt x="113" y="207"/>
                  </a:moveTo>
                  <a:cubicBezTo>
                    <a:pt x="113" y="119"/>
                    <a:pt x="113" y="119"/>
                    <a:pt x="113" y="119"/>
                  </a:cubicBezTo>
                  <a:cubicBezTo>
                    <a:pt x="87" y="123"/>
                    <a:pt x="74" y="137"/>
                    <a:pt x="74" y="159"/>
                  </a:cubicBezTo>
                  <a:cubicBezTo>
                    <a:pt x="74" y="179"/>
                    <a:pt x="87" y="195"/>
                    <a:pt x="113" y="207"/>
                  </a:cubicBezTo>
                  <a:close/>
                  <a:moveTo>
                    <a:pt x="194" y="346"/>
                  </a:moveTo>
                  <a:cubicBezTo>
                    <a:pt x="194" y="328"/>
                    <a:pt x="182" y="313"/>
                    <a:pt x="155" y="301"/>
                  </a:cubicBezTo>
                  <a:cubicBezTo>
                    <a:pt x="155" y="385"/>
                    <a:pt x="155" y="385"/>
                    <a:pt x="155" y="385"/>
                  </a:cubicBezTo>
                  <a:cubicBezTo>
                    <a:pt x="182" y="381"/>
                    <a:pt x="194" y="369"/>
                    <a:pt x="194" y="346"/>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228151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BC94265-E43B-4075-91E1-2A262CEDEC2D}"/>
              </a:ext>
              <a:ext uri="{C183D7F6-B498-43B3-948B-1728B52AA6E4}">
                <adec:decorative xmlns:adec="http://schemas.microsoft.com/office/drawing/2017/decorative" val="0"/>
              </a:ext>
            </a:extLst>
          </p:cNvPr>
          <p:cNvSpPr/>
          <p:nvPr/>
        </p:nvSpPr>
        <p:spPr bwMode="auto">
          <a:xfrm>
            <a:off x="0" y="5179979"/>
            <a:ext cx="12192000" cy="167802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0" tIns="182880" rIns="731520" bIns="182880" numCol="1" spcCol="0" rtlCol="0" fromWordArt="0" anchor="ctr" anchorCtr="0" forceAA="0" compatLnSpc="1">
            <a:prstTxWarp prst="textNoShape">
              <a:avLst/>
            </a:prstTxWarp>
            <a:noAutofit/>
          </a:bodyPr>
          <a:lstStyle/>
          <a:p>
            <a:r>
              <a:rPr lang="en-US" b="0" i="0">
                <a:solidFill>
                  <a:schemeClr val="bg1"/>
                </a:solidFill>
                <a:effectLst/>
                <a:latin typeface="Segoe UI" panose="020B0502040204020203" pitchFamily="34" charset="0"/>
              </a:rPr>
              <a:t>"Azure Database for PostgreSQL gives us the richness of relational SQL, open source extensibility, and the operational simplicity to run at </a:t>
            </a:r>
            <a:r>
              <a:rPr lang="en-US" b="0" i="0" err="1">
                <a:solidFill>
                  <a:schemeClr val="bg1"/>
                </a:solidFill>
                <a:effectLst/>
                <a:latin typeface="Segoe UI" panose="020B0502040204020203" pitchFamily="34" charset="0"/>
              </a:rPr>
              <a:t>JFrog</a:t>
            </a:r>
            <a:r>
              <a:rPr lang="en-US" b="0" i="0">
                <a:solidFill>
                  <a:schemeClr val="bg1"/>
                </a:solidFill>
                <a:effectLst/>
                <a:latin typeface="Segoe UI" panose="020B0502040204020203" pitchFamily="34" charset="0"/>
              </a:rPr>
              <a:t> scale. We are able to provide an End-to-End DevOps platform that customers depend on every day to handle mission-critical workloads."</a:t>
            </a:r>
          </a:p>
          <a:p>
            <a:pPr algn="r"/>
            <a:r>
              <a:rPr lang="en-US" sz="1400" i="0">
                <a:solidFill>
                  <a:schemeClr val="bg1"/>
                </a:solidFill>
                <a:effectLst/>
                <a:latin typeface="+mj-lt"/>
              </a:rPr>
              <a:t>Casey O'Mara, Director of Cloud Alliance at </a:t>
            </a:r>
            <a:r>
              <a:rPr lang="en-US" sz="1400" i="0" err="1">
                <a:solidFill>
                  <a:schemeClr val="bg1"/>
                </a:solidFill>
                <a:effectLst/>
                <a:latin typeface="+mj-lt"/>
              </a:rPr>
              <a:t>JFrog</a:t>
            </a:r>
            <a:endParaRPr lang="en-US" sz="1400">
              <a:solidFill>
                <a:schemeClr val="bg1"/>
              </a:solidFill>
              <a:latin typeface="+mj-lt"/>
              <a:cs typeface="Segoe UI Semilight" panose="020B0402040204020203" pitchFamily="34" charset="0"/>
            </a:endParaRPr>
          </a:p>
        </p:txBody>
      </p:sp>
      <p:pic>
        <p:nvPicPr>
          <p:cNvPr id="61" name="Picture 4" descr="Somerset County Council logo">
            <a:extLst>
              <a:ext uri="{FF2B5EF4-FFF2-40B4-BE49-F238E27FC236}">
                <a16:creationId xmlns:a16="http://schemas.microsoft.com/office/drawing/2014/main" id="{21608FF8-E3B7-47C7-AEAA-6B245FA4BF83}"/>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0419154" y="2742464"/>
            <a:ext cx="542525" cy="907327"/>
          </a:xfrm>
          <a:prstGeom prst="rect">
            <a:avLst/>
          </a:prstGeom>
          <a:noFill/>
          <a:extLst>
            <a:ext uri="{909E8E84-426E-40DD-AFC4-6F175D3DCCD1}">
              <a14:hiddenFill xmlns:a14="http://schemas.microsoft.com/office/drawing/2010/main">
                <a:solidFill>
                  <a:srgbClr val="FFFFFF"/>
                </a:solidFill>
              </a14:hiddenFill>
            </a:ext>
          </a:extLst>
        </p:spPr>
      </p:pic>
      <p:pic>
        <p:nvPicPr>
          <p:cNvPr id="65" name="Picture 2" descr="Crowd Cast logo">
            <a:extLst>
              <a:ext uri="{FF2B5EF4-FFF2-40B4-BE49-F238E27FC236}">
                <a16:creationId xmlns:a16="http://schemas.microsoft.com/office/drawing/2014/main" id="{F85D1830-C42F-4A63-BBB0-C5FD23938D40}"/>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8180273" y="3035836"/>
            <a:ext cx="1345390" cy="320582"/>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5" descr="Credo360 logo">
            <a:extLst>
              <a:ext uri="{FF2B5EF4-FFF2-40B4-BE49-F238E27FC236}">
                <a16:creationId xmlns:a16="http://schemas.microsoft.com/office/drawing/2014/main" id="{293516EC-4B03-4F8A-A777-C2DB881FAC85}"/>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2546180" y="3057189"/>
            <a:ext cx="1588882" cy="277876"/>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3" descr="Higher Ed Profiles logo">
            <a:extLst>
              <a:ext uri="{FF2B5EF4-FFF2-40B4-BE49-F238E27FC236}">
                <a16:creationId xmlns:a16="http://schemas.microsoft.com/office/drawing/2014/main" id="{F492B593-175D-4BB8-88DF-DE513D2CB1E0}"/>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6311421" y="4141118"/>
            <a:ext cx="1425279" cy="438140"/>
          </a:xfrm>
          <a:prstGeom prst="rect">
            <a:avLst/>
          </a:prstGeom>
          <a:noFill/>
          <a:extLst>
            <a:ext uri="{909E8E84-426E-40DD-AFC4-6F175D3DCCD1}">
              <a14:hiddenFill xmlns:a14="http://schemas.microsoft.com/office/drawing/2010/main">
                <a:solidFill>
                  <a:srgbClr val="FFFFFF"/>
                </a:solidFill>
              </a14:hiddenFill>
            </a:ext>
          </a:extLst>
        </p:spPr>
      </p:pic>
      <p:pic>
        <p:nvPicPr>
          <p:cNvPr id="66" name="Picture 6" descr="Fracttal logo">
            <a:extLst>
              <a:ext uri="{FF2B5EF4-FFF2-40B4-BE49-F238E27FC236}">
                <a16:creationId xmlns:a16="http://schemas.microsoft.com/office/drawing/2014/main" id="{874379F5-16DD-442F-AF09-A0E6B06D04C1}"/>
              </a:ext>
            </a:extLst>
          </p:cNvPr>
          <p:cNvPicPr>
            <a:picLocks noChangeAspect="1" noChangeArrowheads="1"/>
          </p:cNvPicPr>
          <p:nvPr/>
        </p:nvPicPr>
        <p:blipFill>
          <a:blip r:embed="rId7" cstate="hqprint">
            <a:extLst>
              <a:ext uri="{28A0092B-C50C-407E-A947-70E740481C1C}">
                <a14:useLocalDpi xmlns:a14="http://schemas.microsoft.com/office/drawing/2010/main"/>
              </a:ext>
            </a:extLst>
          </a:blip>
          <a:stretch>
            <a:fillRect/>
          </a:stretch>
        </p:blipFill>
        <p:spPr bwMode="auto">
          <a:xfrm>
            <a:off x="8090070" y="4143506"/>
            <a:ext cx="1465724" cy="433364"/>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62" descr="Standard logo">
            <a:extLst>
              <a:ext uri="{FF2B5EF4-FFF2-40B4-BE49-F238E27FC236}">
                <a16:creationId xmlns:a16="http://schemas.microsoft.com/office/drawing/2014/main" id="{90874684-5967-4A74-8570-902290222A21}"/>
              </a:ext>
            </a:extLst>
          </p:cNvPr>
          <p:cNvPicPr>
            <a:picLocks noChangeAspect="1"/>
          </p:cNvPicPr>
          <p:nvPr/>
        </p:nvPicPr>
        <p:blipFill rotWithShape="1">
          <a:blip r:embed="rId8" cstate="hqprint">
            <a:extLst>
              <a:ext uri="{28A0092B-C50C-407E-A947-70E740481C1C}">
                <a14:useLocalDpi xmlns:a14="http://schemas.microsoft.com/office/drawing/2010/main"/>
              </a:ext>
            </a:extLst>
          </a:blip>
          <a:srcRect/>
          <a:stretch/>
        </p:blipFill>
        <p:spPr>
          <a:xfrm>
            <a:off x="2636207" y="4049176"/>
            <a:ext cx="1348756" cy="622024"/>
          </a:xfrm>
          <a:prstGeom prst="rect">
            <a:avLst/>
          </a:prstGeom>
        </p:spPr>
      </p:pic>
      <p:pic>
        <p:nvPicPr>
          <p:cNvPr id="64" name="Picture 63" descr="Persol logo">
            <a:extLst>
              <a:ext uri="{FF2B5EF4-FFF2-40B4-BE49-F238E27FC236}">
                <a16:creationId xmlns:a16="http://schemas.microsoft.com/office/drawing/2014/main" id="{73806EF8-5DB3-4137-85C7-2B356E80F6FF}"/>
              </a:ext>
            </a:extLst>
          </p:cNvPr>
          <p:cNvPicPr>
            <a:picLocks noChangeAspect="1"/>
          </p:cNvPicPr>
          <p:nvPr/>
        </p:nvPicPr>
        <p:blipFill rotWithShape="1">
          <a:blip r:embed="rId9" cstate="hqprint">
            <a:extLst>
              <a:ext uri="{28A0092B-C50C-407E-A947-70E740481C1C}">
                <a14:useLocalDpi xmlns:a14="http://schemas.microsoft.com/office/drawing/2010/main"/>
              </a:ext>
            </a:extLst>
          </a:blip>
          <a:srcRect/>
          <a:stretch/>
        </p:blipFill>
        <p:spPr>
          <a:xfrm>
            <a:off x="10292568" y="3871062"/>
            <a:ext cx="795696" cy="914894"/>
          </a:xfrm>
          <a:prstGeom prst="rect">
            <a:avLst/>
          </a:prstGeom>
        </p:spPr>
      </p:pic>
      <p:pic>
        <p:nvPicPr>
          <p:cNvPr id="67" name="Picture 66" descr="S I vantos logo">
            <a:extLst>
              <a:ext uri="{FF2B5EF4-FFF2-40B4-BE49-F238E27FC236}">
                <a16:creationId xmlns:a16="http://schemas.microsoft.com/office/drawing/2014/main" id="{61AC8CF1-9E69-4B21-BD9C-CBF73C02F8F3}"/>
              </a:ext>
            </a:extLst>
          </p:cNvPr>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4412404" y="3054061"/>
            <a:ext cx="1531332" cy="284132"/>
          </a:xfrm>
          <a:prstGeom prst="rect">
            <a:avLst/>
          </a:prstGeom>
        </p:spPr>
      </p:pic>
      <p:pic>
        <p:nvPicPr>
          <p:cNvPr id="78" name="Picture 2" descr="a s b logo">
            <a:extLst>
              <a:ext uri="{FF2B5EF4-FFF2-40B4-BE49-F238E27FC236}">
                <a16:creationId xmlns:a16="http://schemas.microsoft.com/office/drawing/2014/main" id="{4DCD731C-B4E6-4483-9EEE-7999D0530624}"/>
              </a:ext>
            </a:extLst>
          </p:cNvPr>
          <p:cNvPicPr>
            <a:picLocks noChangeAspect="1" noChangeArrowheads="1"/>
          </p:cNvPicPr>
          <p:nvPr/>
        </p:nvPicPr>
        <p:blipFill rotWithShape="1">
          <a:blip r:embed="rId11" cstate="hqprint">
            <a:extLst>
              <a:ext uri="{28A0092B-C50C-407E-A947-70E740481C1C}">
                <a14:useLocalDpi xmlns:a14="http://schemas.microsoft.com/office/drawing/2010/main"/>
              </a:ext>
            </a:extLst>
          </a:blip>
          <a:srcRect/>
          <a:stretch/>
        </p:blipFill>
        <p:spPr bwMode="auto">
          <a:xfrm>
            <a:off x="931692" y="3059124"/>
            <a:ext cx="1142960" cy="27400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BNY Mellon logo">
            <a:extLst>
              <a:ext uri="{FF2B5EF4-FFF2-40B4-BE49-F238E27FC236}">
                <a16:creationId xmlns:a16="http://schemas.microsoft.com/office/drawing/2014/main" id="{06A75C77-4CEE-435D-84DA-DB929BFF9317}"/>
              </a:ext>
            </a:extLst>
          </p:cNvPr>
          <p:cNvPicPr>
            <a:picLocks noChangeAspect="1" noChangeArrowheads="1"/>
          </p:cNvPicPr>
          <p:nvPr/>
        </p:nvPicPr>
        <p:blipFill>
          <a:blip r:embed="rId12" cstate="hqprint">
            <a:extLst>
              <a:ext uri="{28A0092B-C50C-407E-A947-70E740481C1C}">
                <a14:useLocalDpi xmlns:a14="http://schemas.microsoft.com/office/drawing/2010/main"/>
              </a:ext>
            </a:extLst>
          </a:blip>
          <a:srcRect/>
          <a:stretch>
            <a:fillRect/>
          </a:stretch>
        </p:blipFill>
        <p:spPr bwMode="auto">
          <a:xfrm>
            <a:off x="2512805" y="723570"/>
            <a:ext cx="1655632" cy="28887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Chevron Corporation logo">
            <a:extLst>
              <a:ext uri="{FF2B5EF4-FFF2-40B4-BE49-F238E27FC236}">
                <a16:creationId xmlns:a16="http://schemas.microsoft.com/office/drawing/2014/main" id="{CFEA6D2C-D859-4C63-A02A-0A534D0DE632}"/>
              </a:ext>
            </a:extLst>
          </p:cNvPr>
          <p:cNvPicPr>
            <a:picLocks noChangeAspect="1" noChangeArrowheads="1"/>
          </p:cNvPicPr>
          <p:nvPr/>
        </p:nvPicPr>
        <p:blipFill>
          <a:blip r:embed="rId13" cstate="hqprint">
            <a:extLst>
              <a:ext uri="{28A0092B-C50C-407E-A947-70E740481C1C}">
                <a14:useLocalDpi xmlns:a14="http://schemas.microsoft.com/office/drawing/2010/main"/>
              </a:ext>
            </a:extLst>
          </a:blip>
          <a:srcRect/>
          <a:stretch>
            <a:fillRect/>
          </a:stretch>
        </p:blipFill>
        <p:spPr bwMode="auto">
          <a:xfrm>
            <a:off x="10397498" y="540689"/>
            <a:ext cx="585836" cy="65463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Helsinki Refugee Film Festival logo">
            <a:extLst>
              <a:ext uri="{FF2B5EF4-FFF2-40B4-BE49-F238E27FC236}">
                <a16:creationId xmlns:a16="http://schemas.microsoft.com/office/drawing/2014/main" id="{36E387B9-E699-49EC-A6D7-D1775E05460E}"/>
              </a:ext>
            </a:extLst>
          </p:cNvPr>
          <p:cNvPicPr>
            <a:picLocks noChangeAspect="1" noChangeArrowheads="1"/>
          </p:cNvPicPr>
          <p:nvPr/>
        </p:nvPicPr>
        <p:blipFill>
          <a:blip r:embed="rId14" cstate="hqprint">
            <a:extLst>
              <a:ext uri="{28A0092B-C50C-407E-A947-70E740481C1C}">
                <a14:useLocalDpi xmlns:a14="http://schemas.microsoft.com/office/drawing/2010/main"/>
              </a:ext>
            </a:extLst>
          </a:blip>
          <a:srcRect/>
          <a:stretch>
            <a:fillRect/>
          </a:stretch>
        </p:blipFill>
        <p:spPr bwMode="auto">
          <a:xfrm>
            <a:off x="4620373" y="659958"/>
            <a:ext cx="1115394" cy="41609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Munich Re logo">
            <a:extLst>
              <a:ext uri="{FF2B5EF4-FFF2-40B4-BE49-F238E27FC236}">
                <a16:creationId xmlns:a16="http://schemas.microsoft.com/office/drawing/2014/main" id="{D8F45A0B-997A-4358-AC34-32A3A42D5830}"/>
              </a:ext>
            </a:extLst>
          </p:cNvPr>
          <p:cNvPicPr>
            <a:picLocks noChangeAspect="1" noChangeArrowheads="1"/>
          </p:cNvPicPr>
          <p:nvPr/>
        </p:nvPicPr>
        <p:blipFill>
          <a:blip r:embed="rId15" cstate="hqprint">
            <a:extLst>
              <a:ext uri="{28A0092B-C50C-407E-A947-70E740481C1C}">
                <a14:useLocalDpi xmlns:a14="http://schemas.microsoft.com/office/drawing/2010/main"/>
              </a:ext>
            </a:extLst>
          </a:blip>
          <a:srcRect/>
          <a:stretch>
            <a:fillRect/>
          </a:stretch>
        </p:blipFill>
        <p:spPr bwMode="auto">
          <a:xfrm>
            <a:off x="4491126" y="1866234"/>
            <a:ext cx="1373888" cy="331664"/>
          </a:xfrm>
          <a:prstGeom prst="rect">
            <a:avLst/>
          </a:prstGeom>
          <a:noFill/>
          <a:extLst>
            <a:ext uri="{909E8E84-426E-40DD-AFC4-6F175D3DCCD1}">
              <a14:hiddenFill xmlns:a14="http://schemas.microsoft.com/office/drawing/2010/main">
                <a:solidFill>
                  <a:srgbClr val="FFFFFF"/>
                </a:solidFill>
              </a14:hiddenFill>
            </a:ext>
          </a:extLst>
        </p:spPr>
      </p:pic>
      <p:pic>
        <p:nvPicPr>
          <p:cNvPr id="10" name="Graphic 9" descr="Harvest mark logo">
            <a:extLst>
              <a:ext uri="{FF2B5EF4-FFF2-40B4-BE49-F238E27FC236}">
                <a16:creationId xmlns:a16="http://schemas.microsoft.com/office/drawing/2014/main" id="{E3511749-2A40-48CC-9622-0FA0E2E36547}"/>
              </a:ext>
            </a:extLst>
          </p:cNvPr>
          <p:cNvPicPr>
            <a:picLocks noChangeAspect="1"/>
          </p:cNvPicPr>
          <p:nvPr/>
        </p:nvPicPr>
        <p:blipFill>
          <a:blip r:embed="rId16">
            <a:extLst>
              <a:ext uri="{28A0092B-C50C-407E-A947-70E740481C1C}">
                <a14:useLocalDpi xmlns:a14="http://schemas.microsoft.com/office/drawing/2010/main"/>
              </a:ext>
              <a:ext uri="{96DAC541-7B7A-43D3-8B79-37D633B846F1}">
                <asvg:svgBlip xmlns:asvg="http://schemas.microsoft.com/office/drawing/2016/SVG/main" r:embed="rId17"/>
              </a:ext>
            </a:extLst>
          </a:blip>
          <a:stretch>
            <a:fillRect/>
          </a:stretch>
        </p:blipFill>
        <p:spPr>
          <a:xfrm>
            <a:off x="2602224" y="1949146"/>
            <a:ext cx="1476796" cy="165842"/>
          </a:xfrm>
          <a:prstGeom prst="rect">
            <a:avLst/>
          </a:prstGeom>
        </p:spPr>
      </p:pic>
      <p:pic>
        <p:nvPicPr>
          <p:cNvPr id="2052" name="Picture 4" descr="J frog logo">
            <a:extLst>
              <a:ext uri="{FF2B5EF4-FFF2-40B4-BE49-F238E27FC236}">
                <a16:creationId xmlns:a16="http://schemas.microsoft.com/office/drawing/2014/main" id="{35E1C34B-B723-4EB7-887B-F5F8A548D5CC}"/>
              </a:ext>
            </a:extLst>
          </p:cNvPr>
          <p:cNvPicPr>
            <a:picLocks noChangeAspect="1" noChangeArrowheads="1"/>
          </p:cNvPicPr>
          <p:nvPr/>
        </p:nvPicPr>
        <p:blipFill>
          <a:blip r:embed="rId18" cstate="hqprint">
            <a:extLst>
              <a:ext uri="{28A0092B-C50C-407E-A947-70E740481C1C}">
                <a14:useLocalDpi xmlns:a14="http://schemas.microsoft.com/office/drawing/2010/main"/>
              </a:ext>
            </a:extLst>
          </a:blip>
          <a:srcRect/>
          <a:stretch>
            <a:fillRect/>
          </a:stretch>
        </p:blipFill>
        <p:spPr bwMode="auto">
          <a:xfrm>
            <a:off x="8302086" y="1593480"/>
            <a:ext cx="1101764" cy="877172"/>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DPD logo">
            <a:extLst>
              <a:ext uri="{FF2B5EF4-FFF2-40B4-BE49-F238E27FC236}">
                <a16:creationId xmlns:a16="http://schemas.microsoft.com/office/drawing/2014/main" id="{AFCB15F7-3CD4-44AD-927B-1BD48F807328}"/>
              </a:ext>
            </a:extLst>
          </p:cNvPr>
          <p:cNvPicPr>
            <a:picLocks noChangeAspect="1" noChangeArrowheads="1"/>
          </p:cNvPicPr>
          <p:nvPr/>
        </p:nvPicPr>
        <p:blipFill>
          <a:blip r:embed="rId19" cstate="hqprint">
            <a:extLst>
              <a:ext uri="{28A0092B-C50C-407E-A947-70E740481C1C}">
                <a14:useLocalDpi xmlns:a14="http://schemas.microsoft.com/office/drawing/2010/main"/>
              </a:ext>
            </a:extLst>
          </a:blip>
          <a:srcRect/>
          <a:stretch>
            <a:fillRect/>
          </a:stretch>
        </p:blipFill>
        <p:spPr bwMode="auto">
          <a:xfrm>
            <a:off x="8259919" y="604299"/>
            <a:ext cx="1186098" cy="527412"/>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Appway logo">
            <a:extLst>
              <a:ext uri="{FF2B5EF4-FFF2-40B4-BE49-F238E27FC236}">
                <a16:creationId xmlns:a16="http://schemas.microsoft.com/office/drawing/2014/main" id="{242AC768-FD22-40A4-8364-31F117CE84F8}"/>
              </a:ext>
            </a:extLst>
          </p:cNvPr>
          <p:cNvPicPr>
            <a:picLocks noChangeAspect="1" noChangeArrowheads="1"/>
          </p:cNvPicPr>
          <p:nvPr/>
        </p:nvPicPr>
        <p:blipFill>
          <a:blip r:embed="rId20">
            <a:extLst>
              <a:ext uri="{28A0092B-C50C-407E-A947-70E740481C1C}">
                <a14:useLocalDpi xmlns:a14="http://schemas.microsoft.com/office/drawing/2010/main"/>
              </a:ext>
            </a:extLst>
          </a:blip>
          <a:srcRect/>
          <a:stretch>
            <a:fillRect/>
          </a:stretch>
        </p:blipFill>
        <p:spPr bwMode="auto">
          <a:xfrm>
            <a:off x="843784" y="691764"/>
            <a:ext cx="1318778" cy="352484"/>
          </a:xfrm>
          <a:prstGeom prst="rect">
            <a:avLst/>
          </a:prstGeom>
          <a:noFill/>
          <a:extLst>
            <a:ext uri="{909E8E84-426E-40DD-AFC4-6F175D3DCCD1}">
              <a14:hiddenFill xmlns:a14="http://schemas.microsoft.com/office/drawing/2010/main">
                <a:solidFill>
                  <a:srgbClr val="FFFFFF"/>
                </a:solidFill>
              </a14:hiddenFill>
            </a:ext>
          </a:extLst>
        </p:spPr>
      </p:pic>
      <p:pic>
        <p:nvPicPr>
          <p:cNvPr id="13" name="Graphic 12" descr="Micro focus logo">
            <a:extLst>
              <a:ext uri="{FF2B5EF4-FFF2-40B4-BE49-F238E27FC236}">
                <a16:creationId xmlns:a16="http://schemas.microsoft.com/office/drawing/2014/main" id="{C688DFEF-BF3A-4703-A3EB-0C612D865AE3}"/>
              </a:ext>
            </a:extLst>
          </p:cNvPr>
          <p:cNvPicPr>
            <a:picLocks noChangeAspect="1"/>
          </p:cNvPicPr>
          <p:nvPr/>
        </p:nvPicPr>
        <p:blipFill>
          <a:blip r:embed="rId21" cstate="hqprint">
            <a:extLst>
              <a:ext uri="{28A0092B-C50C-407E-A947-70E740481C1C}">
                <a14:useLocalDpi xmlns:a14="http://schemas.microsoft.com/office/drawing/2010/main"/>
              </a:ext>
              <a:ext uri="{96DAC541-7B7A-43D3-8B79-37D633B846F1}">
                <asvg:svgBlip xmlns:asvg="http://schemas.microsoft.com/office/drawing/2016/SVG/main" r:embed="rId22"/>
              </a:ext>
            </a:extLst>
          </a:blip>
          <a:stretch>
            <a:fillRect/>
          </a:stretch>
        </p:blipFill>
        <p:spPr>
          <a:xfrm>
            <a:off x="6271182" y="687359"/>
            <a:ext cx="1488674" cy="361292"/>
          </a:xfrm>
          <a:prstGeom prst="rect">
            <a:avLst/>
          </a:prstGeom>
        </p:spPr>
      </p:pic>
      <p:pic>
        <p:nvPicPr>
          <p:cNvPr id="2058" name="Picture 10" descr="T-Mobile Logo">
            <a:extLst>
              <a:ext uri="{FF2B5EF4-FFF2-40B4-BE49-F238E27FC236}">
                <a16:creationId xmlns:a16="http://schemas.microsoft.com/office/drawing/2014/main" id="{5128BBA3-6987-43C7-BD67-FFD811557A2B}"/>
              </a:ext>
            </a:extLst>
          </p:cNvPr>
          <p:cNvPicPr>
            <a:picLocks noChangeAspect="1" noChangeArrowheads="1"/>
          </p:cNvPicPr>
          <p:nvPr/>
        </p:nvPicPr>
        <p:blipFill>
          <a:blip r:embed="rId23" cstate="hqprint">
            <a:extLst>
              <a:ext uri="{28A0092B-C50C-407E-A947-70E740481C1C}">
                <a14:useLocalDpi xmlns:a14="http://schemas.microsoft.com/office/drawing/2010/main"/>
              </a:ext>
            </a:extLst>
          </a:blip>
          <a:srcRect/>
          <a:stretch>
            <a:fillRect/>
          </a:stretch>
        </p:blipFill>
        <p:spPr bwMode="auto">
          <a:xfrm>
            <a:off x="10368933" y="1763438"/>
            <a:ext cx="642966" cy="537256"/>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descr="Bing logo">
            <a:extLst>
              <a:ext uri="{FF2B5EF4-FFF2-40B4-BE49-F238E27FC236}">
                <a16:creationId xmlns:a16="http://schemas.microsoft.com/office/drawing/2014/main" id="{1994CFD4-A0E3-474C-8A92-F66DA4C7EC3E}"/>
              </a:ext>
            </a:extLst>
          </p:cNvPr>
          <p:cNvPicPr>
            <a:picLocks noChangeAspect="1"/>
          </p:cNvPicPr>
          <p:nvPr/>
        </p:nvPicPr>
        <p:blipFill>
          <a:blip r:embed="rId24" cstate="hqprint">
            <a:extLst>
              <a:ext uri="{28A0092B-C50C-407E-A947-70E740481C1C}">
                <a14:useLocalDpi xmlns:a14="http://schemas.microsoft.com/office/drawing/2010/main"/>
              </a:ext>
            </a:extLst>
          </a:blip>
          <a:stretch>
            <a:fillRect/>
          </a:stretch>
        </p:blipFill>
        <p:spPr>
          <a:xfrm>
            <a:off x="6539471" y="1840420"/>
            <a:ext cx="952096" cy="383292"/>
          </a:xfrm>
          <a:prstGeom prst="rect">
            <a:avLst/>
          </a:prstGeom>
        </p:spPr>
      </p:pic>
      <p:pic>
        <p:nvPicPr>
          <p:cNvPr id="21" name="Picture 20" descr="Windows logo">
            <a:extLst>
              <a:ext uri="{FF2B5EF4-FFF2-40B4-BE49-F238E27FC236}">
                <a16:creationId xmlns:a16="http://schemas.microsoft.com/office/drawing/2014/main" id="{E143D932-D3B5-4242-AD72-BA3B51F42076}"/>
              </a:ext>
            </a:extLst>
          </p:cNvPr>
          <p:cNvPicPr>
            <a:picLocks noChangeAspect="1"/>
          </p:cNvPicPr>
          <p:nvPr/>
        </p:nvPicPr>
        <p:blipFill>
          <a:blip r:embed="rId25" cstate="hqprint">
            <a:extLst>
              <a:ext uri="{28A0092B-C50C-407E-A947-70E740481C1C}">
                <a14:useLocalDpi xmlns:a14="http://schemas.microsoft.com/office/drawing/2010/main"/>
              </a:ext>
            </a:extLst>
          </a:blip>
          <a:stretch>
            <a:fillRect/>
          </a:stretch>
        </p:blipFill>
        <p:spPr>
          <a:xfrm>
            <a:off x="6332991" y="3045350"/>
            <a:ext cx="1365056" cy="301554"/>
          </a:xfrm>
          <a:prstGeom prst="rect">
            <a:avLst/>
          </a:prstGeom>
        </p:spPr>
      </p:pic>
      <p:pic>
        <p:nvPicPr>
          <p:cNvPr id="2" name="Picture 2" descr="Finxact logo">
            <a:extLst>
              <a:ext uri="{FF2B5EF4-FFF2-40B4-BE49-F238E27FC236}">
                <a16:creationId xmlns:a16="http://schemas.microsoft.com/office/drawing/2014/main" id="{8934A1F3-7CCF-415F-907D-C8B756F7155C}"/>
              </a:ext>
            </a:extLst>
          </p:cNvPr>
          <p:cNvPicPr>
            <a:picLocks noChangeAspect="1" noChangeArrowheads="1"/>
          </p:cNvPicPr>
          <p:nvPr/>
        </p:nvPicPr>
        <p:blipFill>
          <a:blip r:embed="rId26">
            <a:extLst>
              <a:ext uri="{28A0092B-C50C-407E-A947-70E740481C1C}">
                <a14:useLocalDpi xmlns:a14="http://schemas.microsoft.com/office/drawing/2010/main"/>
              </a:ext>
            </a:extLst>
          </a:blip>
          <a:srcRect/>
          <a:stretch>
            <a:fillRect/>
          </a:stretch>
        </p:blipFill>
        <p:spPr bwMode="auto">
          <a:xfrm>
            <a:off x="829615" y="1836751"/>
            <a:ext cx="1347116" cy="390632"/>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Cloud 9 Logo">
            <a:extLst>
              <a:ext uri="{FF2B5EF4-FFF2-40B4-BE49-F238E27FC236}">
                <a16:creationId xmlns:a16="http://schemas.microsoft.com/office/drawing/2014/main" id="{D4E6AA05-4989-4602-8350-C43C87E56A08}"/>
              </a:ext>
            </a:extLst>
          </p:cNvPr>
          <p:cNvPicPr>
            <a:picLocks noChangeAspect="1" noChangeArrowheads="1"/>
          </p:cNvPicPr>
          <p:nvPr/>
        </p:nvPicPr>
        <p:blipFill>
          <a:blip r:embed="rId27" cstate="hqprint">
            <a:extLst>
              <a:ext uri="{28A0092B-C50C-407E-A947-70E740481C1C}">
                <a14:useLocalDpi xmlns:a14="http://schemas.microsoft.com/office/drawing/2010/main"/>
              </a:ext>
            </a:extLst>
          </a:blip>
          <a:srcRect/>
          <a:stretch>
            <a:fillRect/>
          </a:stretch>
        </p:blipFill>
        <p:spPr bwMode="auto">
          <a:xfrm>
            <a:off x="931692" y="3952947"/>
            <a:ext cx="1024276" cy="75112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Bosch logo">
            <a:extLst>
              <a:ext uri="{FF2B5EF4-FFF2-40B4-BE49-F238E27FC236}">
                <a16:creationId xmlns:a16="http://schemas.microsoft.com/office/drawing/2014/main" id="{78AC980B-7172-48CF-BA08-E170722CC12F}"/>
              </a:ext>
            </a:extLst>
          </p:cNvPr>
          <p:cNvPicPr>
            <a:picLocks noChangeAspect="1" noChangeArrowheads="1"/>
          </p:cNvPicPr>
          <p:nvPr/>
        </p:nvPicPr>
        <p:blipFill>
          <a:blip r:embed="rId28" cstate="hqprint">
            <a:extLst>
              <a:ext uri="{28A0092B-C50C-407E-A947-70E740481C1C}">
                <a14:useLocalDpi xmlns:a14="http://schemas.microsoft.com/office/drawing/2010/main"/>
              </a:ext>
            </a:extLst>
          </a:blip>
          <a:srcRect/>
          <a:stretch>
            <a:fillRect/>
          </a:stretch>
        </p:blipFill>
        <p:spPr bwMode="auto">
          <a:xfrm>
            <a:off x="4412173" y="3900385"/>
            <a:ext cx="1531332" cy="918927"/>
          </a:xfrm>
          <a:prstGeom prst="rect">
            <a:avLst/>
          </a:prstGeom>
          <a:noFill/>
          <a:extLst>
            <a:ext uri="{909E8E84-426E-40DD-AFC4-6F175D3DCCD1}">
              <a14:hiddenFill xmlns:a14="http://schemas.microsoft.com/office/drawing/2010/main">
                <a:solidFill>
                  <a:srgbClr val="FFFFFF"/>
                </a:solidFill>
              </a14:hiddenFill>
            </a:ext>
          </a:extLst>
        </p:spPr>
      </p:pic>
      <p:sp>
        <p:nvSpPr>
          <p:cNvPr id="8" name="Title 7">
            <a:extLst>
              <a:ext uri="{FF2B5EF4-FFF2-40B4-BE49-F238E27FC236}">
                <a16:creationId xmlns:a16="http://schemas.microsoft.com/office/drawing/2014/main" id="{A450BFB6-7F8E-882D-F3FD-2FF3560ABD72}"/>
              </a:ext>
            </a:extLst>
          </p:cNvPr>
          <p:cNvSpPr>
            <a:spLocks noGrp="1"/>
          </p:cNvSpPr>
          <p:nvPr>
            <p:ph type="title"/>
          </p:nvPr>
        </p:nvSpPr>
        <p:spPr>
          <a:xfrm>
            <a:off x="588263" y="-553998"/>
            <a:ext cx="11018520" cy="553998"/>
          </a:xfrm>
        </p:spPr>
        <p:txBody>
          <a:bodyPr vert="horz" wrap="square" lIns="0" tIns="0" rIns="0" bIns="0" rtlCol="0" anchor="b">
            <a:spAutoFit/>
          </a:bodyPr>
          <a:lstStyle/>
          <a:p>
            <a:r>
              <a:rPr lang="en-US" dirty="0">
                <a:solidFill>
                  <a:schemeClr val="bg1">
                    <a:lumMod val="95000"/>
                  </a:schemeClr>
                </a:solidFill>
              </a:rPr>
              <a:t>Industries and Brands</a:t>
            </a:r>
          </a:p>
        </p:txBody>
      </p:sp>
    </p:spTree>
    <p:extLst>
      <p:ext uri="{BB962C8B-B14F-4D97-AF65-F5344CB8AC3E}">
        <p14:creationId xmlns:p14="http://schemas.microsoft.com/office/powerpoint/2010/main" val="876499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43A39AF-68DC-4012-AD05-71697E9EF47F}"/>
              </a:ext>
            </a:extLst>
          </p:cNvPr>
          <p:cNvSpPr>
            <a:spLocks noGrp="1"/>
          </p:cNvSpPr>
          <p:nvPr>
            <p:ph type="title"/>
          </p:nvPr>
        </p:nvSpPr>
        <p:spPr>
          <a:xfrm>
            <a:off x="600618" y="460489"/>
            <a:ext cx="11018520" cy="553998"/>
          </a:xfrm>
        </p:spPr>
        <p:txBody>
          <a:bodyPr/>
          <a:lstStyle/>
          <a:p>
            <a:pPr>
              <a:spcBef>
                <a:spcPts val="0"/>
              </a:spcBef>
              <a:spcAft>
                <a:spcPts val="0"/>
              </a:spcAft>
            </a:pPr>
            <a:r>
              <a:rPr lang="en-US" dirty="0"/>
              <a:t>Microsoft’s commitment to PostgreSQL community</a:t>
            </a:r>
          </a:p>
        </p:txBody>
      </p:sp>
      <p:sp>
        <p:nvSpPr>
          <p:cNvPr id="6" name="TextBox 5">
            <a:extLst>
              <a:ext uri="{FF2B5EF4-FFF2-40B4-BE49-F238E27FC236}">
                <a16:creationId xmlns:a16="http://schemas.microsoft.com/office/drawing/2014/main" id="{97C9674B-8814-40CA-8FA9-7E72942D9336}"/>
              </a:ext>
            </a:extLst>
          </p:cNvPr>
          <p:cNvSpPr txBox="1"/>
          <p:nvPr/>
        </p:nvSpPr>
        <p:spPr>
          <a:xfrm>
            <a:off x="588262" y="1442203"/>
            <a:ext cx="10898059" cy="400110"/>
          </a:xfrm>
          <a:prstGeom prst="rect">
            <a:avLst/>
          </a:prstGeom>
          <a:solidFill>
            <a:schemeClr val="accent1"/>
          </a:solidFill>
        </p:spPr>
        <p:txBody>
          <a:bodyPr wrap="square" lIns="0" tIns="45720" rIns="0" bIns="4572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Segoe UI Semibold"/>
                <a:ea typeface="+mn-ea"/>
                <a:cs typeface="+mn-cs"/>
              </a:rPr>
              <a:t>Ongoing innovation, code, extensions, a big focus on scale—and sharing expertise</a:t>
            </a:r>
          </a:p>
        </p:txBody>
      </p:sp>
      <p:sp>
        <p:nvSpPr>
          <p:cNvPr id="96" name="Freeform: Shape 95">
            <a:extLst>
              <a:ext uri="{FF2B5EF4-FFF2-40B4-BE49-F238E27FC236}">
                <a16:creationId xmlns:a16="http://schemas.microsoft.com/office/drawing/2014/main" id="{1D8CFD3F-B4FA-4ADB-971D-BDF3FEF70304}"/>
              </a:ext>
              <a:ext uri="{C183D7F6-B498-43B3-948B-1728B52AA6E4}">
                <adec:decorative xmlns:adec="http://schemas.microsoft.com/office/drawing/2017/decorative" val="1"/>
              </a:ext>
            </a:extLst>
          </p:cNvPr>
          <p:cNvSpPr>
            <a:spLocks noChangeAspect="1"/>
          </p:cNvSpPr>
          <p:nvPr/>
        </p:nvSpPr>
        <p:spPr>
          <a:xfrm>
            <a:off x="4610744" y="2301437"/>
            <a:ext cx="842827" cy="584267"/>
          </a:xfrm>
          <a:custGeom>
            <a:avLst/>
            <a:gdLst>
              <a:gd name="connsiteX0" fmla="*/ 2720383 w 3508782"/>
              <a:gd name="connsiteY0" fmla="*/ 1926780 h 2432370"/>
              <a:gd name="connsiteX1" fmla="*/ 2758920 w 3508782"/>
              <a:gd name="connsiteY1" fmla="*/ 1943647 h 2432370"/>
              <a:gd name="connsiteX2" fmla="*/ 2821895 w 3508782"/>
              <a:gd name="connsiteY2" fmla="*/ 2063750 h 2432370"/>
              <a:gd name="connsiteX3" fmla="*/ 2820602 w 3508782"/>
              <a:gd name="connsiteY3" fmla="*/ 2097485 h 2432370"/>
              <a:gd name="connsiteX4" fmla="*/ 2700068 w 3508782"/>
              <a:gd name="connsiteY4" fmla="*/ 2432370 h 2432370"/>
              <a:gd name="connsiteX5" fmla="*/ 2376633 w 3508782"/>
              <a:gd name="connsiteY5" fmla="*/ 2432370 h 2432370"/>
              <a:gd name="connsiteX6" fmla="*/ 2442194 w 3508782"/>
              <a:gd name="connsiteY6" fmla="*/ 1994311 h 2432370"/>
              <a:gd name="connsiteX7" fmla="*/ 2470819 w 3508782"/>
              <a:gd name="connsiteY7" fmla="*/ 1968333 h 2432370"/>
              <a:gd name="connsiteX8" fmla="*/ 2720383 w 3508782"/>
              <a:gd name="connsiteY8" fmla="*/ 1926780 h 2432370"/>
              <a:gd name="connsiteX9" fmla="*/ 1667343 w 3508782"/>
              <a:gd name="connsiteY9" fmla="*/ 1799536 h 2432370"/>
              <a:gd name="connsiteX10" fmla="*/ 1793109 w 3508782"/>
              <a:gd name="connsiteY10" fmla="*/ 1845152 h 2432370"/>
              <a:gd name="connsiteX11" fmla="*/ 1793109 w 3508782"/>
              <a:gd name="connsiteY11" fmla="*/ 1845337 h 2432370"/>
              <a:gd name="connsiteX12" fmla="*/ 1819949 w 3508782"/>
              <a:gd name="connsiteY12" fmla="*/ 1878394 h 2432370"/>
              <a:gd name="connsiteX13" fmla="*/ 1884895 w 3508782"/>
              <a:gd name="connsiteY13" fmla="*/ 2432063 h 2432370"/>
              <a:gd name="connsiteX14" fmla="*/ 1569523 w 3508782"/>
              <a:gd name="connsiteY14" fmla="*/ 2432063 h 2432370"/>
              <a:gd name="connsiteX15" fmla="*/ 1441171 w 3508782"/>
              <a:gd name="connsiteY15" fmla="*/ 2014503 h 2432370"/>
              <a:gd name="connsiteX16" fmla="*/ 1447820 w 3508782"/>
              <a:gd name="connsiteY16" fmla="*/ 1978675 h 2432370"/>
              <a:gd name="connsiteX17" fmla="*/ 1637670 w 3508782"/>
              <a:gd name="connsiteY17" fmla="*/ 1800275 h 2432370"/>
              <a:gd name="connsiteX18" fmla="*/ 1667343 w 3508782"/>
              <a:gd name="connsiteY18" fmla="*/ 1799536 h 2432370"/>
              <a:gd name="connsiteX19" fmla="*/ 727342 w 3508782"/>
              <a:gd name="connsiteY19" fmla="*/ 749798 h 2432370"/>
              <a:gd name="connsiteX20" fmla="*/ 620704 w 3508782"/>
              <a:gd name="connsiteY20" fmla="*/ 801716 h 2432370"/>
              <a:gd name="connsiteX21" fmla="*/ 697777 w 3508782"/>
              <a:gd name="connsiteY21" fmla="*/ 771798 h 2432370"/>
              <a:gd name="connsiteX22" fmla="*/ 702061 w 3508782"/>
              <a:gd name="connsiteY22" fmla="*/ 773618 h 2432370"/>
              <a:gd name="connsiteX23" fmla="*/ 701778 w 3508782"/>
              <a:gd name="connsiteY23" fmla="*/ 781709 h 2432370"/>
              <a:gd name="connsiteX24" fmla="*/ 675185 w 3508782"/>
              <a:gd name="connsiteY24" fmla="*/ 816860 h 2432370"/>
              <a:gd name="connsiteX25" fmla="*/ 681341 w 3508782"/>
              <a:gd name="connsiteY25" fmla="*/ 842284 h 2432370"/>
              <a:gd name="connsiteX26" fmla="*/ 723324 w 3508782"/>
              <a:gd name="connsiteY26" fmla="*/ 860198 h 2432370"/>
              <a:gd name="connsiteX27" fmla="*/ 794549 w 3508782"/>
              <a:gd name="connsiteY27" fmla="*/ 786388 h 2432370"/>
              <a:gd name="connsiteX28" fmla="*/ 727342 w 3508782"/>
              <a:gd name="connsiteY28" fmla="*/ 749798 h 2432370"/>
              <a:gd name="connsiteX29" fmla="*/ 1437601 w 3508782"/>
              <a:gd name="connsiteY29" fmla="*/ 25 h 2432370"/>
              <a:gd name="connsiteX30" fmla="*/ 1764668 w 3508782"/>
              <a:gd name="connsiteY30" fmla="*/ 240600 h 2432370"/>
              <a:gd name="connsiteX31" fmla="*/ 2654082 w 3508782"/>
              <a:gd name="connsiteY31" fmla="*/ 381264 h 2432370"/>
              <a:gd name="connsiteX32" fmla="*/ 2737804 w 3508782"/>
              <a:gd name="connsiteY32" fmla="*/ 412043 h 2432370"/>
              <a:gd name="connsiteX33" fmla="*/ 3508715 w 3508782"/>
              <a:gd name="connsiteY33" fmla="*/ 1590727 h 2432370"/>
              <a:gd name="connsiteX34" fmla="*/ 3503052 w 3508782"/>
              <a:gd name="connsiteY34" fmla="*/ 1605070 h 2432370"/>
              <a:gd name="connsiteX35" fmla="*/ 3495234 w 3508782"/>
              <a:gd name="connsiteY35" fmla="*/ 1591835 h 2432370"/>
              <a:gd name="connsiteX36" fmla="*/ 3251027 w 3508782"/>
              <a:gd name="connsiteY36" fmla="*/ 1035397 h 2432370"/>
              <a:gd name="connsiteX37" fmla="*/ 3362634 w 3508782"/>
              <a:gd name="connsiteY37" fmla="*/ 2432186 h 2432370"/>
              <a:gd name="connsiteX38" fmla="*/ 3063762 w 3508782"/>
              <a:gd name="connsiteY38" fmla="*/ 2432186 h 2432370"/>
              <a:gd name="connsiteX39" fmla="*/ 2799363 w 3508782"/>
              <a:gd name="connsiteY39" fmla="*/ 1868237 h 2432370"/>
              <a:gd name="connsiteX40" fmla="*/ 2761935 w 3508782"/>
              <a:gd name="connsiteY40" fmla="*/ 1852725 h 2432370"/>
              <a:gd name="connsiteX41" fmla="*/ 1654415 w 3508782"/>
              <a:gd name="connsiteY41" fmla="*/ 1732129 h 2432370"/>
              <a:gd name="connsiteX42" fmla="*/ 1635947 w 3508782"/>
              <a:gd name="connsiteY42" fmla="*/ 1730344 h 2432370"/>
              <a:gd name="connsiteX43" fmla="*/ 1152211 w 3508782"/>
              <a:gd name="connsiteY43" fmla="*/ 2432124 h 2432370"/>
              <a:gd name="connsiteX44" fmla="*/ 818373 w 3508782"/>
              <a:gd name="connsiteY44" fmla="*/ 2432124 h 2432370"/>
              <a:gd name="connsiteX45" fmla="*/ 1172402 w 3508782"/>
              <a:gd name="connsiteY45" fmla="*/ 1451971 h 2432370"/>
              <a:gd name="connsiteX46" fmla="*/ 1190378 w 3508782"/>
              <a:gd name="connsiteY46" fmla="*/ 1437197 h 2432370"/>
              <a:gd name="connsiteX47" fmla="*/ 1665249 w 3508782"/>
              <a:gd name="connsiteY47" fmla="*/ 1176984 h 2432370"/>
              <a:gd name="connsiteX48" fmla="*/ 1906317 w 3508782"/>
              <a:gd name="connsiteY48" fmla="*/ 902182 h 2432370"/>
              <a:gd name="connsiteX49" fmla="*/ 2035592 w 3508782"/>
              <a:gd name="connsiteY49" fmla="*/ 570436 h 2432370"/>
              <a:gd name="connsiteX50" fmla="*/ 2027589 w 3508782"/>
              <a:gd name="connsiteY50" fmla="*/ 531100 h 2432370"/>
              <a:gd name="connsiteX51" fmla="*/ 1992931 w 3508782"/>
              <a:gd name="connsiteY51" fmla="*/ 496319 h 2432370"/>
              <a:gd name="connsiteX52" fmla="*/ 1983441 w 3508782"/>
              <a:gd name="connsiteY52" fmla="*/ 494803 h 2432370"/>
              <a:gd name="connsiteX53" fmla="*/ 1980188 w 3508782"/>
              <a:gd name="connsiteY53" fmla="*/ 505553 h 2432370"/>
              <a:gd name="connsiteX54" fmla="*/ 2003889 w 3508782"/>
              <a:gd name="connsiteY54" fmla="*/ 550799 h 2432370"/>
              <a:gd name="connsiteX55" fmla="*/ 2003889 w 3508782"/>
              <a:gd name="connsiteY55" fmla="*/ 557940 h 2432370"/>
              <a:gd name="connsiteX56" fmla="*/ 1856146 w 3508782"/>
              <a:gd name="connsiteY56" fmla="*/ 867893 h 2432370"/>
              <a:gd name="connsiteX57" fmla="*/ 1619449 w 3508782"/>
              <a:gd name="connsiteY57" fmla="*/ 1121026 h 2432370"/>
              <a:gd name="connsiteX58" fmla="*/ 1206999 w 3508782"/>
              <a:gd name="connsiteY58" fmla="*/ 1352675 h 2432370"/>
              <a:gd name="connsiteX59" fmla="*/ 1205962 w 3508782"/>
              <a:gd name="connsiteY59" fmla="*/ 1353252 h 2432370"/>
              <a:gd name="connsiteX60" fmla="*/ 1177820 w 3508782"/>
              <a:gd name="connsiteY60" fmla="*/ 1344365 h 2432370"/>
              <a:gd name="connsiteX61" fmla="*/ 1206691 w 3508782"/>
              <a:gd name="connsiteY61" fmla="*/ 524390 h 2432370"/>
              <a:gd name="connsiteX62" fmla="*/ 1207500 w 3508782"/>
              <a:gd name="connsiteY62" fmla="*/ 519125 h 2432370"/>
              <a:gd name="connsiteX63" fmla="*/ 1186007 w 3508782"/>
              <a:gd name="connsiteY63" fmla="*/ 496196 h 2432370"/>
              <a:gd name="connsiteX64" fmla="*/ 1027429 w 3508782"/>
              <a:gd name="connsiteY64" fmla="*/ 492871 h 2432370"/>
              <a:gd name="connsiteX65" fmla="*/ 1018195 w 3508782"/>
              <a:gd name="connsiteY65" fmla="*/ 501243 h 2432370"/>
              <a:gd name="connsiteX66" fmla="*/ 1026567 w 3508782"/>
              <a:gd name="connsiteY66" fmla="*/ 510477 h 2432370"/>
              <a:gd name="connsiteX67" fmla="*/ 1127341 w 3508782"/>
              <a:gd name="connsiteY67" fmla="*/ 627441 h 2432370"/>
              <a:gd name="connsiteX68" fmla="*/ 1051807 w 3508782"/>
              <a:gd name="connsiteY68" fmla="*/ 1113762 h 2432370"/>
              <a:gd name="connsiteX69" fmla="*/ 1039495 w 3508782"/>
              <a:gd name="connsiteY69" fmla="*/ 1129214 h 2432370"/>
              <a:gd name="connsiteX70" fmla="*/ 938722 w 3508782"/>
              <a:gd name="connsiteY70" fmla="*/ 1174645 h 2432370"/>
              <a:gd name="connsiteX71" fmla="*/ 913298 w 3508782"/>
              <a:gd name="connsiteY71" fmla="*/ 1169966 h 2432370"/>
              <a:gd name="connsiteX72" fmla="*/ 901663 w 3508782"/>
              <a:gd name="connsiteY72" fmla="*/ 1153961 h 2432370"/>
              <a:gd name="connsiteX73" fmla="*/ 832223 w 3508782"/>
              <a:gd name="connsiteY73" fmla="*/ 1140048 h 2432370"/>
              <a:gd name="connsiteX74" fmla="*/ 475916 w 3508782"/>
              <a:gd name="connsiteY74" fmla="*/ 1315124 h 2432370"/>
              <a:gd name="connsiteX75" fmla="*/ 853092 w 3508782"/>
              <a:gd name="connsiteY75" fmla="*/ 1239405 h 2432370"/>
              <a:gd name="connsiteX76" fmla="*/ 662257 w 3508782"/>
              <a:gd name="connsiteY76" fmla="*/ 1826008 h 2432370"/>
              <a:gd name="connsiteX77" fmla="*/ 694145 w 3508782"/>
              <a:gd name="connsiteY77" fmla="*/ 1879441 h 2432370"/>
              <a:gd name="connsiteX78" fmla="*/ 736252 w 3508782"/>
              <a:gd name="connsiteY78" fmla="*/ 1830194 h 2432370"/>
              <a:gd name="connsiteX79" fmla="*/ 970671 w 3508782"/>
              <a:gd name="connsiteY79" fmla="*/ 1273940 h 2432370"/>
              <a:gd name="connsiteX80" fmla="*/ 987231 w 3508782"/>
              <a:gd name="connsiteY80" fmla="*/ 1275356 h 2432370"/>
              <a:gd name="connsiteX81" fmla="*/ 1043742 w 3508782"/>
              <a:gd name="connsiteY81" fmla="*/ 1327682 h 2432370"/>
              <a:gd name="connsiteX82" fmla="*/ 1045168 w 3508782"/>
              <a:gd name="connsiteY82" fmla="*/ 1329259 h 2432370"/>
              <a:gd name="connsiteX83" fmla="*/ 1042696 w 3508782"/>
              <a:gd name="connsiteY83" fmla="*/ 1348428 h 2432370"/>
              <a:gd name="connsiteX84" fmla="*/ 886211 w 3508782"/>
              <a:gd name="connsiteY84" fmla="*/ 1629694 h 2432370"/>
              <a:gd name="connsiteX85" fmla="*/ 886211 w 3508782"/>
              <a:gd name="connsiteY85" fmla="*/ 1853833 h 2432370"/>
              <a:gd name="connsiteX86" fmla="*/ 871252 w 3508782"/>
              <a:gd name="connsiteY86" fmla="*/ 1922903 h 2432370"/>
              <a:gd name="connsiteX87" fmla="*/ 673707 w 3508782"/>
              <a:gd name="connsiteY87" fmla="*/ 2052916 h 2432370"/>
              <a:gd name="connsiteX88" fmla="*/ 460157 w 3508782"/>
              <a:gd name="connsiteY88" fmla="*/ 1862082 h 2432370"/>
              <a:gd name="connsiteX89" fmla="*/ 460157 w 3508782"/>
              <a:gd name="connsiteY89" fmla="*/ 512078 h 2432370"/>
              <a:gd name="connsiteX90" fmla="*/ 459110 w 3508782"/>
              <a:gd name="connsiteY90" fmla="*/ 510046 h 2432370"/>
              <a:gd name="connsiteX91" fmla="*/ 5846 w 3508782"/>
              <a:gd name="connsiteY91" fmla="*/ 86023 h 2432370"/>
              <a:gd name="connsiteX92" fmla="*/ 4984 w 3508782"/>
              <a:gd name="connsiteY92" fmla="*/ 59922 h 2432370"/>
              <a:gd name="connsiteX93" fmla="*/ 26407 w 3508782"/>
              <a:gd name="connsiteY93" fmla="*/ 55367 h 2432370"/>
              <a:gd name="connsiteX94" fmla="*/ 570287 w 3508782"/>
              <a:gd name="connsiteY94" fmla="*/ 306161 h 2432370"/>
              <a:gd name="connsiteX95" fmla="*/ 584076 w 3508782"/>
              <a:gd name="connsiteY95" fmla="*/ 306161 h 2432370"/>
              <a:gd name="connsiteX96" fmla="*/ 759460 w 3508782"/>
              <a:gd name="connsiteY96" fmla="*/ 228719 h 2432370"/>
              <a:gd name="connsiteX97" fmla="*/ 1437601 w 3508782"/>
              <a:gd name="connsiteY97" fmla="*/ 25 h 2432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3508782" h="2432370">
                <a:moveTo>
                  <a:pt x="2720383" y="1926780"/>
                </a:moveTo>
                <a:cubicBezTo>
                  <a:pt x="2735594" y="1922676"/>
                  <a:pt x="2751615" y="1929688"/>
                  <a:pt x="2758920" y="1943647"/>
                </a:cubicBezTo>
                <a:lnTo>
                  <a:pt x="2821895" y="2063750"/>
                </a:lnTo>
                <a:cubicBezTo>
                  <a:pt x="2827501" y="2074423"/>
                  <a:pt x="2827009" y="2087272"/>
                  <a:pt x="2820602" y="2097485"/>
                </a:cubicBezTo>
                <a:cubicBezTo>
                  <a:pt x="2789761" y="2146610"/>
                  <a:pt x="2701423" y="2299093"/>
                  <a:pt x="2700068" y="2432370"/>
                </a:cubicBezTo>
                <a:lnTo>
                  <a:pt x="2376633" y="2432370"/>
                </a:lnTo>
                <a:cubicBezTo>
                  <a:pt x="2376633" y="2432370"/>
                  <a:pt x="2397502" y="2185762"/>
                  <a:pt x="2442194" y="1994311"/>
                </a:cubicBezTo>
                <a:cubicBezTo>
                  <a:pt x="2445337" y="1980501"/>
                  <a:pt x="2456770" y="1970125"/>
                  <a:pt x="2470819" y="1968333"/>
                </a:cubicBezTo>
                <a:cubicBezTo>
                  <a:pt x="2525053" y="1961253"/>
                  <a:pt x="2660670" y="1942601"/>
                  <a:pt x="2720383" y="1926780"/>
                </a:cubicBezTo>
                <a:close/>
                <a:moveTo>
                  <a:pt x="1667343" y="1799536"/>
                </a:moveTo>
                <a:cubicBezTo>
                  <a:pt x="1694614" y="1809817"/>
                  <a:pt x="1755127" y="1832471"/>
                  <a:pt x="1793109" y="1845152"/>
                </a:cubicBezTo>
                <a:lnTo>
                  <a:pt x="1793109" y="1845337"/>
                </a:lnTo>
                <a:cubicBezTo>
                  <a:pt x="1807707" y="1850221"/>
                  <a:pt x="1818167" y="1863104"/>
                  <a:pt x="1819949" y="1878394"/>
                </a:cubicBezTo>
                <a:lnTo>
                  <a:pt x="1884895" y="2432063"/>
                </a:lnTo>
                <a:lnTo>
                  <a:pt x="1569523" y="2432063"/>
                </a:lnTo>
                <a:lnTo>
                  <a:pt x="1441171" y="2014503"/>
                </a:lnTo>
                <a:cubicBezTo>
                  <a:pt x="1437400" y="2002191"/>
                  <a:pt x="1439882" y="1988814"/>
                  <a:pt x="1447820" y="1978675"/>
                </a:cubicBezTo>
                <a:cubicBezTo>
                  <a:pt x="1479708" y="1937492"/>
                  <a:pt x="1565891" y="1832471"/>
                  <a:pt x="1637670" y="1800275"/>
                </a:cubicBezTo>
                <a:cubicBezTo>
                  <a:pt x="1647097" y="1796221"/>
                  <a:pt x="1657724" y="1795957"/>
                  <a:pt x="1667343" y="1799536"/>
                </a:cubicBezTo>
                <a:close/>
                <a:moveTo>
                  <a:pt x="727342" y="749798"/>
                </a:moveTo>
                <a:cubicBezTo>
                  <a:pt x="693761" y="748898"/>
                  <a:pt x="653608" y="762749"/>
                  <a:pt x="620704" y="801716"/>
                </a:cubicBezTo>
                <a:cubicBezTo>
                  <a:pt x="642373" y="783483"/>
                  <a:pt x="669482" y="772960"/>
                  <a:pt x="697777" y="771798"/>
                </a:cubicBezTo>
                <a:cubicBezTo>
                  <a:pt x="699398" y="771771"/>
                  <a:pt x="700955" y="772432"/>
                  <a:pt x="702061" y="773618"/>
                </a:cubicBezTo>
                <a:cubicBezTo>
                  <a:pt x="704217" y="775930"/>
                  <a:pt x="704091" y="779553"/>
                  <a:pt x="701778" y="781709"/>
                </a:cubicBezTo>
                <a:cubicBezTo>
                  <a:pt x="690513" y="792236"/>
                  <a:pt x="678324" y="803809"/>
                  <a:pt x="675185" y="816860"/>
                </a:cubicBezTo>
                <a:cubicBezTo>
                  <a:pt x="673490" y="825825"/>
                  <a:pt x="675732" y="835087"/>
                  <a:pt x="681341" y="842284"/>
                </a:cubicBezTo>
                <a:cubicBezTo>
                  <a:pt x="691159" y="855290"/>
                  <a:pt x="707141" y="862110"/>
                  <a:pt x="723324" y="860198"/>
                </a:cubicBezTo>
                <a:cubicBezTo>
                  <a:pt x="766662" y="856381"/>
                  <a:pt x="807784" y="826463"/>
                  <a:pt x="794549" y="786388"/>
                </a:cubicBezTo>
                <a:cubicBezTo>
                  <a:pt x="787932" y="766350"/>
                  <a:pt x="760923" y="750699"/>
                  <a:pt x="727342" y="749798"/>
                </a:cubicBezTo>
                <a:close/>
                <a:moveTo>
                  <a:pt x="1437601" y="25"/>
                </a:moveTo>
                <a:cubicBezTo>
                  <a:pt x="1437601" y="25"/>
                  <a:pt x="1618833" y="71064"/>
                  <a:pt x="1764668" y="240600"/>
                </a:cubicBezTo>
                <a:cubicBezTo>
                  <a:pt x="1764668" y="240600"/>
                  <a:pt x="2163021" y="169191"/>
                  <a:pt x="2654082" y="381264"/>
                </a:cubicBezTo>
                <a:cubicBezTo>
                  <a:pt x="2682526" y="390001"/>
                  <a:pt x="2710474" y="400276"/>
                  <a:pt x="2737804" y="412043"/>
                </a:cubicBezTo>
                <a:cubicBezTo>
                  <a:pt x="3100883" y="568343"/>
                  <a:pt x="3494434" y="1034781"/>
                  <a:pt x="3508715" y="1590727"/>
                </a:cubicBezTo>
                <a:cubicBezTo>
                  <a:pt x="3508715" y="1590727"/>
                  <a:pt x="3509824" y="1604577"/>
                  <a:pt x="3503052" y="1605070"/>
                </a:cubicBezTo>
                <a:cubicBezTo>
                  <a:pt x="3496281" y="1605562"/>
                  <a:pt x="3495234" y="1591835"/>
                  <a:pt x="3495234" y="1591835"/>
                </a:cubicBezTo>
                <a:cubicBezTo>
                  <a:pt x="3468579" y="1401246"/>
                  <a:pt x="3381903" y="1204009"/>
                  <a:pt x="3251027" y="1035397"/>
                </a:cubicBezTo>
                <a:lnTo>
                  <a:pt x="3362634" y="2432186"/>
                </a:lnTo>
                <a:lnTo>
                  <a:pt x="3063762" y="2432186"/>
                </a:lnTo>
                <a:lnTo>
                  <a:pt x="2799363" y="1868237"/>
                </a:lnTo>
                <a:cubicBezTo>
                  <a:pt x="2792776" y="1854166"/>
                  <a:pt x="2776545" y="1847438"/>
                  <a:pt x="2761935" y="1852725"/>
                </a:cubicBezTo>
                <a:cubicBezTo>
                  <a:pt x="2662208" y="1888060"/>
                  <a:pt x="2274259" y="1991295"/>
                  <a:pt x="1654415" y="1732129"/>
                </a:cubicBezTo>
                <a:cubicBezTo>
                  <a:pt x="1648610" y="1729567"/>
                  <a:pt x="1642135" y="1728941"/>
                  <a:pt x="1635947" y="1730344"/>
                </a:cubicBezTo>
                <a:cubicBezTo>
                  <a:pt x="1588607" y="1742656"/>
                  <a:pt x="1383367" y="1827608"/>
                  <a:pt x="1152211" y="2432124"/>
                </a:cubicBezTo>
                <a:lnTo>
                  <a:pt x="818373" y="2432124"/>
                </a:lnTo>
                <a:cubicBezTo>
                  <a:pt x="818373" y="2432124"/>
                  <a:pt x="965808" y="1711014"/>
                  <a:pt x="1172402" y="1451971"/>
                </a:cubicBezTo>
                <a:cubicBezTo>
                  <a:pt x="1177400" y="1445948"/>
                  <a:pt x="1183501" y="1440934"/>
                  <a:pt x="1190378" y="1437197"/>
                </a:cubicBezTo>
                <a:lnTo>
                  <a:pt x="1665249" y="1176984"/>
                </a:lnTo>
                <a:cubicBezTo>
                  <a:pt x="1775367" y="1116515"/>
                  <a:pt x="1860704" y="1019236"/>
                  <a:pt x="1906317" y="902182"/>
                </a:cubicBezTo>
                <a:lnTo>
                  <a:pt x="2035592" y="570436"/>
                </a:lnTo>
                <a:cubicBezTo>
                  <a:pt x="2040905" y="556892"/>
                  <a:pt x="2037771" y="541492"/>
                  <a:pt x="2027589" y="531100"/>
                </a:cubicBezTo>
                <a:lnTo>
                  <a:pt x="1992931" y="496319"/>
                </a:lnTo>
                <a:cubicBezTo>
                  <a:pt x="1990467" y="493740"/>
                  <a:pt x="1986586" y="493120"/>
                  <a:pt x="1983441" y="494803"/>
                </a:cubicBezTo>
                <a:cubicBezTo>
                  <a:pt x="1979575" y="496873"/>
                  <a:pt x="1978118" y="501686"/>
                  <a:pt x="1980188" y="505553"/>
                </a:cubicBezTo>
                <a:lnTo>
                  <a:pt x="2003889" y="550799"/>
                </a:lnTo>
                <a:cubicBezTo>
                  <a:pt x="2004938" y="553064"/>
                  <a:pt x="2004938" y="555675"/>
                  <a:pt x="2003889" y="557940"/>
                </a:cubicBezTo>
                <a:lnTo>
                  <a:pt x="1856146" y="867893"/>
                </a:lnTo>
                <a:cubicBezTo>
                  <a:pt x="1805182" y="974622"/>
                  <a:pt x="1722522" y="1063023"/>
                  <a:pt x="1619449" y="1121026"/>
                </a:cubicBezTo>
                <a:lnTo>
                  <a:pt x="1206999" y="1352675"/>
                </a:lnTo>
                <a:cubicBezTo>
                  <a:pt x="1206659" y="1352877"/>
                  <a:pt x="1206313" y="1353070"/>
                  <a:pt x="1205962" y="1353252"/>
                </a:cubicBezTo>
                <a:cubicBezTo>
                  <a:pt x="1195737" y="1358569"/>
                  <a:pt x="1183137" y="1354590"/>
                  <a:pt x="1177820" y="1344365"/>
                </a:cubicBezTo>
                <a:cubicBezTo>
                  <a:pt x="1144208" y="1281574"/>
                  <a:pt x="1056301" y="1050048"/>
                  <a:pt x="1206691" y="524390"/>
                </a:cubicBezTo>
                <a:cubicBezTo>
                  <a:pt x="1207171" y="522674"/>
                  <a:pt x="1207442" y="520906"/>
                  <a:pt x="1207500" y="519125"/>
                </a:cubicBezTo>
                <a:cubicBezTo>
                  <a:pt x="1207897" y="506858"/>
                  <a:pt x="1198274" y="496592"/>
                  <a:pt x="1186007" y="496196"/>
                </a:cubicBezTo>
                <a:lnTo>
                  <a:pt x="1027429" y="492871"/>
                </a:lnTo>
                <a:cubicBezTo>
                  <a:pt x="1022567" y="492633"/>
                  <a:pt x="1018433" y="496382"/>
                  <a:pt x="1018195" y="501243"/>
                </a:cubicBezTo>
                <a:cubicBezTo>
                  <a:pt x="1017957" y="506105"/>
                  <a:pt x="1021706" y="510239"/>
                  <a:pt x="1026567" y="510477"/>
                </a:cubicBezTo>
                <a:cubicBezTo>
                  <a:pt x="1054946" y="512755"/>
                  <a:pt x="1146486" y="527222"/>
                  <a:pt x="1127341" y="627441"/>
                </a:cubicBezTo>
                <a:cubicBezTo>
                  <a:pt x="1105241" y="743358"/>
                  <a:pt x="1080001" y="888331"/>
                  <a:pt x="1051807" y="1113762"/>
                </a:cubicBezTo>
                <a:cubicBezTo>
                  <a:pt x="1051034" y="1120859"/>
                  <a:pt x="1046241" y="1126876"/>
                  <a:pt x="1039495" y="1129214"/>
                </a:cubicBezTo>
                <a:cubicBezTo>
                  <a:pt x="1017395" y="1137093"/>
                  <a:pt x="966424" y="1156177"/>
                  <a:pt x="938722" y="1174645"/>
                </a:cubicBezTo>
                <a:cubicBezTo>
                  <a:pt x="930386" y="1180265"/>
                  <a:pt x="919086" y="1178186"/>
                  <a:pt x="913298" y="1169966"/>
                </a:cubicBezTo>
                <a:lnTo>
                  <a:pt x="901663" y="1153961"/>
                </a:lnTo>
                <a:cubicBezTo>
                  <a:pt x="885734" y="1131850"/>
                  <a:pt x="855441" y="1125781"/>
                  <a:pt x="832223" y="1140048"/>
                </a:cubicBezTo>
                <a:cubicBezTo>
                  <a:pt x="718793" y="1208696"/>
                  <a:pt x="599568" y="1267278"/>
                  <a:pt x="475916" y="1315124"/>
                </a:cubicBezTo>
                <a:cubicBezTo>
                  <a:pt x="475916" y="1315124"/>
                  <a:pt x="585061" y="1331745"/>
                  <a:pt x="853092" y="1239405"/>
                </a:cubicBezTo>
                <a:cubicBezTo>
                  <a:pt x="853092" y="1239405"/>
                  <a:pt x="662257" y="1361786"/>
                  <a:pt x="662257" y="1826008"/>
                </a:cubicBezTo>
                <a:cubicBezTo>
                  <a:pt x="662257" y="1826008"/>
                  <a:pt x="654131" y="1879441"/>
                  <a:pt x="694145" y="1879441"/>
                </a:cubicBezTo>
                <a:cubicBezTo>
                  <a:pt x="734159" y="1879441"/>
                  <a:pt x="736252" y="1841336"/>
                  <a:pt x="736252" y="1830194"/>
                </a:cubicBezTo>
                <a:cubicBezTo>
                  <a:pt x="736252" y="1819051"/>
                  <a:pt x="686819" y="1456711"/>
                  <a:pt x="970671" y="1273940"/>
                </a:cubicBezTo>
                <a:cubicBezTo>
                  <a:pt x="975871" y="1270594"/>
                  <a:pt x="982674" y="1271176"/>
                  <a:pt x="987231" y="1275356"/>
                </a:cubicBezTo>
                <a:lnTo>
                  <a:pt x="1043742" y="1327682"/>
                </a:lnTo>
                <a:cubicBezTo>
                  <a:pt x="1044258" y="1328170"/>
                  <a:pt x="1044735" y="1328697"/>
                  <a:pt x="1045168" y="1329259"/>
                </a:cubicBezTo>
                <a:cubicBezTo>
                  <a:pt x="1049779" y="1335235"/>
                  <a:pt x="1048672" y="1343817"/>
                  <a:pt x="1042696" y="1348428"/>
                </a:cubicBezTo>
                <a:cubicBezTo>
                  <a:pt x="1004775" y="1377299"/>
                  <a:pt x="897169" y="1472532"/>
                  <a:pt x="886211" y="1629694"/>
                </a:cubicBezTo>
                <a:lnTo>
                  <a:pt x="886211" y="1853833"/>
                </a:lnTo>
                <a:cubicBezTo>
                  <a:pt x="886342" y="1877673"/>
                  <a:pt x="881235" y="1901252"/>
                  <a:pt x="871252" y="1922903"/>
                </a:cubicBezTo>
                <a:cubicBezTo>
                  <a:pt x="847613" y="1973381"/>
                  <a:pt x="791533" y="2052916"/>
                  <a:pt x="673707" y="2052916"/>
                </a:cubicBezTo>
                <a:cubicBezTo>
                  <a:pt x="501032" y="2052916"/>
                  <a:pt x="460157" y="1909236"/>
                  <a:pt x="460157" y="1862082"/>
                </a:cubicBezTo>
                <a:lnTo>
                  <a:pt x="460157" y="512078"/>
                </a:lnTo>
                <a:cubicBezTo>
                  <a:pt x="459991" y="511321"/>
                  <a:pt x="459631" y="510620"/>
                  <a:pt x="459110" y="510046"/>
                </a:cubicBezTo>
                <a:lnTo>
                  <a:pt x="5846" y="86023"/>
                </a:lnTo>
                <a:cubicBezTo>
                  <a:pt x="-1599" y="79053"/>
                  <a:pt x="-1985" y="67368"/>
                  <a:pt x="4984" y="59922"/>
                </a:cubicBezTo>
                <a:cubicBezTo>
                  <a:pt x="10292" y="53765"/>
                  <a:pt x="19054" y="51902"/>
                  <a:pt x="26407" y="55367"/>
                </a:cubicBezTo>
                <a:lnTo>
                  <a:pt x="570287" y="306161"/>
                </a:lnTo>
                <a:cubicBezTo>
                  <a:pt x="574659" y="308190"/>
                  <a:pt x="579704" y="308190"/>
                  <a:pt x="584076" y="306161"/>
                </a:cubicBezTo>
                <a:lnTo>
                  <a:pt x="759460" y="228719"/>
                </a:lnTo>
                <a:cubicBezTo>
                  <a:pt x="978489" y="130223"/>
                  <a:pt x="1274714" y="-2068"/>
                  <a:pt x="1437601" y="25"/>
                </a:cubicBezTo>
                <a:close/>
              </a:path>
            </a:pathLst>
          </a:custGeom>
          <a:solidFill>
            <a:schemeClr val="accent1"/>
          </a:solidFill>
          <a:ln w="614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pic>
        <p:nvPicPr>
          <p:cNvPr id="17" name="Picture 16">
            <a:extLst>
              <a:ext uri="{FF2B5EF4-FFF2-40B4-BE49-F238E27FC236}">
                <a16:creationId xmlns:a16="http://schemas.microsoft.com/office/drawing/2014/main" id="{22918D3F-3412-DE4F-9ED1-F4195FAC7D36}"/>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951186" y="2340251"/>
            <a:ext cx="545105" cy="579533"/>
          </a:xfrm>
          <a:prstGeom prst="rect">
            <a:avLst/>
          </a:prstGeom>
        </p:spPr>
      </p:pic>
      <p:pic>
        <p:nvPicPr>
          <p:cNvPr id="16" name="Picture 15">
            <a:extLst>
              <a:ext uri="{FF2B5EF4-FFF2-40B4-BE49-F238E27FC236}">
                <a16:creationId xmlns:a16="http://schemas.microsoft.com/office/drawing/2014/main" id="{2B63D45B-808D-44C8-9948-7F7ABDBF5604}"/>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8774526" y="2268999"/>
            <a:ext cx="546559" cy="581079"/>
          </a:xfrm>
          <a:prstGeom prst="rect">
            <a:avLst/>
          </a:prstGeom>
        </p:spPr>
      </p:pic>
      <p:grpSp>
        <p:nvGrpSpPr>
          <p:cNvPr id="18" name="Group 4">
            <a:extLst>
              <a:ext uri="{FF2B5EF4-FFF2-40B4-BE49-F238E27FC236}">
                <a16:creationId xmlns:a16="http://schemas.microsoft.com/office/drawing/2014/main" id="{CA638B4F-5627-4BF8-A9E8-C356160E605F}"/>
              </a:ext>
              <a:ext uri="{C183D7F6-B498-43B3-948B-1728B52AA6E4}">
                <adec:decorative xmlns:adec="http://schemas.microsoft.com/office/drawing/2017/decorative" val="1"/>
              </a:ext>
            </a:extLst>
          </p:cNvPr>
          <p:cNvGrpSpPr>
            <a:grpSpLocks noChangeAspect="1"/>
          </p:cNvGrpSpPr>
          <p:nvPr/>
        </p:nvGrpSpPr>
        <p:grpSpPr bwMode="auto">
          <a:xfrm rot="5400000">
            <a:off x="8265568" y="2338201"/>
            <a:ext cx="495300" cy="495300"/>
            <a:chOff x="410" y="999"/>
            <a:chExt cx="312" cy="312"/>
          </a:xfrm>
        </p:grpSpPr>
        <p:sp>
          <p:nvSpPr>
            <p:cNvPr id="19" name="AutoShape 3">
              <a:extLst>
                <a:ext uri="{FF2B5EF4-FFF2-40B4-BE49-F238E27FC236}">
                  <a16:creationId xmlns:a16="http://schemas.microsoft.com/office/drawing/2014/main" id="{F1331662-770A-46FF-911E-7AD9C86729C5}"/>
                </a:ext>
              </a:extLst>
            </p:cNvPr>
            <p:cNvSpPr>
              <a:spLocks noChangeAspect="1" noChangeArrowheads="1" noTextEdit="1"/>
            </p:cNvSpPr>
            <p:nvPr/>
          </p:nvSpPr>
          <p:spPr bwMode="auto">
            <a:xfrm>
              <a:off x="410"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5">
              <a:extLst>
                <a:ext uri="{FF2B5EF4-FFF2-40B4-BE49-F238E27FC236}">
                  <a16:creationId xmlns:a16="http://schemas.microsoft.com/office/drawing/2014/main" id="{C76E7591-CC4C-4AD9-9FD5-490E87B375CF}"/>
                </a:ext>
              </a:extLst>
            </p:cNvPr>
            <p:cNvSpPr>
              <a:spLocks/>
            </p:cNvSpPr>
            <p:nvPr/>
          </p:nvSpPr>
          <p:spPr bwMode="auto">
            <a:xfrm>
              <a:off x="439" y="1155"/>
              <a:ext cx="254" cy="127"/>
            </a:xfrm>
            <a:custGeom>
              <a:avLst/>
              <a:gdLst>
                <a:gd name="T0" fmla="*/ 0 w 254"/>
                <a:gd name="T1" fmla="*/ 127 h 127"/>
                <a:gd name="T2" fmla="*/ 0 w 254"/>
                <a:gd name="T3" fmla="*/ 0 h 127"/>
                <a:gd name="T4" fmla="*/ 254 w 254"/>
                <a:gd name="T5" fmla="*/ 0 h 127"/>
                <a:gd name="T6" fmla="*/ 254 w 254"/>
                <a:gd name="T7" fmla="*/ 127 h 127"/>
              </a:gdLst>
              <a:ahLst/>
              <a:cxnLst>
                <a:cxn ang="0">
                  <a:pos x="T0" y="T1"/>
                </a:cxn>
                <a:cxn ang="0">
                  <a:pos x="T2" y="T3"/>
                </a:cxn>
                <a:cxn ang="0">
                  <a:pos x="T4" y="T5"/>
                </a:cxn>
                <a:cxn ang="0">
                  <a:pos x="T6" y="T7"/>
                </a:cxn>
              </a:cxnLst>
              <a:rect l="0" t="0" r="r" b="b"/>
              <a:pathLst>
                <a:path w="254" h="127">
                  <a:moveTo>
                    <a:pt x="0" y="127"/>
                  </a:moveTo>
                  <a:lnTo>
                    <a:pt x="0" y="0"/>
                  </a:lnTo>
                  <a:lnTo>
                    <a:pt x="254" y="0"/>
                  </a:lnTo>
                  <a:lnTo>
                    <a:pt x="254" y="127"/>
                  </a:lnTo>
                </a:path>
              </a:pathLst>
            </a:custGeom>
            <a:noFill/>
            <a:ln w="7938"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Line 6">
              <a:extLst>
                <a:ext uri="{FF2B5EF4-FFF2-40B4-BE49-F238E27FC236}">
                  <a16:creationId xmlns:a16="http://schemas.microsoft.com/office/drawing/2014/main" id="{C604A92E-86DB-40FC-B730-47BBC09D5688}"/>
                </a:ext>
              </a:extLst>
            </p:cNvPr>
            <p:cNvSpPr>
              <a:spLocks noChangeShapeType="1"/>
            </p:cNvSpPr>
            <p:nvPr/>
          </p:nvSpPr>
          <p:spPr bwMode="auto">
            <a:xfrm>
              <a:off x="566" y="1040"/>
              <a:ext cx="0" cy="245"/>
            </a:xfrm>
            <a:prstGeom prst="line">
              <a:avLst/>
            </a:prstGeom>
            <a:noFill/>
            <a:ln w="7938" cap="flat">
              <a:solidFill>
                <a:srgbClr val="0078D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Oval 7">
              <a:extLst>
                <a:ext uri="{FF2B5EF4-FFF2-40B4-BE49-F238E27FC236}">
                  <a16:creationId xmlns:a16="http://schemas.microsoft.com/office/drawing/2014/main" id="{6DE7C0D8-53C2-482E-96B5-6ADF335C2436}"/>
                </a:ext>
              </a:extLst>
            </p:cNvPr>
            <p:cNvSpPr>
              <a:spLocks noChangeArrowheads="1"/>
            </p:cNvSpPr>
            <p:nvPr/>
          </p:nvSpPr>
          <p:spPr bwMode="auto">
            <a:xfrm>
              <a:off x="537" y="1253"/>
              <a:ext cx="58" cy="5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Oval 9">
              <a:extLst>
                <a:ext uri="{FF2B5EF4-FFF2-40B4-BE49-F238E27FC236}">
                  <a16:creationId xmlns:a16="http://schemas.microsoft.com/office/drawing/2014/main" id="{825C12E7-C324-41C6-A15D-2ED611D0890F}"/>
                </a:ext>
              </a:extLst>
            </p:cNvPr>
            <p:cNvSpPr>
              <a:spLocks noChangeArrowheads="1"/>
            </p:cNvSpPr>
            <p:nvPr/>
          </p:nvSpPr>
          <p:spPr bwMode="auto">
            <a:xfrm>
              <a:off x="664" y="1253"/>
              <a:ext cx="58" cy="58"/>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Oval 10">
              <a:extLst>
                <a:ext uri="{FF2B5EF4-FFF2-40B4-BE49-F238E27FC236}">
                  <a16:creationId xmlns:a16="http://schemas.microsoft.com/office/drawing/2014/main" id="{BF779D6D-1729-489F-9AB4-8315BCF89304}"/>
                </a:ext>
              </a:extLst>
            </p:cNvPr>
            <p:cNvSpPr>
              <a:spLocks noChangeArrowheads="1"/>
            </p:cNvSpPr>
            <p:nvPr/>
          </p:nvSpPr>
          <p:spPr bwMode="auto">
            <a:xfrm>
              <a:off x="410" y="1253"/>
              <a:ext cx="59" cy="5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1" name="Rectangle 100">
            <a:extLst>
              <a:ext uri="{FF2B5EF4-FFF2-40B4-BE49-F238E27FC236}">
                <a16:creationId xmlns:a16="http://schemas.microsoft.com/office/drawing/2014/main" id="{B452D3CD-8DA5-4D24-A7F6-8C19149A08D1}"/>
              </a:ext>
            </a:extLst>
          </p:cNvPr>
          <p:cNvSpPr/>
          <p:nvPr/>
        </p:nvSpPr>
        <p:spPr bwMode="auto">
          <a:xfrm>
            <a:off x="903096" y="2959516"/>
            <a:ext cx="2411259" cy="33855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defTabSz="932742">
              <a:spcBef>
                <a:spcPct val="20000"/>
              </a:spcBef>
              <a:buSzPct val="90000"/>
              <a:defRPr/>
            </a:pPr>
            <a:r>
              <a:rPr lang="en-US" sz="1600" dirty="0">
                <a:solidFill>
                  <a:srgbClr val="0078D4"/>
                </a:solidFill>
                <a:latin typeface="Segoe UI Semibold"/>
                <a:cs typeface="Segoe UI" panose="020B0502040204020203" pitchFamily="34" charset="0"/>
              </a:rPr>
              <a:t>PostgreSQL</a:t>
            </a:r>
          </a:p>
        </p:txBody>
      </p:sp>
      <p:sp>
        <p:nvSpPr>
          <p:cNvPr id="13" name="TextBox 12">
            <a:extLst>
              <a:ext uri="{FF2B5EF4-FFF2-40B4-BE49-F238E27FC236}">
                <a16:creationId xmlns:a16="http://schemas.microsoft.com/office/drawing/2014/main" id="{57FF01BC-8C9D-C542-9C66-A26B4BF924FE}"/>
              </a:ext>
            </a:extLst>
          </p:cNvPr>
          <p:cNvSpPr txBox="1"/>
          <p:nvPr/>
        </p:nvSpPr>
        <p:spPr>
          <a:xfrm>
            <a:off x="997527" y="3524734"/>
            <a:ext cx="2731325" cy="1806648"/>
          </a:xfrm>
          <a:prstGeom prst="rect">
            <a:avLst/>
          </a:prstGeom>
          <a:noFill/>
        </p:spPr>
        <p:txBody>
          <a:bodyPr wrap="square" lIns="0" tIns="0" rIns="0" bIns="0" rtlCol="0">
            <a:spAutoFit/>
          </a:bodyPr>
          <a:lstStyle/>
          <a:p>
            <a:pPr defTabSz="932742">
              <a:lnSpc>
                <a:spcPct val="110000"/>
              </a:lnSpc>
              <a:spcBef>
                <a:spcPct val="20000"/>
              </a:spcBef>
              <a:spcAft>
                <a:spcPts val="600"/>
              </a:spcAft>
              <a:buSzPct val="90000"/>
              <a:defRPr/>
            </a:pPr>
            <a:r>
              <a:rPr lang="en-US" sz="1400" dirty="0">
                <a:gradFill>
                  <a:gsLst>
                    <a:gs pos="1250">
                      <a:srgbClr val="000000"/>
                    </a:gs>
                    <a:gs pos="100000">
                      <a:srgbClr val="000000"/>
                    </a:gs>
                  </a:gsLst>
                  <a:lin ang="5400000" scaled="0"/>
                </a:gradFill>
                <a:cs typeface="Segoe UI" panose="020B0502040204020203" pitchFamily="34" charset="0"/>
              </a:rPr>
              <a:t>Several of our engineers are Postgres committers and spend the bulk of their time working on maintenance and future releases of the PostgreSQL open source database</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endParaRPr>
          </a:p>
        </p:txBody>
      </p:sp>
      <p:sp>
        <p:nvSpPr>
          <p:cNvPr id="89" name="Rectangle 88">
            <a:extLst>
              <a:ext uri="{FF2B5EF4-FFF2-40B4-BE49-F238E27FC236}">
                <a16:creationId xmlns:a16="http://schemas.microsoft.com/office/drawing/2014/main" id="{96F05C07-8C24-4A0C-B13D-6B1BE810E186}"/>
              </a:ext>
            </a:extLst>
          </p:cNvPr>
          <p:cNvSpPr/>
          <p:nvPr/>
        </p:nvSpPr>
        <p:spPr bwMode="auto">
          <a:xfrm>
            <a:off x="4608244" y="2959516"/>
            <a:ext cx="3241346" cy="33855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R="0" lvl="0" indent="0" defTabSz="932742" fontAlgn="base">
              <a:lnSpc>
                <a:spcPct val="100000"/>
              </a:lnSpc>
              <a:spcBef>
                <a:spcPct val="20000"/>
              </a:spcBef>
              <a:spcAft>
                <a:spcPct val="0"/>
              </a:spcAft>
              <a:buClrTx/>
              <a:buSzPct val="90000"/>
              <a:buFontTx/>
              <a:buNone/>
              <a:tabLst/>
              <a:defRPr/>
            </a:pPr>
            <a:r>
              <a:rPr lang="en-US" sz="1600" dirty="0" err="1">
                <a:solidFill>
                  <a:srgbClr val="0078D4"/>
                </a:solidFill>
                <a:latin typeface="Segoe UI Semibold"/>
                <a:cs typeface="Segoe UI" panose="020B0502040204020203" pitchFamily="34" charset="0"/>
              </a:rPr>
              <a:t>Citus</a:t>
            </a:r>
            <a:r>
              <a:rPr lang="en-US" sz="1600" dirty="0">
                <a:solidFill>
                  <a:srgbClr val="0078D4"/>
                </a:solidFill>
                <a:latin typeface="Segoe UI Semibold"/>
                <a:cs typeface="Segoe UI" panose="020B0502040204020203" pitchFamily="34" charset="0"/>
              </a:rPr>
              <a:t> Open Source Extension</a:t>
            </a:r>
          </a:p>
        </p:txBody>
      </p:sp>
      <p:sp>
        <p:nvSpPr>
          <p:cNvPr id="14" name="TextBox 13">
            <a:extLst>
              <a:ext uri="{FF2B5EF4-FFF2-40B4-BE49-F238E27FC236}">
                <a16:creationId xmlns:a16="http://schemas.microsoft.com/office/drawing/2014/main" id="{99DE308C-A1E9-6044-9B56-5C266A39211F}"/>
              </a:ext>
            </a:extLst>
          </p:cNvPr>
          <p:cNvSpPr txBox="1"/>
          <p:nvPr/>
        </p:nvSpPr>
        <p:spPr>
          <a:xfrm>
            <a:off x="4707293" y="3524734"/>
            <a:ext cx="2881039" cy="1806648"/>
          </a:xfrm>
          <a:prstGeom prst="rect">
            <a:avLst/>
          </a:prstGeom>
          <a:noFill/>
        </p:spPr>
        <p:txBody>
          <a:bodyPr wrap="square" lIns="0" tIns="0" rIns="0" bIns="0" rtlCol="0">
            <a:spAutoFit/>
          </a:bodyPr>
          <a:lstStyle/>
          <a:p>
            <a:pPr marR="0" lvl="0" indent="0" defTabSz="932742" fontAlgn="auto">
              <a:lnSpc>
                <a:spcPct val="110000"/>
              </a:lnSpc>
              <a:spcBef>
                <a:spcPct val="20000"/>
              </a:spcBef>
              <a:spcAft>
                <a:spcPts val="600"/>
              </a:spcAft>
              <a:buClrTx/>
              <a:buSzPct val="90000"/>
              <a:buFontTx/>
              <a:buNone/>
              <a:tabLst/>
              <a:defRPr/>
            </a:pPr>
            <a:r>
              <a:rPr lang="en-US" sz="1400" dirty="0">
                <a:gradFill>
                  <a:gsLst>
                    <a:gs pos="1250">
                      <a:srgbClr val="000000"/>
                    </a:gs>
                    <a:gs pos="100000">
                      <a:srgbClr val="000000"/>
                    </a:gs>
                  </a:gsLst>
                  <a:lin ang="5400000" scaled="0"/>
                </a:gradFill>
                <a:cs typeface="Segoe UI" panose="020B0502040204020203" pitchFamily="34" charset="0"/>
              </a:rPr>
              <a:t>Our </a:t>
            </a:r>
            <a:r>
              <a:rPr lang="en-US" sz="1400" dirty="0" err="1">
                <a:gradFill>
                  <a:gsLst>
                    <a:gs pos="1250">
                      <a:srgbClr val="000000"/>
                    </a:gs>
                    <a:gs pos="100000">
                      <a:srgbClr val="000000"/>
                    </a:gs>
                  </a:gsLst>
                  <a:lin ang="5400000" scaled="0"/>
                </a:gradFill>
                <a:cs typeface="Segoe UI" panose="020B0502040204020203" pitchFamily="34" charset="0"/>
              </a:rPr>
              <a:t>Citus</a:t>
            </a:r>
            <a:r>
              <a:rPr lang="en-US" sz="1400" dirty="0">
                <a:gradFill>
                  <a:gsLst>
                    <a:gs pos="1250">
                      <a:srgbClr val="000000"/>
                    </a:gs>
                    <a:gs pos="100000">
                      <a:srgbClr val="000000"/>
                    </a:gs>
                  </a:gsLst>
                  <a:lin ang="5400000" scaled="0"/>
                </a:gradFill>
                <a:cs typeface="Segoe UI" panose="020B0502040204020203" pitchFamily="34" charset="0"/>
              </a:rPr>
              <a:t> extension to Postgres transforms Postgres into a distributed database. You can find the </a:t>
            </a:r>
            <a:r>
              <a:rPr lang="en-US" sz="1400" dirty="0" err="1">
                <a:gradFill>
                  <a:gsLst>
                    <a:gs pos="1250">
                      <a:srgbClr val="000000"/>
                    </a:gs>
                    <a:gs pos="100000">
                      <a:srgbClr val="000000"/>
                    </a:gs>
                  </a:gsLst>
                  <a:lin ang="5400000" scaled="0"/>
                </a:gradFill>
                <a:cs typeface="Segoe UI" panose="020B0502040204020203" pitchFamily="34" charset="0"/>
              </a:rPr>
              <a:t>Citus</a:t>
            </a:r>
            <a:r>
              <a:rPr lang="en-US" sz="1400" dirty="0">
                <a:gradFill>
                  <a:gsLst>
                    <a:gs pos="1250">
                      <a:srgbClr val="000000"/>
                    </a:gs>
                    <a:gs pos="100000">
                      <a:srgbClr val="000000"/>
                    </a:gs>
                  </a:gsLst>
                  <a:lin ang="5400000" scaled="0"/>
                </a:gradFill>
                <a:cs typeface="Segoe UI" panose="020B0502040204020203" pitchFamily="34" charset="0"/>
              </a:rPr>
              <a:t> open source project on GitHub—with open source docs online at </a:t>
            </a:r>
            <a:r>
              <a:rPr lang="en-US" sz="1400" dirty="0" err="1">
                <a:gradFill>
                  <a:gsLst>
                    <a:gs pos="1250">
                      <a:srgbClr val="000000"/>
                    </a:gs>
                    <a:gs pos="100000">
                      <a:srgbClr val="000000"/>
                    </a:gs>
                  </a:gsLst>
                  <a:lin ang="5400000" scaled="0"/>
                </a:gradFill>
                <a:cs typeface="Segoe UI" panose="020B0502040204020203" pitchFamily="34" charset="0"/>
              </a:rPr>
              <a:t>citusdata.com</a:t>
            </a:r>
            <a:r>
              <a:rPr lang="en-US" sz="1400" dirty="0">
                <a:gradFill>
                  <a:gsLst>
                    <a:gs pos="1250">
                      <a:srgbClr val="000000"/>
                    </a:gs>
                    <a:gs pos="100000">
                      <a:srgbClr val="000000"/>
                    </a:gs>
                  </a:gsLst>
                  <a:lin ang="5400000" scaled="0"/>
                </a:gradFill>
                <a:cs typeface="Segoe UI" panose="020B0502040204020203"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endParaRPr>
          </a:p>
        </p:txBody>
      </p:sp>
      <p:sp>
        <p:nvSpPr>
          <p:cNvPr id="4" name="Rectangle 3">
            <a:extLst>
              <a:ext uri="{FF2B5EF4-FFF2-40B4-BE49-F238E27FC236}">
                <a16:creationId xmlns:a16="http://schemas.microsoft.com/office/drawing/2014/main" id="{298D2387-4671-F048-B37C-BD8B5D6BB567}"/>
              </a:ext>
            </a:extLst>
          </p:cNvPr>
          <p:cNvSpPr/>
          <p:nvPr/>
        </p:nvSpPr>
        <p:spPr bwMode="auto">
          <a:xfrm>
            <a:off x="8181150" y="2959516"/>
            <a:ext cx="3706050" cy="33855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defTabSz="932742" fontAlgn="base">
              <a:spcBef>
                <a:spcPct val="20000"/>
              </a:spcBef>
              <a:spcAft>
                <a:spcPct val="0"/>
              </a:spcAft>
              <a:buSzPct val="90000"/>
              <a:defRPr/>
            </a:pPr>
            <a:r>
              <a:rPr lang="en-US" sz="1600" dirty="0">
                <a:solidFill>
                  <a:srgbClr val="0078D4"/>
                </a:solidFill>
                <a:latin typeface="Segoe UI Semibold"/>
                <a:cs typeface="Segoe UI" panose="020B0502040204020203" pitchFamily="34" charset="0"/>
              </a:rPr>
              <a:t>More Postgres Extensions </a:t>
            </a:r>
          </a:p>
        </p:txBody>
      </p:sp>
      <p:sp>
        <p:nvSpPr>
          <p:cNvPr id="15" name="TextBox 14">
            <a:extLst>
              <a:ext uri="{FF2B5EF4-FFF2-40B4-BE49-F238E27FC236}">
                <a16:creationId xmlns:a16="http://schemas.microsoft.com/office/drawing/2014/main" id="{E826C901-2971-E745-BD3E-36710F26D079}"/>
              </a:ext>
            </a:extLst>
          </p:cNvPr>
          <p:cNvSpPr txBox="1"/>
          <p:nvPr/>
        </p:nvSpPr>
        <p:spPr>
          <a:xfrm>
            <a:off x="8291884" y="3524734"/>
            <a:ext cx="2764043" cy="1640321"/>
          </a:xfrm>
          <a:prstGeom prst="rect">
            <a:avLst/>
          </a:prstGeom>
          <a:noFill/>
        </p:spPr>
        <p:txBody>
          <a:bodyPr wrap="square" lIns="0" tIns="0" rIns="0" bIns="0" rtlCol="0">
            <a:spAutoFit/>
          </a:bodyPr>
          <a:lstStyle/>
          <a:p>
            <a:pPr defTabSz="932742">
              <a:lnSpc>
                <a:spcPct val="110000"/>
              </a:lnSpc>
              <a:spcBef>
                <a:spcPct val="20000"/>
              </a:spcBef>
              <a:spcAft>
                <a:spcPts val="600"/>
              </a:spcAft>
              <a:buSzPct val="90000"/>
              <a:defRPr/>
            </a:pPr>
            <a:r>
              <a:rPr lang="en-US" sz="1400" dirty="0">
                <a:gradFill>
                  <a:gsLst>
                    <a:gs pos="1250">
                      <a:srgbClr val="000000"/>
                    </a:gs>
                    <a:gs pos="100000">
                      <a:srgbClr val="000000"/>
                    </a:gs>
                  </a:gsLst>
                  <a:lin ang="5400000" scaled="0"/>
                </a:gradFill>
                <a:cs typeface="Segoe UI" panose="020B0502040204020203" pitchFamily="34" charset="0"/>
              </a:rPr>
              <a:t>We have created and maintain other popular open source extensions to Postgres such as </a:t>
            </a:r>
            <a:r>
              <a:rPr lang="en-US" sz="1400" dirty="0" err="1">
                <a:gradFill>
                  <a:gsLst>
                    <a:gs pos="1250">
                      <a:srgbClr val="000000"/>
                    </a:gs>
                    <a:gs pos="100000">
                      <a:srgbClr val="000000"/>
                    </a:gs>
                  </a:gsLst>
                  <a:lin ang="5400000" scaled="0"/>
                </a:gradFill>
                <a:cs typeface="Segoe UI" panose="020B0502040204020203" pitchFamily="34" charset="0"/>
              </a:rPr>
              <a:t>pg_cron</a:t>
            </a:r>
            <a:r>
              <a:rPr lang="en-US" sz="1400" dirty="0">
                <a:gradFill>
                  <a:gsLst>
                    <a:gs pos="1250">
                      <a:srgbClr val="000000"/>
                    </a:gs>
                    <a:gs pos="100000">
                      <a:srgbClr val="000000"/>
                    </a:gs>
                  </a:gsLst>
                  <a:lin ang="5400000" scaled="0"/>
                </a:gradFill>
                <a:cs typeface="Segoe UI" panose="020B0502040204020203" pitchFamily="34" charset="0"/>
              </a:rPr>
              <a:t>, </a:t>
            </a:r>
            <a:r>
              <a:rPr lang="en-US" sz="1400" dirty="0" err="1">
                <a:gradFill>
                  <a:gsLst>
                    <a:gs pos="1250">
                      <a:srgbClr val="000000"/>
                    </a:gs>
                    <a:gs pos="100000">
                      <a:srgbClr val="000000"/>
                    </a:gs>
                  </a:gsLst>
                  <a:lin ang="5400000" scaled="0"/>
                </a:gradFill>
                <a:cs typeface="Segoe UI" panose="020B0502040204020203" pitchFamily="34" charset="0"/>
              </a:rPr>
              <a:t>pg_auto_failover</a:t>
            </a:r>
            <a:r>
              <a:rPr lang="en-US" sz="1400" dirty="0">
                <a:gradFill>
                  <a:gsLst>
                    <a:gs pos="1250">
                      <a:srgbClr val="000000"/>
                    </a:gs>
                    <a:gs pos="100000">
                      <a:srgbClr val="000000"/>
                    </a:gs>
                  </a:gsLst>
                  <a:lin ang="5400000" scaled="0"/>
                </a:gradFill>
                <a:cs typeface="Segoe UI" panose="020B0502040204020203" pitchFamily="34" charset="0"/>
              </a:rPr>
              <a:t>, and </a:t>
            </a:r>
            <a:r>
              <a:rPr lang="en-US" sz="1400" dirty="0" err="1">
                <a:gradFill>
                  <a:gsLst>
                    <a:gs pos="1250">
                      <a:srgbClr val="000000"/>
                    </a:gs>
                    <a:gs pos="100000">
                      <a:srgbClr val="000000"/>
                    </a:gs>
                  </a:gsLst>
                  <a:lin ang="5400000" scaled="0"/>
                </a:gradFill>
                <a:cs typeface="Segoe UI" panose="020B0502040204020203" pitchFamily="34" charset="0"/>
              </a:rPr>
              <a:t>topn</a:t>
            </a:r>
            <a:r>
              <a:rPr lang="en-US" sz="1400" dirty="0">
                <a:gradFill>
                  <a:gsLst>
                    <a:gs pos="1250">
                      <a:srgbClr val="000000"/>
                    </a:gs>
                    <a:gs pos="100000">
                      <a:srgbClr val="000000"/>
                    </a:gs>
                  </a:gsLst>
                  <a:lin ang="5400000" scaled="0"/>
                </a:gradFill>
                <a:cs typeface="Segoe UI" panose="020B0502040204020203" pitchFamily="34" charset="0"/>
              </a:rPr>
              <a:t>. We also maintain the </a:t>
            </a:r>
            <a:r>
              <a:rPr lang="en-US" sz="1400" dirty="0" err="1">
                <a:gradFill>
                  <a:gsLst>
                    <a:gs pos="1250">
                      <a:srgbClr val="000000"/>
                    </a:gs>
                    <a:gs pos="100000">
                      <a:srgbClr val="000000"/>
                    </a:gs>
                  </a:gsLst>
                  <a:lin ang="5400000" scaled="0"/>
                </a:gradFill>
                <a:cs typeface="Segoe UI" panose="020B0502040204020203" pitchFamily="34" charset="0"/>
              </a:rPr>
              <a:t>HyperLogLog</a:t>
            </a:r>
            <a:r>
              <a:rPr lang="en-US" sz="1400" dirty="0">
                <a:gradFill>
                  <a:gsLst>
                    <a:gs pos="1250">
                      <a:srgbClr val="000000"/>
                    </a:gs>
                    <a:gs pos="100000">
                      <a:srgbClr val="000000"/>
                    </a:gs>
                  </a:gsLst>
                  <a:lin ang="5400000" scaled="0"/>
                </a:gradFill>
                <a:cs typeface="Segoe UI" panose="020B0502040204020203" pitchFamily="34" charset="0"/>
              </a:rPr>
              <a:t> (</a:t>
            </a:r>
            <a:r>
              <a:rPr lang="en-US" sz="1400" dirty="0" err="1">
                <a:gradFill>
                  <a:gsLst>
                    <a:gs pos="1250">
                      <a:srgbClr val="000000"/>
                    </a:gs>
                    <a:gs pos="100000">
                      <a:srgbClr val="000000"/>
                    </a:gs>
                  </a:gsLst>
                  <a:lin ang="5400000" scaled="0"/>
                </a:gradFill>
                <a:cs typeface="Segoe UI" panose="020B0502040204020203" pitchFamily="34" charset="0"/>
              </a:rPr>
              <a:t>hll</a:t>
            </a:r>
            <a:r>
              <a:rPr lang="en-US" sz="1400" dirty="0">
                <a:gradFill>
                  <a:gsLst>
                    <a:gs pos="1250">
                      <a:srgbClr val="000000"/>
                    </a:gs>
                    <a:gs pos="100000">
                      <a:srgbClr val="000000"/>
                    </a:gs>
                  </a:gsLst>
                  <a:lin ang="5400000" scaled="0"/>
                </a:gradFill>
                <a:cs typeface="Segoe UI" panose="020B0502040204020203" pitchFamily="34" charset="0"/>
              </a:rPr>
              <a:t>) extension used for estimating distinct counts.</a:t>
            </a:r>
          </a:p>
        </p:txBody>
      </p:sp>
      <p:cxnSp>
        <p:nvCxnSpPr>
          <p:cNvPr id="26" name="Straight Connector 25">
            <a:extLst>
              <a:ext uri="{FF2B5EF4-FFF2-40B4-BE49-F238E27FC236}">
                <a16:creationId xmlns:a16="http://schemas.microsoft.com/office/drawing/2014/main" id="{C42F4124-5C3C-C941-96BC-CBBA9FE3FBDB}"/>
              </a:ext>
              <a:ext uri="{C183D7F6-B498-43B3-948B-1728B52AA6E4}">
                <adec:decorative xmlns:adec="http://schemas.microsoft.com/office/drawing/2017/decorative" val="1"/>
              </a:ext>
            </a:extLst>
          </p:cNvPr>
          <p:cNvCxnSpPr>
            <a:cxnSpLocks/>
          </p:cNvCxnSpPr>
          <p:nvPr/>
        </p:nvCxnSpPr>
        <p:spPr>
          <a:xfrm>
            <a:off x="1000227" y="3344365"/>
            <a:ext cx="2791859"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53BDB12B-F4D6-734F-8167-6DE6A6D59BA9}"/>
              </a:ext>
              <a:ext uri="{C183D7F6-B498-43B3-948B-1728B52AA6E4}">
                <adec:decorative xmlns:adec="http://schemas.microsoft.com/office/drawing/2017/decorative" val="1"/>
              </a:ext>
            </a:extLst>
          </p:cNvPr>
          <p:cNvCxnSpPr>
            <a:cxnSpLocks/>
          </p:cNvCxnSpPr>
          <p:nvPr/>
        </p:nvCxnSpPr>
        <p:spPr>
          <a:xfrm>
            <a:off x="4678655" y="3344365"/>
            <a:ext cx="2791859"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E08FAA61-4A7D-9D4C-90B3-485307B081E8}"/>
              </a:ext>
              <a:ext uri="{C183D7F6-B498-43B3-948B-1728B52AA6E4}">
                <adec:decorative xmlns:adec="http://schemas.microsoft.com/office/drawing/2017/decorative" val="1"/>
              </a:ext>
            </a:extLst>
          </p:cNvPr>
          <p:cNvCxnSpPr>
            <a:cxnSpLocks/>
          </p:cNvCxnSpPr>
          <p:nvPr/>
        </p:nvCxnSpPr>
        <p:spPr>
          <a:xfrm>
            <a:off x="8239458" y="3344365"/>
            <a:ext cx="2791859"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63137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FD7FB98-69AD-4068-871E-568A8D0F0FCD}"/>
              </a:ext>
            </a:extLst>
          </p:cNvPr>
          <p:cNvSpPr>
            <a:spLocks noGrp="1"/>
          </p:cNvSpPr>
          <p:nvPr>
            <p:ph type="title"/>
          </p:nvPr>
        </p:nvSpPr>
        <p:spPr/>
        <p:txBody>
          <a:bodyPr/>
          <a:lstStyle/>
          <a:p>
            <a:r>
              <a:rPr lang="en-US" dirty="0"/>
              <a:t>Highly available and flexible PostgreSQL </a:t>
            </a:r>
          </a:p>
        </p:txBody>
      </p:sp>
      <p:cxnSp>
        <p:nvCxnSpPr>
          <p:cNvPr id="115" name="Straight Connector 114">
            <a:extLst>
              <a:ext uri="{FF2B5EF4-FFF2-40B4-BE49-F238E27FC236}">
                <a16:creationId xmlns:a16="http://schemas.microsoft.com/office/drawing/2014/main" id="{DEFE3CBD-B8CC-41FC-8EB3-85B1A0E76908}"/>
              </a:ext>
              <a:ext uri="{C183D7F6-B498-43B3-948B-1728B52AA6E4}">
                <adec:decorative xmlns:adec="http://schemas.microsoft.com/office/drawing/2017/decorative" val="1"/>
              </a:ext>
            </a:extLst>
          </p:cNvPr>
          <p:cNvCxnSpPr>
            <a:cxnSpLocks/>
          </p:cNvCxnSpPr>
          <p:nvPr/>
        </p:nvCxnSpPr>
        <p:spPr>
          <a:xfrm>
            <a:off x="588263" y="3149758"/>
            <a:ext cx="2411495"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9156791E-A1DA-4121-9A56-33332AA1042E}"/>
              </a:ext>
              <a:ext uri="{C183D7F6-B498-43B3-948B-1728B52AA6E4}">
                <adec:decorative xmlns:adec="http://schemas.microsoft.com/office/drawing/2017/decorative" val="1"/>
              </a:ext>
            </a:extLst>
          </p:cNvPr>
          <p:cNvCxnSpPr>
            <a:cxnSpLocks/>
          </p:cNvCxnSpPr>
          <p:nvPr/>
        </p:nvCxnSpPr>
        <p:spPr>
          <a:xfrm>
            <a:off x="3493388" y="3149758"/>
            <a:ext cx="2411495"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45" name="Group 157">
            <a:extLst>
              <a:ext uri="{FF2B5EF4-FFF2-40B4-BE49-F238E27FC236}">
                <a16:creationId xmlns:a16="http://schemas.microsoft.com/office/drawing/2014/main" id="{8BA37728-22DF-452D-9BDB-99097AD5E41B}"/>
              </a:ext>
              <a:ext uri="{C183D7F6-B498-43B3-948B-1728B52AA6E4}">
                <adec:decorative xmlns:adec="http://schemas.microsoft.com/office/drawing/2017/decorative" val="1"/>
              </a:ext>
            </a:extLst>
          </p:cNvPr>
          <p:cNvGrpSpPr>
            <a:grpSpLocks noChangeAspect="1"/>
          </p:cNvGrpSpPr>
          <p:nvPr/>
        </p:nvGrpSpPr>
        <p:grpSpPr bwMode="auto">
          <a:xfrm>
            <a:off x="3493389" y="1764188"/>
            <a:ext cx="588530" cy="588531"/>
            <a:chOff x="1589" y="2529"/>
            <a:chExt cx="359" cy="359"/>
          </a:xfrm>
        </p:grpSpPr>
        <p:sp>
          <p:nvSpPr>
            <p:cNvPr id="46" name="Freeform 158">
              <a:extLst>
                <a:ext uri="{FF2B5EF4-FFF2-40B4-BE49-F238E27FC236}">
                  <a16:creationId xmlns:a16="http://schemas.microsoft.com/office/drawing/2014/main" id="{5D213C6A-2D14-4A61-BA3A-E39C01F5A3E9}"/>
                </a:ext>
              </a:extLst>
            </p:cNvPr>
            <p:cNvSpPr>
              <a:spLocks/>
            </p:cNvSpPr>
            <p:nvPr/>
          </p:nvSpPr>
          <p:spPr bwMode="auto">
            <a:xfrm>
              <a:off x="1589" y="2529"/>
              <a:ext cx="359" cy="359"/>
            </a:xfrm>
            <a:custGeom>
              <a:avLst/>
              <a:gdLst>
                <a:gd name="T0" fmla="*/ 3040 w 6080"/>
                <a:gd name="T1" fmla="*/ 6080 h 6080"/>
                <a:gd name="T2" fmla="*/ 890 w 6080"/>
                <a:gd name="T3" fmla="*/ 5190 h 6080"/>
                <a:gd name="T4" fmla="*/ 0 w 6080"/>
                <a:gd name="T5" fmla="*/ 3040 h 6080"/>
                <a:gd name="T6" fmla="*/ 890 w 6080"/>
                <a:gd name="T7" fmla="*/ 890 h 6080"/>
                <a:gd name="T8" fmla="*/ 3040 w 6080"/>
                <a:gd name="T9" fmla="*/ 0 h 6080"/>
                <a:gd name="T10" fmla="*/ 3040 w 6080"/>
                <a:gd name="T11" fmla="*/ 541 h 6080"/>
                <a:gd name="T12" fmla="*/ 1273 w 6080"/>
                <a:gd name="T13" fmla="*/ 1273 h 6080"/>
                <a:gd name="T14" fmla="*/ 541 w 6080"/>
                <a:gd name="T15" fmla="*/ 3040 h 6080"/>
                <a:gd name="T16" fmla="*/ 1273 w 6080"/>
                <a:gd name="T17" fmla="*/ 4807 h 6080"/>
                <a:gd name="T18" fmla="*/ 3040 w 6080"/>
                <a:gd name="T19" fmla="*/ 5539 h 6080"/>
                <a:gd name="T20" fmla="*/ 4807 w 6080"/>
                <a:gd name="T21" fmla="*/ 4807 h 6080"/>
                <a:gd name="T22" fmla="*/ 5539 w 6080"/>
                <a:gd name="T23" fmla="*/ 3040 h 6080"/>
                <a:gd name="T24" fmla="*/ 6080 w 6080"/>
                <a:gd name="T25" fmla="*/ 3040 h 6080"/>
                <a:gd name="T26" fmla="*/ 5190 w 6080"/>
                <a:gd name="T27" fmla="*/ 5190 h 6080"/>
                <a:gd name="T28" fmla="*/ 3040 w 6080"/>
                <a:gd name="T29" fmla="*/ 6080 h 60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080" h="6080">
                  <a:moveTo>
                    <a:pt x="3040" y="6080"/>
                  </a:moveTo>
                  <a:cubicBezTo>
                    <a:pt x="2228" y="6080"/>
                    <a:pt x="1465" y="5764"/>
                    <a:pt x="890" y="5190"/>
                  </a:cubicBezTo>
                  <a:cubicBezTo>
                    <a:pt x="316" y="4616"/>
                    <a:pt x="0" y="3852"/>
                    <a:pt x="0" y="3040"/>
                  </a:cubicBezTo>
                  <a:cubicBezTo>
                    <a:pt x="0" y="2228"/>
                    <a:pt x="316" y="1465"/>
                    <a:pt x="890" y="890"/>
                  </a:cubicBezTo>
                  <a:cubicBezTo>
                    <a:pt x="1465" y="316"/>
                    <a:pt x="2228" y="0"/>
                    <a:pt x="3040" y="0"/>
                  </a:cubicBezTo>
                  <a:cubicBezTo>
                    <a:pt x="3040" y="541"/>
                    <a:pt x="3040" y="541"/>
                    <a:pt x="3040" y="541"/>
                  </a:cubicBezTo>
                  <a:cubicBezTo>
                    <a:pt x="2373" y="541"/>
                    <a:pt x="1745" y="801"/>
                    <a:pt x="1273" y="1273"/>
                  </a:cubicBezTo>
                  <a:cubicBezTo>
                    <a:pt x="801" y="1745"/>
                    <a:pt x="541" y="2373"/>
                    <a:pt x="541" y="3040"/>
                  </a:cubicBezTo>
                  <a:cubicBezTo>
                    <a:pt x="541" y="3708"/>
                    <a:pt x="801" y="4335"/>
                    <a:pt x="1273" y="4807"/>
                  </a:cubicBezTo>
                  <a:cubicBezTo>
                    <a:pt x="1745" y="5279"/>
                    <a:pt x="2373" y="5539"/>
                    <a:pt x="3040" y="5539"/>
                  </a:cubicBezTo>
                  <a:cubicBezTo>
                    <a:pt x="3707" y="5539"/>
                    <a:pt x="4335" y="5279"/>
                    <a:pt x="4807" y="4807"/>
                  </a:cubicBezTo>
                  <a:cubicBezTo>
                    <a:pt x="5279" y="4335"/>
                    <a:pt x="5539" y="3708"/>
                    <a:pt x="5539" y="3040"/>
                  </a:cubicBezTo>
                  <a:cubicBezTo>
                    <a:pt x="6080" y="3040"/>
                    <a:pt x="6080" y="3040"/>
                    <a:pt x="6080" y="3040"/>
                  </a:cubicBezTo>
                  <a:cubicBezTo>
                    <a:pt x="6080" y="3852"/>
                    <a:pt x="5764" y="4616"/>
                    <a:pt x="5190" y="5190"/>
                  </a:cubicBezTo>
                  <a:cubicBezTo>
                    <a:pt x="4615" y="5764"/>
                    <a:pt x="3852" y="6080"/>
                    <a:pt x="3040" y="608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159">
              <a:extLst>
                <a:ext uri="{FF2B5EF4-FFF2-40B4-BE49-F238E27FC236}">
                  <a16:creationId xmlns:a16="http://schemas.microsoft.com/office/drawing/2014/main" id="{1E089104-E8F3-4B04-B187-85F457AB441B}"/>
                </a:ext>
              </a:extLst>
            </p:cNvPr>
            <p:cNvSpPr>
              <a:spLocks/>
            </p:cNvSpPr>
            <p:nvPr/>
          </p:nvSpPr>
          <p:spPr bwMode="auto">
            <a:xfrm>
              <a:off x="1679" y="2568"/>
              <a:ext cx="218" cy="267"/>
            </a:xfrm>
            <a:custGeom>
              <a:avLst/>
              <a:gdLst>
                <a:gd name="T0" fmla="*/ 1525 w 3680"/>
                <a:gd name="T1" fmla="*/ 4520 h 4520"/>
                <a:gd name="T2" fmla="*/ 0 w 3680"/>
                <a:gd name="T3" fmla="*/ 3889 h 4520"/>
                <a:gd name="T4" fmla="*/ 399 w 3680"/>
                <a:gd name="T5" fmla="*/ 3490 h 4520"/>
                <a:gd name="T6" fmla="*/ 1525 w 3680"/>
                <a:gd name="T7" fmla="*/ 3956 h 4520"/>
                <a:gd name="T8" fmla="*/ 2650 w 3680"/>
                <a:gd name="T9" fmla="*/ 3490 h 4520"/>
                <a:gd name="T10" fmla="*/ 2650 w 3680"/>
                <a:gd name="T11" fmla="*/ 1239 h 4520"/>
                <a:gd name="T12" fmla="*/ 1525 w 3680"/>
                <a:gd name="T13" fmla="*/ 773 h 4520"/>
                <a:gd name="T14" fmla="*/ 399 w 3680"/>
                <a:gd name="T15" fmla="*/ 1239 h 4520"/>
                <a:gd name="T16" fmla="*/ 0 w 3680"/>
                <a:gd name="T17" fmla="*/ 840 h 4520"/>
                <a:gd name="T18" fmla="*/ 3049 w 3680"/>
                <a:gd name="T19" fmla="*/ 840 h 4520"/>
                <a:gd name="T20" fmla="*/ 3680 w 3680"/>
                <a:gd name="T21" fmla="*/ 2364 h 4520"/>
                <a:gd name="T22" fmla="*/ 3049 w 3680"/>
                <a:gd name="T23" fmla="*/ 3889 h 4520"/>
                <a:gd name="T24" fmla="*/ 1525 w 3680"/>
                <a:gd name="T25" fmla="*/ 4520 h 45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80" h="4520">
                  <a:moveTo>
                    <a:pt x="1525" y="4520"/>
                  </a:moveTo>
                  <a:cubicBezTo>
                    <a:pt x="949" y="4520"/>
                    <a:pt x="407" y="4296"/>
                    <a:pt x="0" y="3889"/>
                  </a:cubicBezTo>
                  <a:cubicBezTo>
                    <a:pt x="399" y="3490"/>
                    <a:pt x="399" y="3490"/>
                    <a:pt x="399" y="3490"/>
                  </a:cubicBezTo>
                  <a:cubicBezTo>
                    <a:pt x="700" y="3790"/>
                    <a:pt x="1100" y="3956"/>
                    <a:pt x="1525" y="3956"/>
                  </a:cubicBezTo>
                  <a:cubicBezTo>
                    <a:pt x="1950" y="3956"/>
                    <a:pt x="2349" y="3790"/>
                    <a:pt x="2650" y="3490"/>
                  </a:cubicBezTo>
                  <a:cubicBezTo>
                    <a:pt x="3270" y="2869"/>
                    <a:pt x="3270" y="1860"/>
                    <a:pt x="2650" y="1239"/>
                  </a:cubicBezTo>
                  <a:cubicBezTo>
                    <a:pt x="2349" y="939"/>
                    <a:pt x="1950" y="773"/>
                    <a:pt x="1525" y="773"/>
                  </a:cubicBezTo>
                  <a:cubicBezTo>
                    <a:pt x="1100" y="773"/>
                    <a:pt x="700" y="939"/>
                    <a:pt x="399" y="1239"/>
                  </a:cubicBezTo>
                  <a:cubicBezTo>
                    <a:pt x="0" y="840"/>
                    <a:pt x="0" y="840"/>
                    <a:pt x="0" y="840"/>
                  </a:cubicBezTo>
                  <a:cubicBezTo>
                    <a:pt x="841" y="0"/>
                    <a:pt x="2208" y="0"/>
                    <a:pt x="3049" y="840"/>
                  </a:cubicBezTo>
                  <a:cubicBezTo>
                    <a:pt x="3456" y="1247"/>
                    <a:pt x="3680" y="1789"/>
                    <a:pt x="3680" y="2364"/>
                  </a:cubicBezTo>
                  <a:cubicBezTo>
                    <a:pt x="3680" y="2940"/>
                    <a:pt x="3456" y="3482"/>
                    <a:pt x="3049" y="3889"/>
                  </a:cubicBezTo>
                  <a:cubicBezTo>
                    <a:pt x="2642" y="4296"/>
                    <a:pt x="2100" y="4520"/>
                    <a:pt x="1525" y="452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160">
              <a:extLst>
                <a:ext uri="{FF2B5EF4-FFF2-40B4-BE49-F238E27FC236}">
                  <a16:creationId xmlns:a16="http://schemas.microsoft.com/office/drawing/2014/main" id="{A5BF9646-1652-49E7-82F2-68414F93152C}"/>
                </a:ext>
              </a:extLst>
            </p:cNvPr>
            <p:cNvSpPr>
              <a:spLocks/>
            </p:cNvSpPr>
            <p:nvPr/>
          </p:nvSpPr>
          <p:spPr bwMode="auto">
            <a:xfrm>
              <a:off x="1693" y="2635"/>
              <a:ext cx="150" cy="150"/>
            </a:xfrm>
            <a:custGeom>
              <a:avLst/>
              <a:gdLst>
                <a:gd name="T0" fmla="*/ 1271 w 2541"/>
                <a:gd name="T1" fmla="*/ 2541 h 2541"/>
                <a:gd name="T2" fmla="*/ 0 w 2541"/>
                <a:gd name="T3" fmla="*/ 1271 h 2541"/>
                <a:gd name="T4" fmla="*/ 1271 w 2541"/>
                <a:gd name="T5" fmla="*/ 0 h 2541"/>
                <a:gd name="T6" fmla="*/ 1271 w 2541"/>
                <a:gd name="T7" fmla="*/ 542 h 2541"/>
                <a:gd name="T8" fmla="*/ 542 w 2541"/>
                <a:gd name="T9" fmla="*/ 1271 h 2541"/>
                <a:gd name="T10" fmla="*/ 1271 w 2541"/>
                <a:gd name="T11" fmla="*/ 2000 h 2541"/>
                <a:gd name="T12" fmla="*/ 2000 w 2541"/>
                <a:gd name="T13" fmla="*/ 1271 h 2541"/>
                <a:gd name="T14" fmla="*/ 2541 w 2541"/>
                <a:gd name="T15" fmla="*/ 1271 h 2541"/>
                <a:gd name="T16" fmla="*/ 1271 w 2541"/>
                <a:gd name="T17" fmla="*/ 2541 h 2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41" h="2541">
                  <a:moveTo>
                    <a:pt x="1271" y="2541"/>
                  </a:moveTo>
                  <a:cubicBezTo>
                    <a:pt x="570" y="2541"/>
                    <a:pt x="0" y="1971"/>
                    <a:pt x="0" y="1271"/>
                  </a:cubicBezTo>
                  <a:cubicBezTo>
                    <a:pt x="0" y="570"/>
                    <a:pt x="570" y="0"/>
                    <a:pt x="1271" y="0"/>
                  </a:cubicBezTo>
                  <a:cubicBezTo>
                    <a:pt x="1271" y="542"/>
                    <a:pt x="1271" y="542"/>
                    <a:pt x="1271" y="542"/>
                  </a:cubicBezTo>
                  <a:cubicBezTo>
                    <a:pt x="869" y="542"/>
                    <a:pt x="542" y="869"/>
                    <a:pt x="542" y="1271"/>
                  </a:cubicBezTo>
                  <a:cubicBezTo>
                    <a:pt x="542" y="1673"/>
                    <a:pt x="869" y="2000"/>
                    <a:pt x="1271" y="2000"/>
                  </a:cubicBezTo>
                  <a:cubicBezTo>
                    <a:pt x="1673" y="2000"/>
                    <a:pt x="2000" y="1673"/>
                    <a:pt x="2000" y="1271"/>
                  </a:cubicBezTo>
                  <a:cubicBezTo>
                    <a:pt x="2541" y="1271"/>
                    <a:pt x="2541" y="1271"/>
                    <a:pt x="2541" y="1271"/>
                  </a:cubicBezTo>
                  <a:cubicBezTo>
                    <a:pt x="2541" y="1971"/>
                    <a:pt x="1971" y="2541"/>
                    <a:pt x="1271" y="2541"/>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9" name="Group 4">
            <a:extLst>
              <a:ext uri="{FF2B5EF4-FFF2-40B4-BE49-F238E27FC236}">
                <a16:creationId xmlns:a16="http://schemas.microsoft.com/office/drawing/2014/main" id="{3B5401E4-75ED-4397-B98E-015EF4A55E69}"/>
              </a:ext>
              <a:ext uri="{C183D7F6-B498-43B3-948B-1728B52AA6E4}">
                <adec:decorative xmlns:adec="http://schemas.microsoft.com/office/drawing/2017/decorative" val="1"/>
              </a:ext>
            </a:extLst>
          </p:cNvPr>
          <p:cNvGrpSpPr>
            <a:grpSpLocks noChangeAspect="1"/>
          </p:cNvGrpSpPr>
          <p:nvPr/>
        </p:nvGrpSpPr>
        <p:grpSpPr bwMode="auto">
          <a:xfrm>
            <a:off x="588262" y="1758792"/>
            <a:ext cx="588529" cy="588529"/>
            <a:chOff x="410" y="999"/>
            <a:chExt cx="312" cy="312"/>
          </a:xfrm>
        </p:grpSpPr>
        <p:sp>
          <p:nvSpPr>
            <p:cNvPr id="50" name="AutoShape 3">
              <a:extLst>
                <a:ext uri="{FF2B5EF4-FFF2-40B4-BE49-F238E27FC236}">
                  <a16:creationId xmlns:a16="http://schemas.microsoft.com/office/drawing/2014/main" id="{E44B9678-780B-4DB6-A55A-930E0D23EA3C}"/>
                </a:ext>
              </a:extLst>
            </p:cNvPr>
            <p:cNvSpPr>
              <a:spLocks noChangeAspect="1" noChangeArrowheads="1" noTextEdit="1"/>
            </p:cNvSpPr>
            <p:nvPr/>
          </p:nvSpPr>
          <p:spPr bwMode="auto">
            <a:xfrm>
              <a:off x="410"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5">
              <a:extLst>
                <a:ext uri="{FF2B5EF4-FFF2-40B4-BE49-F238E27FC236}">
                  <a16:creationId xmlns:a16="http://schemas.microsoft.com/office/drawing/2014/main" id="{1444C923-3050-4C2F-9FB7-5E1A5E640952}"/>
                </a:ext>
              </a:extLst>
            </p:cNvPr>
            <p:cNvSpPr>
              <a:spLocks/>
            </p:cNvSpPr>
            <p:nvPr/>
          </p:nvSpPr>
          <p:spPr bwMode="auto">
            <a:xfrm>
              <a:off x="439" y="1155"/>
              <a:ext cx="254" cy="127"/>
            </a:xfrm>
            <a:custGeom>
              <a:avLst/>
              <a:gdLst>
                <a:gd name="T0" fmla="*/ 0 w 254"/>
                <a:gd name="T1" fmla="*/ 127 h 127"/>
                <a:gd name="T2" fmla="*/ 0 w 254"/>
                <a:gd name="T3" fmla="*/ 0 h 127"/>
                <a:gd name="T4" fmla="*/ 254 w 254"/>
                <a:gd name="T5" fmla="*/ 0 h 127"/>
                <a:gd name="T6" fmla="*/ 254 w 254"/>
                <a:gd name="T7" fmla="*/ 127 h 127"/>
              </a:gdLst>
              <a:ahLst/>
              <a:cxnLst>
                <a:cxn ang="0">
                  <a:pos x="T0" y="T1"/>
                </a:cxn>
                <a:cxn ang="0">
                  <a:pos x="T2" y="T3"/>
                </a:cxn>
                <a:cxn ang="0">
                  <a:pos x="T4" y="T5"/>
                </a:cxn>
                <a:cxn ang="0">
                  <a:pos x="T6" y="T7"/>
                </a:cxn>
              </a:cxnLst>
              <a:rect l="0" t="0" r="r" b="b"/>
              <a:pathLst>
                <a:path w="254" h="127">
                  <a:moveTo>
                    <a:pt x="0" y="127"/>
                  </a:moveTo>
                  <a:lnTo>
                    <a:pt x="0" y="0"/>
                  </a:lnTo>
                  <a:lnTo>
                    <a:pt x="254" y="0"/>
                  </a:lnTo>
                  <a:lnTo>
                    <a:pt x="254" y="127"/>
                  </a:lnTo>
                </a:path>
              </a:pathLst>
            </a:custGeom>
            <a:noFill/>
            <a:ln w="7938"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 name="Line 6">
              <a:extLst>
                <a:ext uri="{FF2B5EF4-FFF2-40B4-BE49-F238E27FC236}">
                  <a16:creationId xmlns:a16="http://schemas.microsoft.com/office/drawing/2014/main" id="{B613151C-ABD0-407B-8947-F62DF00F05EB}"/>
                </a:ext>
              </a:extLst>
            </p:cNvPr>
            <p:cNvSpPr>
              <a:spLocks noChangeShapeType="1"/>
            </p:cNvSpPr>
            <p:nvPr/>
          </p:nvSpPr>
          <p:spPr bwMode="auto">
            <a:xfrm>
              <a:off x="566" y="1040"/>
              <a:ext cx="0" cy="245"/>
            </a:xfrm>
            <a:prstGeom prst="line">
              <a:avLst/>
            </a:prstGeom>
            <a:noFill/>
            <a:ln w="7938" cap="flat">
              <a:solidFill>
                <a:srgbClr val="0078D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 name="Oval 7">
              <a:extLst>
                <a:ext uri="{FF2B5EF4-FFF2-40B4-BE49-F238E27FC236}">
                  <a16:creationId xmlns:a16="http://schemas.microsoft.com/office/drawing/2014/main" id="{CA7B7325-AB63-494C-BFF0-5BAFA5804656}"/>
                </a:ext>
              </a:extLst>
            </p:cNvPr>
            <p:cNvSpPr>
              <a:spLocks noChangeArrowheads="1"/>
            </p:cNvSpPr>
            <p:nvPr/>
          </p:nvSpPr>
          <p:spPr bwMode="auto">
            <a:xfrm>
              <a:off x="537" y="1253"/>
              <a:ext cx="58" cy="5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Oval 8">
              <a:extLst>
                <a:ext uri="{FF2B5EF4-FFF2-40B4-BE49-F238E27FC236}">
                  <a16:creationId xmlns:a16="http://schemas.microsoft.com/office/drawing/2014/main" id="{6E38F548-F15A-40B8-8860-5107004404B1}"/>
                </a:ext>
              </a:extLst>
            </p:cNvPr>
            <p:cNvSpPr>
              <a:spLocks noChangeArrowheads="1"/>
            </p:cNvSpPr>
            <p:nvPr/>
          </p:nvSpPr>
          <p:spPr bwMode="auto">
            <a:xfrm>
              <a:off x="537" y="999"/>
              <a:ext cx="58" cy="59"/>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Oval 9">
              <a:extLst>
                <a:ext uri="{FF2B5EF4-FFF2-40B4-BE49-F238E27FC236}">
                  <a16:creationId xmlns:a16="http://schemas.microsoft.com/office/drawing/2014/main" id="{9380B887-449B-4AFC-A2B1-154F33537FB2}"/>
                </a:ext>
              </a:extLst>
            </p:cNvPr>
            <p:cNvSpPr>
              <a:spLocks noChangeArrowheads="1"/>
            </p:cNvSpPr>
            <p:nvPr/>
          </p:nvSpPr>
          <p:spPr bwMode="auto">
            <a:xfrm>
              <a:off x="664" y="1253"/>
              <a:ext cx="58" cy="58"/>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Oval 10">
              <a:extLst>
                <a:ext uri="{FF2B5EF4-FFF2-40B4-BE49-F238E27FC236}">
                  <a16:creationId xmlns:a16="http://schemas.microsoft.com/office/drawing/2014/main" id="{B1D898D7-0B99-4A4A-BD99-9961ED633228}"/>
                </a:ext>
              </a:extLst>
            </p:cNvPr>
            <p:cNvSpPr>
              <a:spLocks noChangeArrowheads="1"/>
            </p:cNvSpPr>
            <p:nvPr/>
          </p:nvSpPr>
          <p:spPr bwMode="auto">
            <a:xfrm>
              <a:off x="410" y="1253"/>
              <a:ext cx="59" cy="5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cxnSp>
        <p:nvCxnSpPr>
          <p:cNvPr id="26" name="Straight Connector 25">
            <a:extLst>
              <a:ext uri="{FF2B5EF4-FFF2-40B4-BE49-F238E27FC236}">
                <a16:creationId xmlns:a16="http://schemas.microsoft.com/office/drawing/2014/main" id="{482B3B26-D291-4FBB-9543-C12428B5AEF3}"/>
              </a:ext>
              <a:ext uri="{C183D7F6-B498-43B3-948B-1728B52AA6E4}">
                <adec:decorative xmlns:adec="http://schemas.microsoft.com/office/drawing/2017/decorative" val="1"/>
              </a:ext>
            </a:extLst>
          </p:cNvPr>
          <p:cNvCxnSpPr>
            <a:cxnSpLocks/>
          </p:cNvCxnSpPr>
          <p:nvPr/>
        </p:nvCxnSpPr>
        <p:spPr>
          <a:xfrm>
            <a:off x="6693358" y="3132726"/>
            <a:ext cx="1993442" cy="17032"/>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0A1C4EBD-17E5-4EA5-BABC-471A0D7FE208}"/>
              </a:ext>
              <a:ext uri="{C183D7F6-B498-43B3-948B-1728B52AA6E4}">
                <adec:decorative xmlns:adec="http://schemas.microsoft.com/office/drawing/2017/decorative" val="1"/>
              </a:ext>
            </a:extLst>
          </p:cNvPr>
          <p:cNvCxnSpPr>
            <a:cxnSpLocks/>
          </p:cNvCxnSpPr>
          <p:nvPr/>
        </p:nvCxnSpPr>
        <p:spPr>
          <a:xfrm>
            <a:off x="9176236" y="3149758"/>
            <a:ext cx="1993442" cy="17032"/>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65DD48A7-6CDA-7B4C-8E59-A6EECD9807CF}"/>
              </a:ext>
              <a:ext uri="{C183D7F6-B498-43B3-948B-1728B52AA6E4}">
                <adec:decorative xmlns:adec="http://schemas.microsoft.com/office/drawing/2017/decorative" val="1"/>
              </a:ext>
            </a:extLst>
          </p:cNvPr>
          <p:cNvGrpSpPr/>
          <p:nvPr/>
        </p:nvGrpSpPr>
        <p:grpSpPr>
          <a:xfrm>
            <a:off x="9176235" y="1771152"/>
            <a:ext cx="588529" cy="613321"/>
            <a:chOff x="10375542" y="1746900"/>
            <a:chExt cx="611802" cy="637574"/>
          </a:xfrm>
        </p:grpSpPr>
        <p:sp>
          <p:nvSpPr>
            <p:cNvPr id="4" name="Rectangle 3">
              <a:extLst>
                <a:ext uri="{FF2B5EF4-FFF2-40B4-BE49-F238E27FC236}">
                  <a16:creationId xmlns:a16="http://schemas.microsoft.com/office/drawing/2014/main" id="{CC5DE088-B4E3-DB4D-B290-FDB7EC4A5732}"/>
                </a:ext>
              </a:extLst>
            </p:cNvPr>
            <p:cNvSpPr/>
            <p:nvPr/>
          </p:nvSpPr>
          <p:spPr bwMode="auto">
            <a:xfrm>
              <a:off x="10381525" y="1746900"/>
              <a:ext cx="605819" cy="60581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42093E8B-51AB-BA48-8111-F3876AD3AEA2}"/>
                </a:ext>
              </a:extLst>
            </p:cNvPr>
            <p:cNvSpPr/>
            <p:nvPr/>
          </p:nvSpPr>
          <p:spPr bwMode="auto">
            <a:xfrm>
              <a:off x="10375542" y="2053435"/>
              <a:ext cx="331039" cy="331039"/>
            </a:xfrm>
            <a:prstGeom prst="rect">
              <a:avLst/>
            </a:prstGeom>
            <a:solidFill>
              <a:schemeClr val="accent2"/>
            </a:solidFill>
            <a:ln w="381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35" name="Group 84">
            <a:extLst>
              <a:ext uri="{FF2B5EF4-FFF2-40B4-BE49-F238E27FC236}">
                <a16:creationId xmlns:a16="http://schemas.microsoft.com/office/drawing/2014/main" id="{3F939F27-13AF-EF4B-BB45-EE23BB32D9A4}"/>
              </a:ext>
              <a:ext uri="{C183D7F6-B498-43B3-948B-1728B52AA6E4}">
                <adec:decorative xmlns:adec="http://schemas.microsoft.com/office/drawing/2017/decorative" val="1"/>
              </a:ext>
            </a:extLst>
          </p:cNvPr>
          <p:cNvGrpSpPr>
            <a:grpSpLocks noChangeAspect="1"/>
          </p:cNvGrpSpPr>
          <p:nvPr/>
        </p:nvGrpSpPr>
        <p:grpSpPr bwMode="auto">
          <a:xfrm>
            <a:off x="6706179" y="1790738"/>
            <a:ext cx="504850" cy="556583"/>
            <a:chOff x="5822" y="999"/>
            <a:chExt cx="283" cy="312"/>
          </a:xfrm>
        </p:grpSpPr>
        <p:sp>
          <p:nvSpPr>
            <p:cNvPr id="36" name="AutoShape 83">
              <a:extLst>
                <a:ext uri="{FF2B5EF4-FFF2-40B4-BE49-F238E27FC236}">
                  <a16:creationId xmlns:a16="http://schemas.microsoft.com/office/drawing/2014/main" id="{B8719217-2405-9944-A857-CDAD96899DDD}"/>
                </a:ext>
              </a:extLst>
            </p:cNvPr>
            <p:cNvSpPr>
              <a:spLocks noChangeAspect="1" noChangeArrowheads="1" noTextEdit="1"/>
            </p:cNvSpPr>
            <p:nvPr/>
          </p:nvSpPr>
          <p:spPr bwMode="auto">
            <a:xfrm>
              <a:off x="5822" y="999"/>
              <a:ext cx="283"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Rectangle 85">
              <a:extLst>
                <a:ext uri="{FF2B5EF4-FFF2-40B4-BE49-F238E27FC236}">
                  <a16:creationId xmlns:a16="http://schemas.microsoft.com/office/drawing/2014/main" id="{140F2AF0-6EBC-D748-BD8E-0C3159FECA05}"/>
                </a:ext>
              </a:extLst>
            </p:cNvPr>
            <p:cNvSpPr>
              <a:spLocks noChangeArrowheads="1"/>
            </p:cNvSpPr>
            <p:nvPr/>
          </p:nvSpPr>
          <p:spPr bwMode="auto">
            <a:xfrm>
              <a:off x="5849" y="999"/>
              <a:ext cx="5" cy="31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Rectangle 86">
              <a:extLst>
                <a:ext uri="{FF2B5EF4-FFF2-40B4-BE49-F238E27FC236}">
                  <a16:creationId xmlns:a16="http://schemas.microsoft.com/office/drawing/2014/main" id="{F2DE4383-B0F3-3341-95CC-AC38720B0CB4}"/>
                </a:ext>
              </a:extLst>
            </p:cNvPr>
            <p:cNvSpPr>
              <a:spLocks noChangeArrowheads="1"/>
            </p:cNvSpPr>
            <p:nvPr/>
          </p:nvSpPr>
          <p:spPr bwMode="auto">
            <a:xfrm>
              <a:off x="5961" y="999"/>
              <a:ext cx="5" cy="31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Rectangle 87">
              <a:extLst>
                <a:ext uri="{FF2B5EF4-FFF2-40B4-BE49-F238E27FC236}">
                  <a16:creationId xmlns:a16="http://schemas.microsoft.com/office/drawing/2014/main" id="{CB8D309F-5A75-6147-9C00-97828C5A1A5E}"/>
                </a:ext>
              </a:extLst>
            </p:cNvPr>
            <p:cNvSpPr>
              <a:spLocks noChangeArrowheads="1"/>
            </p:cNvSpPr>
            <p:nvPr/>
          </p:nvSpPr>
          <p:spPr bwMode="auto">
            <a:xfrm>
              <a:off x="6073" y="999"/>
              <a:ext cx="5" cy="31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Oval 88">
              <a:extLst>
                <a:ext uri="{FF2B5EF4-FFF2-40B4-BE49-F238E27FC236}">
                  <a16:creationId xmlns:a16="http://schemas.microsoft.com/office/drawing/2014/main" id="{F9BCEC82-509B-9C4B-A212-86CB9273E4C7}"/>
                </a:ext>
              </a:extLst>
            </p:cNvPr>
            <p:cNvSpPr>
              <a:spLocks noChangeArrowheads="1"/>
            </p:cNvSpPr>
            <p:nvPr/>
          </p:nvSpPr>
          <p:spPr bwMode="auto">
            <a:xfrm>
              <a:off x="5822" y="1062"/>
              <a:ext cx="59" cy="59"/>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Oval 89">
              <a:extLst>
                <a:ext uri="{FF2B5EF4-FFF2-40B4-BE49-F238E27FC236}">
                  <a16:creationId xmlns:a16="http://schemas.microsoft.com/office/drawing/2014/main" id="{C4944B63-E3D5-B14C-97A9-61DB09C5E2DE}"/>
                </a:ext>
              </a:extLst>
            </p:cNvPr>
            <p:cNvSpPr>
              <a:spLocks noChangeArrowheads="1"/>
            </p:cNvSpPr>
            <p:nvPr/>
          </p:nvSpPr>
          <p:spPr bwMode="auto">
            <a:xfrm>
              <a:off x="5934" y="1197"/>
              <a:ext cx="59" cy="5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Oval 90">
              <a:extLst>
                <a:ext uri="{FF2B5EF4-FFF2-40B4-BE49-F238E27FC236}">
                  <a16:creationId xmlns:a16="http://schemas.microsoft.com/office/drawing/2014/main" id="{6DE59439-2951-334C-9288-443C3D8C2F33}"/>
                </a:ext>
              </a:extLst>
            </p:cNvPr>
            <p:cNvSpPr>
              <a:spLocks noChangeArrowheads="1"/>
            </p:cNvSpPr>
            <p:nvPr/>
          </p:nvSpPr>
          <p:spPr bwMode="auto">
            <a:xfrm>
              <a:off x="6046" y="1048"/>
              <a:ext cx="59" cy="58"/>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2" name="Text Placeholder 11">
            <a:extLst>
              <a:ext uri="{FF2B5EF4-FFF2-40B4-BE49-F238E27FC236}">
                <a16:creationId xmlns:a16="http://schemas.microsoft.com/office/drawing/2014/main" id="{4B488048-6B9D-4D82-80E6-C4EB2EB527B6}"/>
              </a:ext>
            </a:extLst>
          </p:cNvPr>
          <p:cNvSpPr txBox="1">
            <a:spLocks/>
          </p:cNvSpPr>
          <p:nvPr/>
        </p:nvSpPr>
        <p:spPr>
          <a:xfrm>
            <a:off x="588263" y="2523428"/>
            <a:ext cx="2194560" cy="738664"/>
          </a:xfrm>
          <a:prstGeom prst="rect">
            <a:avLst/>
          </a:prstGeom>
        </p:spPr>
        <p:txBody>
          <a:bodyPr vert="horz" wrap="square" lIns="0" tIns="0" rIns="0" bIns="0" rtlCol="0" anchor="t" anchorCtr="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b="0" kern="1200" spc="0" baseline="0">
                <a:solidFill>
                  <a:srgbClr val="0078D4"/>
                </a:solidFill>
                <a:latin typeface="+mj-lt"/>
                <a:ea typeface="+mn-ea"/>
                <a:cs typeface="Segoe UI" panose="020B0502040204020203" pitchFamily="34" charset="0"/>
              </a:defRPr>
            </a:lvl1pPr>
            <a:lvl2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rgbClr val="0078D4"/>
                </a:solidFill>
                <a:latin typeface="+mn-lt"/>
                <a:ea typeface="+mn-ea"/>
                <a:cs typeface="+mn-cs"/>
              </a:defRPr>
            </a:lvl2pPr>
            <a:lvl3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rgbClr val="0078D4"/>
                </a:solidFill>
                <a:latin typeface="+mn-lt"/>
                <a:ea typeface="+mn-ea"/>
                <a:cs typeface="+mn-cs"/>
              </a:defRPr>
            </a:lvl3pPr>
            <a:lvl4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4pPr>
            <a:lvl5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600" dirty="0">
                <a:latin typeface="Segoe UI Semibold"/>
              </a:rPr>
              <a:t>Fully managed with automatic updates </a:t>
            </a:r>
            <a:br>
              <a:rPr lang="en-US" sz="1600" dirty="0">
                <a:latin typeface="Segoe UI Semibold"/>
              </a:rPr>
            </a:br>
            <a:endParaRPr lang="en-US" sz="1600" dirty="0">
              <a:latin typeface="Segoe UI Semibold"/>
            </a:endParaRPr>
          </a:p>
        </p:txBody>
      </p:sp>
      <p:sp>
        <p:nvSpPr>
          <p:cNvPr id="91" name="Text Placeholder 47">
            <a:extLst>
              <a:ext uri="{FF2B5EF4-FFF2-40B4-BE49-F238E27FC236}">
                <a16:creationId xmlns:a16="http://schemas.microsoft.com/office/drawing/2014/main" id="{F41402CA-0716-48C3-88F2-F4E30D15C889}"/>
              </a:ext>
            </a:extLst>
          </p:cNvPr>
          <p:cNvSpPr txBox="1">
            <a:spLocks/>
          </p:cNvSpPr>
          <p:nvPr/>
        </p:nvSpPr>
        <p:spPr>
          <a:xfrm>
            <a:off x="588263" y="3305744"/>
            <a:ext cx="2194560" cy="929357"/>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2pPr>
            <a:lvl3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050" kern="1200" spc="0" baseline="0">
                <a:gradFill>
                  <a:gsLst>
                    <a:gs pos="1250">
                      <a:schemeClr val="tx1"/>
                    </a:gs>
                    <a:gs pos="100000">
                      <a:schemeClr val="tx1"/>
                    </a:gs>
                  </a:gsLst>
                  <a:lin ang="5400000" scaled="0"/>
                </a:gradFill>
                <a:latin typeface="+mn-lt"/>
                <a:ea typeface="+mn-ea"/>
                <a:cs typeface="+mn-cs"/>
              </a:defRPr>
            </a:lvl3pPr>
            <a:lvl4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000" kern="1200" spc="0" baseline="0">
                <a:gradFill>
                  <a:gsLst>
                    <a:gs pos="1250">
                      <a:schemeClr val="tx1"/>
                    </a:gs>
                    <a:gs pos="100000">
                      <a:schemeClr val="tx1"/>
                    </a:gs>
                  </a:gsLst>
                  <a:lin ang="5400000" scaled="0"/>
                </a:gradFill>
                <a:latin typeface="+mn-lt"/>
                <a:ea typeface="+mn-ea"/>
                <a:cs typeface="+mn-cs"/>
              </a:defRPr>
            </a:lvl4pPr>
            <a:lvl5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lnSpc>
                <a:spcPct val="110000"/>
              </a:lnSpc>
              <a:defRPr/>
            </a:pPr>
            <a:r>
              <a:rPr lang="en-US" dirty="0">
                <a:gradFill>
                  <a:gsLst>
                    <a:gs pos="1250">
                      <a:srgbClr val="000000"/>
                    </a:gs>
                    <a:gs pos="100000">
                      <a:srgbClr val="000000"/>
                    </a:gs>
                  </a:gsLst>
                  <a:lin ang="5400000" scaled="0"/>
                </a:gradFill>
              </a:rPr>
              <a:t>Focus on application innovation with automatic maintenance, patching, and updates</a:t>
            </a:r>
          </a:p>
        </p:txBody>
      </p:sp>
      <p:sp>
        <p:nvSpPr>
          <p:cNvPr id="43" name="Text Placeholder 11">
            <a:extLst>
              <a:ext uri="{FF2B5EF4-FFF2-40B4-BE49-F238E27FC236}">
                <a16:creationId xmlns:a16="http://schemas.microsoft.com/office/drawing/2014/main" id="{B827BB57-2EB6-486B-B8C2-302112E552C9}"/>
              </a:ext>
            </a:extLst>
          </p:cNvPr>
          <p:cNvSpPr txBox="1">
            <a:spLocks/>
          </p:cNvSpPr>
          <p:nvPr/>
        </p:nvSpPr>
        <p:spPr>
          <a:xfrm>
            <a:off x="3493387" y="2523428"/>
            <a:ext cx="2411495" cy="492443"/>
          </a:xfrm>
          <a:prstGeom prst="rect">
            <a:avLst/>
          </a:prstGeom>
        </p:spPr>
        <p:txBody>
          <a:bodyPr vert="horz" wrap="square" lIns="0" tIns="0" rIns="0" bIns="0" rtlCol="0" anchor="t" anchorCtr="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b="0" kern="1200" spc="0" baseline="0">
                <a:solidFill>
                  <a:srgbClr val="0078D4"/>
                </a:solidFill>
                <a:latin typeface="+mj-lt"/>
                <a:ea typeface="+mn-ea"/>
                <a:cs typeface="Segoe UI" panose="020B0502040204020203" pitchFamily="34" charset="0"/>
              </a:defRPr>
            </a:lvl1pPr>
            <a:lvl2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rgbClr val="0078D4"/>
                </a:solidFill>
                <a:latin typeface="+mn-lt"/>
                <a:ea typeface="+mn-ea"/>
                <a:cs typeface="+mn-cs"/>
              </a:defRPr>
            </a:lvl2pPr>
            <a:lvl3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rgbClr val="0078D4"/>
                </a:solidFill>
                <a:latin typeface="+mn-lt"/>
                <a:ea typeface="+mn-ea"/>
                <a:cs typeface="+mn-cs"/>
              </a:defRPr>
            </a:lvl3pPr>
            <a:lvl4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4pPr>
            <a:lvl5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600" dirty="0">
                <a:latin typeface="Segoe UI Semibold"/>
              </a:rPr>
              <a:t>Choice of single zone and zone-redundant data</a:t>
            </a:r>
          </a:p>
        </p:txBody>
      </p:sp>
      <p:sp>
        <p:nvSpPr>
          <p:cNvPr id="42" name="Text Placeholder 47">
            <a:extLst>
              <a:ext uri="{FF2B5EF4-FFF2-40B4-BE49-F238E27FC236}">
                <a16:creationId xmlns:a16="http://schemas.microsoft.com/office/drawing/2014/main" id="{DCB205A3-532D-400A-AAFB-5701C890D8A4}"/>
              </a:ext>
            </a:extLst>
          </p:cNvPr>
          <p:cNvSpPr txBox="1">
            <a:spLocks/>
          </p:cNvSpPr>
          <p:nvPr/>
        </p:nvSpPr>
        <p:spPr>
          <a:xfrm>
            <a:off x="3493388" y="3305744"/>
            <a:ext cx="2194560" cy="1166345"/>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2pPr>
            <a:lvl3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050" kern="1200" spc="0" baseline="0">
                <a:gradFill>
                  <a:gsLst>
                    <a:gs pos="1250">
                      <a:schemeClr val="tx1"/>
                    </a:gs>
                    <a:gs pos="100000">
                      <a:schemeClr val="tx1"/>
                    </a:gs>
                  </a:gsLst>
                  <a:lin ang="5400000" scaled="0"/>
                </a:gradFill>
                <a:latin typeface="+mn-lt"/>
                <a:ea typeface="+mn-ea"/>
                <a:cs typeface="+mn-cs"/>
              </a:defRPr>
            </a:lvl3pPr>
            <a:lvl4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000" kern="1200" spc="0" baseline="0">
                <a:gradFill>
                  <a:gsLst>
                    <a:gs pos="1250">
                      <a:schemeClr val="tx1"/>
                    </a:gs>
                    <a:gs pos="100000">
                      <a:schemeClr val="tx1"/>
                    </a:gs>
                  </a:gsLst>
                  <a:lin ang="5400000" scaled="0"/>
                </a:gradFill>
                <a:latin typeface="+mn-lt"/>
                <a:ea typeface="+mn-ea"/>
                <a:cs typeface="+mn-cs"/>
              </a:defRPr>
            </a:lvl4pPr>
            <a:lvl5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lnSpc>
                <a:spcPct val="110000"/>
              </a:lnSpc>
              <a:defRPr/>
            </a:pPr>
            <a:r>
              <a:rPr lang="en-US" dirty="0">
                <a:gradFill>
                  <a:gsLst>
                    <a:gs pos="1250">
                      <a:srgbClr val="000000"/>
                    </a:gs>
                    <a:gs pos="100000">
                      <a:srgbClr val="000000"/>
                    </a:gs>
                  </a:gsLst>
                  <a:lin ang="5400000" scaled="0"/>
                </a:gradFill>
              </a:rPr>
              <a:t>Ensure your data is available when you select same zone or zone redundant high availability with up to a 99.99% SLA </a:t>
            </a:r>
          </a:p>
        </p:txBody>
      </p:sp>
      <p:sp>
        <p:nvSpPr>
          <p:cNvPr id="25" name="Text Placeholder 11">
            <a:extLst>
              <a:ext uri="{FF2B5EF4-FFF2-40B4-BE49-F238E27FC236}">
                <a16:creationId xmlns:a16="http://schemas.microsoft.com/office/drawing/2014/main" id="{6E799B6C-BDA5-4665-A7D1-CEF602F6C0C0}"/>
              </a:ext>
            </a:extLst>
          </p:cNvPr>
          <p:cNvSpPr txBox="1">
            <a:spLocks/>
          </p:cNvSpPr>
          <p:nvPr/>
        </p:nvSpPr>
        <p:spPr>
          <a:xfrm>
            <a:off x="6693357" y="2506396"/>
            <a:ext cx="3622218" cy="492443"/>
          </a:xfrm>
          <a:prstGeom prst="rect">
            <a:avLst/>
          </a:prstGeom>
        </p:spPr>
        <p:txBody>
          <a:bodyPr vert="horz" wrap="square" lIns="0" tIns="0" rIns="0" bIns="0" rtlCol="0" anchor="t" anchorCtr="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b="0" kern="1200" spc="0" baseline="0">
                <a:solidFill>
                  <a:srgbClr val="0078D4"/>
                </a:solidFill>
                <a:latin typeface="+mj-lt"/>
                <a:ea typeface="+mn-ea"/>
                <a:cs typeface="Segoe UI" panose="020B0502040204020203" pitchFamily="34" charset="0"/>
              </a:defRPr>
            </a:lvl1pPr>
            <a:lvl2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rgbClr val="0078D4"/>
                </a:solidFill>
                <a:latin typeface="+mn-lt"/>
                <a:ea typeface="+mn-ea"/>
                <a:cs typeface="+mn-cs"/>
              </a:defRPr>
            </a:lvl2pPr>
            <a:lvl3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rgbClr val="0078D4"/>
                </a:solidFill>
                <a:latin typeface="+mn-lt"/>
                <a:ea typeface="+mn-ea"/>
                <a:cs typeface="+mn-cs"/>
              </a:defRPr>
            </a:lvl3pPr>
            <a:lvl4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4pPr>
            <a:lvl5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600" dirty="0">
                <a:latin typeface="Segoe UI Semibold"/>
              </a:rPr>
              <a:t>Maximum control </a:t>
            </a:r>
            <a:br>
              <a:rPr lang="en-US" sz="1600" dirty="0">
                <a:latin typeface="Segoe UI Semibold"/>
              </a:rPr>
            </a:br>
            <a:r>
              <a:rPr lang="en-US" sz="1600" dirty="0">
                <a:latin typeface="Segoe UI Semibold"/>
              </a:rPr>
              <a:t>and customization</a:t>
            </a:r>
          </a:p>
        </p:txBody>
      </p:sp>
      <p:sp>
        <p:nvSpPr>
          <p:cNvPr id="24" name="Text Placeholder 47">
            <a:extLst>
              <a:ext uri="{FF2B5EF4-FFF2-40B4-BE49-F238E27FC236}">
                <a16:creationId xmlns:a16="http://schemas.microsoft.com/office/drawing/2014/main" id="{2D05A60C-BCF9-49A0-B182-D18027B3F49A}"/>
              </a:ext>
            </a:extLst>
          </p:cNvPr>
          <p:cNvSpPr txBox="1">
            <a:spLocks/>
          </p:cNvSpPr>
          <p:nvPr/>
        </p:nvSpPr>
        <p:spPr>
          <a:xfrm>
            <a:off x="6693358" y="3288712"/>
            <a:ext cx="2194560" cy="1286378"/>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2pPr>
            <a:lvl3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050" kern="1200" spc="0" baseline="0">
                <a:gradFill>
                  <a:gsLst>
                    <a:gs pos="1250">
                      <a:schemeClr val="tx1"/>
                    </a:gs>
                    <a:gs pos="100000">
                      <a:schemeClr val="tx1"/>
                    </a:gs>
                  </a:gsLst>
                  <a:lin ang="5400000" scaled="0"/>
                </a:gradFill>
                <a:latin typeface="+mn-lt"/>
                <a:ea typeface="+mn-ea"/>
                <a:cs typeface="+mn-cs"/>
              </a:defRPr>
            </a:lvl3pPr>
            <a:lvl4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000" kern="1200" spc="0" baseline="0">
                <a:gradFill>
                  <a:gsLst>
                    <a:gs pos="1250">
                      <a:schemeClr val="tx1"/>
                    </a:gs>
                    <a:gs pos="100000">
                      <a:schemeClr val="tx1"/>
                    </a:gs>
                  </a:gsLst>
                  <a:lin ang="5400000" scaled="0"/>
                </a:gradFill>
                <a:latin typeface="+mn-lt"/>
                <a:ea typeface="+mn-ea"/>
                <a:cs typeface="+mn-cs"/>
              </a:defRPr>
            </a:lvl4pPr>
            <a:lvl5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lnSpc>
                <a:spcPct val="110000"/>
              </a:lnSpc>
              <a:defRPr/>
            </a:pPr>
            <a:r>
              <a:rPr lang="en-US">
                <a:gradFill>
                  <a:gsLst>
                    <a:gs pos="1250">
                      <a:srgbClr val="000000"/>
                    </a:gs>
                    <a:gs pos="100000">
                      <a:srgbClr val="000000"/>
                    </a:gs>
                  </a:gsLst>
                  <a:lin ang="5400000" scaled="0"/>
                </a:gradFill>
              </a:rPr>
              <a:t>Control timing of maintenance with custom maintenance windows</a:t>
            </a:r>
          </a:p>
          <a:p>
            <a:pPr lvl="0">
              <a:lnSpc>
                <a:spcPct val="110000"/>
              </a:lnSpc>
              <a:defRPr/>
            </a:pPr>
            <a:r>
              <a:rPr lang="en-US">
                <a:gradFill>
                  <a:gsLst>
                    <a:gs pos="1250">
                      <a:srgbClr val="000000"/>
                    </a:gs>
                    <a:gs pos="100000">
                      <a:srgbClr val="000000"/>
                    </a:gs>
                  </a:gsLst>
                  <a:lin ang="5400000" scaled="0"/>
                </a:gradFill>
              </a:rPr>
              <a:t>Flexibility to make fine-grained customizations</a:t>
            </a:r>
          </a:p>
        </p:txBody>
      </p:sp>
      <p:sp>
        <p:nvSpPr>
          <p:cNvPr id="33" name="Text Placeholder 11">
            <a:extLst>
              <a:ext uri="{FF2B5EF4-FFF2-40B4-BE49-F238E27FC236}">
                <a16:creationId xmlns:a16="http://schemas.microsoft.com/office/drawing/2014/main" id="{9EDABBBC-4C8D-45A6-A151-5121681A9CD2}"/>
              </a:ext>
            </a:extLst>
          </p:cNvPr>
          <p:cNvSpPr txBox="1">
            <a:spLocks/>
          </p:cNvSpPr>
          <p:nvPr/>
        </p:nvSpPr>
        <p:spPr>
          <a:xfrm>
            <a:off x="9176235" y="2523428"/>
            <a:ext cx="3622218" cy="541687"/>
          </a:xfrm>
          <a:prstGeom prst="rect">
            <a:avLst/>
          </a:prstGeom>
        </p:spPr>
        <p:txBody>
          <a:bodyPr vert="horz" wrap="square" lIns="0" tIns="0" rIns="0" bIns="0" rtlCol="0" anchor="t" anchorCtr="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b="0" kern="1200" spc="0" baseline="0">
                <a:solidFill>
                  <a:srgbClr val="0078D4"/>
                </a:solidFill>
                <a:latin typeface="+mj-lt"/>
                <a:ea typeface="+mn-ea"/>
                <a:cs typeface="Segoe UI" panose="020B0502040204020203" pitchFamily="34" charset="0"/>
              </a:defRPr>
            </a:lvl1pPr>
            <a:lvl2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rgbClr val="0078D4"/>
                </a:solidFill>
                <a:latin typeface="+mn-lt"/>
                <a:ea typeface="+mn-ea"/>
                <a:cs typeface="+mn-cs"/>
              </a:defRPr>
            </a:lvl2pPr>
            <a:lvl3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rgbClr val="0078D4"/>
                </a:solidFill>
                <a:latin typeface="+mn-lt"/>
                <a:ea typeface="+mn-ea"/>
                <a:cs typeface="+mn-cs"/>
              </a:defRPr>
            </a:lvl3pPr>
            <a:lvl4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4pPr>
            <a:lvl5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600" dirty="0">
                <a:latin typeface="Segoe UI Semibold"/>
              </a:rPr>
              <a:t>Highly</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600" dirty="0">
                <a:latin typeface="Segoe UI Semibold"/>
              </a:rPr>
              <a:t>scalable</a:t>
            </a:r>
          </a:p>
        </p:txBody>
      </p:sp>
      <p:sp>
        <p:nvSpPr>
          <p:cNvPr id="32" name="Text Placeholder 47">
            <a:extLst>
              <a:ext uri="{FF2B5EF4-FFF2-40B4-BE49-F238E27FC236}">
                <a16:creationId xmlns:a16="http://schemas.microsoft.com/office/drawing/2014/main" id="{4920ADCC-2228-47D2-83C9-4D4543DFA5CE}"/>
              </a:ext>
            </a:extLst>
          </p:cNvPr>
          <p:cNvSpPr txBox="1">
            <a:spLocks/>
          </p:cNvSpPr>
          <p:nvPr/>
        </p:nvSpPr>
        <p:spPr>
          <a:xfrm>
            <a:off x="9176236" y="3305744"/>
            <a:ext cx="2194560" cy="692369"/>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2pPr>
            <a:lvl3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050" kern="1200" spc="0" baseline="0">
                <a:gradFill>
                  <a:gsLst>
                    <a:gs pos="1250">
                      <a:schemeClr val="tx1"/>
                    </a:gs>
                    <a:gs pos="100000">
                      <a:schemeClr val="tx1"/>
                    </a:gs>
                  </a:gsLst>
                  <a:lin ang="5400000" scaled="0"/>
                </a:gradFill>
                <a:latin typeface="+mn-lt"/>
                <a:ea typeface="+mn-ea"/>
                <a:cs typeface="+mn-cs"/>
              </a:defRPr>
            </a:lvl3pPr>
            <a:lvl4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000" kern="1200" spc="0" baseline="0">
                <a:gradFill>
                  <a:gsLst>
                    <a:gs pos="1250">
                      <a:schemeClr val="tx1"/>
                    </a:gs>
                    <a:gs pos="100000">
                      <a:schemeClr val="tx1"/>
                    </a:gs>
                  </a:gsLst>
                  <a:lin ang="5400000" scaled="0"/>
                </a:gradFill>
                <a:latin typeface="+mn-lt"/>
                <a:ea typeface="+mn-ea"/>
                <a:cs typeface="+mn-cs"/>
              </a:defRPr>
            </a:lvl4pPr>
            <a:lvl5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lnSpc>
                <a:spcPct val="110000"/>
              </a:lnSpc>
              <a:defRPr/>
            </a:pPr>
            <a:r>
              <a:rPr lang="en-US" dirty="0">
                <a:gradFill>
                  <a:gsLst>
                    <a:gs pos="1250">
                      <a:srgbClr val="000000"/>
                    </a:gs>
                    <a:gs pos="100000">
                      <a:srgbClr val="000000"/>
                    </a:gs>
                  </a:gsLst>
                  <a:lin ang="5400000" scaled="0"/>
                </a:gradFill>
              </a:rPr>
              <a:t>Scale compute and storage independently based on your workload</a:t>
            </a:r>
          </a:p>
        </p:txBody>
      </p:sp>
      <p:sp>
        <p:nvSpPr>
          <p:cNvPr id="2" name="Rectangle 1">
            <a:extLst>
              <a:ext uri="{FF2B5EF4-FFF2-40B4-BE49-F238E27FC236}">
                <a16:creationId xmlns:a16="http://schemas.microsoft.com/office/drawing/2014/main" id="{EBA8C05D-AF37-4C8F-9FA6-285786043083}"/>
              </a:ext>
            </a:extLst>
          </p:cNvPr>
          <p:cNvSpPr/>
          <p:nvPr/>
        </p:nvSpPr>
        <p:spPr bwMode="auto">
          <a:xfrm>
            <a:off x="588264" y="5816025"/>
            <a:ext cx="11018519" cy="584775"/>
          </a:xfrm>
          <a:prstGeom prst="rect">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horz" wrap="square" lIns="182880" tIns="182880" rIns="182880" bIns="18288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chemeClr val="accent1"/>
                </a:solidFill>
                <a:effectLst/>
                <a:uLnTx/>
                <a:uFillTx/>
                <a:latin typeface="Segoe UI Semibold" panose="020B0502040204020203" pitchFamily="34" charset="0"/>
                <a:ea typeface="Segoe UI" pitchFamily="34" charset="0"/>
                <a:cs typeface="Segoe UI Semibold" panose="020B0502040204020203" pitchFamily="34" charset="0"/>
              </a:rPr>
              <a:t>Azure Database for PostgreSQL supports a large variety of PostgreSQL versions</a:t>
            </a:r>
            <a:endParaRPr kumimoji="0" lang="en-US" sz="1400" b="1" i="0" u="none" strike="noStrike" kern="1200" cap="none" spc="0" normalizeH="0" baseline="30000" noProof="0" dirty="0">
              <a:ln>
                <a:noFill/>
              </a:ln>
              <a:solidFill>
                <a:schemeClr val="accent1"/>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7408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72AECD-0303-4A0F-8E4E-47DC42E396B0}"/>
              </a:ext>
            </a:extLst>
          </p:cNvPr>
          <p:cNvSpPr>
            <a:spLocks noGrp="1"/>
          </p:cNvSpPr>
          <p:nvPr>
            <p:ph type="title"/>
          </p:nvPr>
        </p:nvSpPr>
        <p:spPr>
          <a:xfrm>
            <a:off x="588263" y="457200"/>
            <a:ext cx="11018520" cy="1107996"/>
          </a:xfrm>
        </p:spPr>
        <p:txBody>
          <a:bodyPr/>
          <a:lstStyle/>
          <a:p>
            <a:r>
              <a:rPr lang="en-US" dirty="0"/>
              <a:t>Work smarter with intelligent performance </a:t>
            </a:r>
            <a:br>
              <a:rPr lang="en-US" dirty="0"/>
            </a:br>
            <a:r>
              <a:rPr lang="en-US" dirty="0"/>
              <a:t>optimization features</a:t>
            </a:r>
          </a:p>
        </p:txBody>
      </p:sp>
      <p:grpSp>
        <p:nvGrpSpPr>
          <p:cNvPr id="77" name="Group 76">
            <a:extLst>
              <a:ext uri="{FF2B5EF4-FFF2-40B4-BE49-F238E27FC236}">
                <a16:creationId xmlns:a16="http://schemas.microsoft.com/office/drawing/2014/main" id="{0611F587-B706-49BC-8B68-AD822F986AE7}"/>
              </a:ext>
              <a:ext uri="{C183D7F6-B498-43B3-948B-1728B52AA6E4}">
                <adec:decorative xmlns:adec="http://schemas.microsoft.com/office/drawing/2017/decorative" val="1"/>
              </a:ext>
            </a:extLst>
          </p:cNvPr>
          <p:cNvGrpSpPr>
            <a:grpSpLocks noChangeAspect="1"/>
          </p:cNvGrpSpPr>
          <p:nvPr/>
        </p:nvGrpSpPr>
        <p:grpSpPr>
          <a:xfrm>
            <a:off x="3388547" y="1962941"/>
            <a:ext cx="639273" cy="616172"/>
            <a:chOff x="289535" y="4525844"/>
            <a:chExt cx="474342" cy="457200"/>
          </a:xfrm>
        </p:grpSpPr>
        <p:sp>
          <p:nvSpPr>
            <p:cNvPr id="78" name="Freeform 188">
              <a:extLst>
                <a:ext uri="{FF2B5EF4-FFF2-40B4-BE49-F238E27FC236}">
                  <a16:creationId xmlns:a16="http://schemas.microsoft.com/office/drawing/2014/main" id="{70ADB8CE-BB10-4DC4-9A1E-AFE4378F4E8B}"/>
                </a:ext>
              </a:extLst>
            </p:cNvPr>
            <p:cNvSpPr/>
            <p:nvPr/>
          </p:nvSpPr>
          <p:spPr bwMode="auto">
            <a:xfrm>
              <a:off x="289535" y="4525844"/>
              <a:ext cx="353567" cy="453467"/>
            </a:xfrm>
            <a:custGeom>
              <a:avLst/>
              <a:gdLst>
                <a:gd name="connsiteX0" fmla="*/ 737517 w 1455401"/>
                <a:gd name="connsiteY0" fmla="*/ 911351 h 1866625"/>
                <a:gd name="connsiteX1" fmla="*/ 785815 w 1455401"/>
                <a:gd name="connsiteY1" fmla="*/ 937839 h 1866625"/>
                <a:gd name="connsiteX2" fmla="*/ 803471 w 1455401"/>
                <a:gd name="connsiteY2" fmla="*/ 1010286 h 1866625"/>
                <a:gd name="connsiteX3" fmla="*/ 784774 w 1455401"/>
                <a:gd name="connsiteY3" fmla="*/ 1079356 h 1866625"/>
                <a:gd name="connsiteX4" fmla="*/ 735697 w 1455401"/>
                <a:gd name="connsiteY4" fmla="*/ 1105062 h 1866625"/>
                <a:gd name="connsiteX5" fmla="*/ 685192 w 1455401"/>
                <a:gd name="connsiteY5" fmla="*/ 1079616 h 1866625"/>
                <a:gd name="connsiteX6" fmla="*/ 666627 w 1455401"/>
                <a:gd name="connsiteY6" fmla="*/ 1008726 h 1866625"/>
                <a:gd name="connsiteX7" fmla="*/ 685324 w 1455401"/>
                <a:gd name="connsiteY7" fmla="*/ 936797 h 1866625"/>
                <a:gd name="connsiteX8" fmla="*/ 737517 w 1455401"/>
                <a:gd name="connsiteY8" fmla="*/ 911351 h 1866625"/>
                <a:gd name="connsiteX9" fmla="*/ 974881 w 1455401"/>
                <a:gd name="connsiteY9" fmla="*/ 822027 h 1866625"/>
                <a:gd name="connsiteX10" fmla="*/ 974881 w 1455401"/>
                <a:gd name="connsiteY10" fmla="*/ 1194390 h 1866625"/>
                <a:gd name="connsiteX11" fmla="*/ 1215333 w 1455401"/>
                <a:gd name="connsiteY11" fmla="*/ 1194390 h 1866625"/>
                <a:gd name="connsiteX12" fmla="*/ 1215333 w 1455401"/>
                <a:gd name="connsiteY12" fmla="*/ 1106622 h 1866625"/>
                <a:gd name="connsiteX13" fmla="*/ 1087058 w 1455401"/>
                <a:gd name="connsiteY13" fmla="*/ 1106622 h 1866625"/>
                <a:gd name="connsiteX14" fmla="*/ 1087058 w 1455401"/>
                <a:gd name="connsiteY14" fmla="*/ 822027 h 1866625"/>
                <a:gd name="connsiteX15" fmla="*/ 738555 w 1455401"/>
                <a:gd name="connsiteY15" fmla="*/ 815793 h 1866625"/>
                <a:gd name="connsiteX16" fmla="*/ 639361 w 1455401"/>
                <a:gd name="connsiteY16" fmla="*/ 840592 h 1866625"/>
                <a:gd name="connsiteX17" fmla="*/ 571587 w 1455401"/>
                <a:gd name="connsiteY17" fmla="*/ 910832 h 1866625"/>
                <a:gd name="connsiteX18" fmla="*/ 547438 w 1455401"/>
                <a:gd name="connsiteY18" fmla="*/ 1013140 h 1866625"/>
                <a:gd name="connsiteX19" fmla="*/ 571328 w 1455401"/>
                <a:gd name="connsiteY19" fmla="*/ 1110386 h 1866625"/>
                <a:gd name="connsiteX20" fmla="*/ 638192 w 1455401"/>
                <a:gd name="connsiteY20" fmla="*/ 1177121 h 1866625"/>
                <a:gd name="connsiteX21" fmla="*/ 733622 w 1455401"/>
                <a:gd name="connsiteY21" fmla="*/ 1200880 h 1866625"/>
                <a:gd name="connsiteX22" fmla="*/ 776983 w 1455401"/>
                <a:gd name="connsiteY22" fmla="*/ 1196466 h 1866625"/>
                <a:gd name="connsiteX23" fmla="*/ 824244 w 1455401"/>
                <a:gd name="connsiteY23" fmla="*/ 1244504 h 1866625"/>
                <a:gd name="connsiteX24" fmla="*/ 964983 w 1455401"/>
                <a:gd name="connsiteY24" fmla="*/ 1244504 h 1866625"/>
                <a:gd name="connsiteX25" fmla="*/ 866571 w 1455401"/>
                <a:gd name="connsiteY25" fmla="*/ 1149465 h 1866625"/>
                <a:gd name="connsiteX26" fmla="*/ 922399 w 1455401"/>
                <a:gd name="connsiteY26" fmla="*/ 1007169 h 1866625"/>
                <a:gd name="connsiteX27" fmla="*/ 899420 w 1455401"/>
                <a:gd name="connsiteY27" fmla="*/ 907325 h 1866625"/>
                <a:gd name="connsiteX28" fmla="*/ 834241 w 1455401"/>
                <a:gd name="connsiteY28" fmla="*/ 839555 h 1866625"/>
                <a:gd name="connsiteX29" fmla="*/ 738555 w 1455401"/>
                <a:gd name="connsiteY29" fmla="*/ 815793 h 1866625"/>
                <a:gd name="connsiteX30" fmla="*/ 391194 w 1455401"/>
                <a:gd name="connsiteY30" fmla="*/ 815793 h 1866625"/>
                <a:gd name="connsiteX31" fmla="*/ 281097 w 1455401"/>
                <a:gd name="connsiteY31" fmla="*/ 848123 h 1866625"/>
                <a:gd name="connsiteX32" fmla="*/ 240067 w 1455401"/>
                <a:gd name="connsiteY32" fmla="*/ 934462 h 1866625"/>
                <a:gd name="connsiteX33" fmla="*/ 329914 w 1455401"/>
                <a:gd name="connsiteY33" fmla="*/ 1046120 h 1866625"/>
                <a:gd name="connsiteX34" fmla="*/ 367955 w 1455401"/>
                <a:gd name="connsiteY34" fmla="*/ 1062479 h 1866625"/>
                <a:gd name="connsiteX35" fmla="*/ 383276 w 1455401"/>
                <a:gd name="connsiteY35" fmla="*/ 1075330 h 1866625"/>
                <a:gd name="connsiteX36" fmla="*/ 388337 w 1455401"/>
                <a:gd name="connsiteY36" fmla="*/ 1091301 h 1866625"/>
                <a:gd name="connsiteX37" fmla="*/ 378212 w 1455401"/>
                <a:gd name="connsiteY37" fmla="*/ 1110645 h 1866625"/>
                <a:gd name="connsiteX38" fmla="*/ 349649 w 1455401"/>
                <a:gd name="connsiteY38" fmla="*/ 1117266 h 1866625"/>
                <a:gd name="connsiteX39" fmla="*/ 296937 w 1455401"/>
                <a:gd name="connsiteY39" fmla="*/ 1106750 h 1866625"/>
                <a:gd name="connsiteX40" fmla="*/ 245263 w 1455401"/>
                <a:gd name="connsiteY40" fmla="*/ 1079097 h 1866625"/>
                <a:gd name="connsiteX41" fmla="*/ 245263 w 1455401"/>
                <a:gd name="connsiteY41" fmla="*/ 1181145 h 1866625"/>
                <a:gd name="connsiteX42" fmla="*/ 352243 w 1455401"/>
                <a:gd name="connsiteY42" fmla="*/ 1200880 h 1866625"/>
                <a:gd name="connsiteX43" fmla="*/ 438454 w 1455401"/>
                <a:gd name="connsiteY43" fmla="*/ 1187378 h 1866625"/>
                <a:gd name="connsiteX44" fmla="*/ 494152 w 1455401"/>
                <a:gd name="connsiteY44" fmla="*/ 1146351 h 1866625"/>
                <a:gd name="connsiteX45" fmla="*/ 514018 w 1455401"/>
                <a:gd name="connsiteY45" fmla="*/ 1081695 h 1866625"/>
                <a:gd name="connsiteX46" fmla="*/ 489997 w 1455401"/>
                <a:gd name="connsiteY46" fmla="*/ 1015737 h 1866625"/>
                <a:gd name="connsiteX47" fmla="*/ 408072 w 1455401"/>
                <a:gd name="connsiteY47" fmla="*/ 964582 h 1866625"/>
                <a:gd name="connsiteX48" fmla="*/ 369512 w 1455401"/>
                <a:gd name="connsiteY48" fmla="*/ 944719 h 1866625"/>
                <a:gd name="connsiteX49" fmla="*/ 360293 w 1455401"/>
                <a:gd name="connsiteY49" fmla="*/ 925372 h 1866625"/>
                <a:gd name="connsiteX50" fmla="*/ 371719 w 1455401"/>
                <a:gd name="connsiteY50" fmla="*/ 906159 h 1866625"/>
                <a:gd name="connsiteX51" fmla="*/ 401842 w 1455401"/>
                <a:gd name="connsiteY51" fmla="*/ 899147 h 1866625"/>
                <a:gd name="connsiteX52" fmla="*/ 494283 w 1455401"/>
                <a:gd name="connsiteY52" fmla="*/ 924853 h 1866625"/>
                <a:gd name="connsiteX53" fmla="*/ 494283 w 1455401"/>
                <a:gd name="connsiteY53" fmla="*/ 830076 h 1866625"/>
                <a:gd name="connsiteX54" fmla="*/ 456761 w 1455401"/>
                <a:gd name="connsiteY54" fmla="*/ 821245 h 1866625"/>
                <a:gd name="connsiteX55" fmla="*/ 427029 w 1455401"/>
                <a:gd name="connsiteY55" fmla="*/ 817350 h 1866625"/>
                <a:gd name="connsiteX56" fmla="*/ 391194 w 1455401"/>
                <a:gd name="connsiteY56" fmla="*/ 815793 h 1866625"/>
                <a:gd name="connsiteX57" fmla="*/ 1 w 1455401"/>
                <a:gd name="connsiteY57" fmla="*/ 235984 h 1866625"/>
                <a:gd name="connsiteX58" fmla="*/ 1 w 1455401"/>
                <a:gd name="connsiteY58" fmla="*/ 257081 h 1866625"/>
                <a:gd name="connsiteX59" fmla="*/ 1 w 1455401"/>
                <a:gd name="connsiteY59" fmla="*/ 296835 h 1866625"/>
                <a:gd name="connsiteX60" fmla="*/ 0 w 1455401"/>
                <a:gd name="connsiteY60" fmla="*/ 296838 h 1866625"/>
                <a:gd name="connsiteX61" fmla="*/ 1 w 1455401"/>
                <a:gd name="connsiteY61" fmla="*/ 235984 h 1866625"/>
                <a:gd name="connsiteX62" fmla="*/ 727701 w 1455401"/>
                <a:gd name="connsiteY62" fmla="*/ 107085 h 1866625"/>
                <a:gd name="connsiteX63" fmla="*/ 225411 w 1455401"/>
                <a:gd name="connsiteY63" fmla="*/ 254506 h 1866625"/>
                <a:gd name="connsiteX64" fmla="*/ 727701 w 1455401"/>
                <a:gd name="connsiteY64" fmla="*/ 401926 h 1866625"/>
                <a:gd name="connsiteX65" fmla="*/ 1229991 w 1455401"/>
                <a:gd name="connsiteY65" fmla="*/ 254506 h 1866625"/>
                <a:gd name="connsiteX66" fmla="*/ 727701 w 1455401"/>
                <a:gd name="connsiteY66" fmla="*/ 107085 h 1866625"/>
                <a:gd name="connsiteX67" fmla="*/ 727700 w 1455401"/>
                <a:gd name="connsiteY67" fmla="*/ 0 h 1866625"/>
                <a:gd name="connsiteX68" fmla="*/ 1451644 w 1455401"/>
                <a:gd name="connsiteY68" fmla="*/ 266488 h 1866625"/>
                <a:gd name="connsiteX69" fmla="*/ 1454289 w 1455401"/>
                <a:gd name="connsiteY69" fmla="*/ 287858 h 1866625"/>
                <a:gd name="connsiteX70" fmla="*/ 1455400 w 1455401"/>
                <a:gd name="connsiteY70" fmla="*/ 287858 h 1866625"/>
                <a:gd name="connsiteX71" fmla="*/ 1455400 w 1455401"/>
                <a:gd name="connsiteY71" fmla="*/ 296838 h 1866625"/>
                <a:gd name="connsiteX72" fmla="*/ 1455401 w 1455401"/>
                <a:gd name="connsiteY72" fmla="*/ 1569784 h 1866625"/>
                <a:gd name="connsiteX73" fmla="*/ 1455401 w 1455401"/>
                <a:gd name="connsiteY73" fmla="*/ 1569787 h 1866625"/>
                <a:gd name="connsiteX74" fmla="*/ 1455401 w 1455401"/>
                <a:gd name="connsiteY74" fmla="*/ 1569790 h 1866625"/>
                <a:gd name="connsiteX75" fmla="*/ 1455401 w 1455401"/>
                <a:gd name="connsiteY75" fmla="*/ 1578767 h 1866625"/>
                <a:gd name="connsiteX76" fmla="*/ 1454289 w 1455401"/>
                <a:gd name="connsiteY76" fmla="*/ 1578767 h 1866625"/>
                <a:gd name="connsiteX77" fmla="*/ 1451644 w 1455401"/>
                <a:gd name="connsiteY77" fmla="*/ 1600137 h 1866625"/>
                <a:gd name="connsiteX78" fmla="*/ 727701 w 1455401"/>
                <a:gd name="connsiteY78" fmla="*/ 1866625 h 1866625"/>
                <a:gd name="connsiteX79" fmla="*/ 3758 w 1455401"/>
                <a:gd name="connsiteY79" fmla="*/ 1600137 h 1866625"/>
                <a:gd name="connsiteX80" fmla="*/ 1113 w 1455401"/>
                <a:gd name="connsiteY80" fmla="*/ 1578767 h 1866625"/>
                <a:gd name="connsiteX81" fmla="*/ 1 w 1455401"/>
                <a:gd name="connsiteY81" fmla="*/ 1578767 h 1866625"/>
                <a:gd name="connsiteX82" fmla="*/ 1 w 1455401"/>
                <a:gd name="connsiteY82" fmla="*/ 1569787 h 1866625"/>
                <a:gd name="connsiteX83" fmla="*/ 1 w 1455401"/>
                <a:gd name="connsiteY83" fmla="*/ 296841 h 1866625"/>
                <a:gd name="connsiteX84" fmla="*/ 1 w 1455401"/>
                <a:gd name="connsiteY84" fmla="*/ 296835 h 1866625"/>
                <a:gd name="connsiteX85" fmla="*/ 1 w 1455401"/>
                <a:gd name="connsiteY85" fmla="*/ 296835 h 1866625"/>
                <a:gd name="connsiteX86" fmla="*/ 3758 w 1455401"/>
                <a:gd name="connsiteY86" fmla="*/ 266488 h 1866625"/>
                <a:gd name="connsiteX87" fmla="*/ 727700 w 1455401"/>
                <a:gd name="connsiteY87"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455401" h="1866625">
                  <a:moveTo>
                    <a:pt x="737517" y="911351"/>
                  </a:moveTo>
                  <a:cubicBezTo>
                    <a:pt x="757941" y="911351"/>
                    <a:pt x="774041" y="920179"/>
                    <a:pt x="785815" y="937839"/>
                  </a:cubicBezTo>
                  <a:cubicBezTo>
                    <a:pt x="797585" y="955495"/>
                    <a:pt x="803471" y="979644"/>
                    <a:pt x="803471" y="1010286"/>
                  </a:cubicBezTo>
                  <a:cubicBezTo>
                    <a:pt x="803471" y="1039193"/>
                    <a:pt x="797241" y="1062219"/>
                    <a:pt x="784774" y="1079356"/>
                  </a:cubicBezTo>
                  <a:cubicBezTo>
                    <a:pt x="772310" y="1096493"/>
                    <a:pt x="755951" y="1105062"/>
                    <a:pt x="735697" y="1105062"/>
                  </a:cubicBezTo>
                  <a:cubicBezTo>
                    <a:pt x="714406" y="1105062"/>
                    <a:pt x="697571" y="1096582"/>
                    <a:pt x="685192" y="1079616"/>
                  </a:cubicBezTo>
                  <a:cubicBezTo>
                    <a:pt x="672814" y="1062649"/>
                    <a:pt x="666627" y="1039023"/>
                    <a:pt x="666627" y="1008726"/>
                  </a:cubicBezTo>
                  <a:cubicBezTo>
                    <a:pt x="666627" y="977739"/>
                    <a:pt x="672857" y="953764"/>
                    <a:pt x="685324" y="936797"/>
                  </a:cubicBezTo>
                  <a:cubicBezTo>
                    <a:pt x="697787" y="919834"/>
                    <a:pt x="715184" y="911351"/>
                    <a:pt x="737517" y="911351"/>
                  </a:cubicBezTo>
                  <a:close/>
                  <a:moveTo>
                    <a:pt x="974881" y="822027"/>
                  </a:moveTo>
                  <a:lnTo>
                    <a:pt x="974881" y="1194390"/>
                  </a:lnTo>
                  <a:lnTo>
                    <a:pt x="1215333" y="1194390"/>
                  </a:lnTo>
                  <a:lnTo>
                    <a:pt x="1215333" y="1106622"/>
                  </a:lnTo>
                  <a:lnTo>
                    <a:pt x="1087058" y="1106622"/>
                  </a:lnTo>
                  <a:lnTo>
                    <a:pt x="1087058" y="822027"/>
                  </a:lnTo>
                  <a:close/>
                  <a:moveTo>
                    <a:pt x="738555" y="815793"/>
                  </a:moveTo>
                  <a:cubicBezTo>
                    <a:pt x="701508" y="815793"/>
                    <a:pt x="668443" y="824059"/>
                    <a:pt x="639361" y="840592"/>
                  </a:cubicBezTo>
                  <a:cubicBezTo>
                    <a:pt x="610279" y="857125"/>
                    <a:pt x="587687" y="880538"/>
                    <a:pt x="571587" y="910832"/>
                  </a:cubicBezTo>
                  <a:cubicBezTo>
                    <a:pt x="555488" y="941126"/>
                    <a:pt x="547438" y="975230"/>
                    <a:pt x="547438" y="1013140"/>
                  </a:cubicBezTo>
                  <a:cubicBezTo>
                    <a:pt x="547438" y="1049322"/>
                    <a:pt x="555403" y="1081737"/>
                    <a:pt x="571328" y="1110386"/>
                  </a:cubicBezTo>
                  <a:cubicBezTo>
                    <a:pt x="587253" y="1139037"/>
                    <a:pt x="609543" y="1161282"/>
                    <a:pt x="638192" y="1177121"/>
                  </a:cubicBezTo>
                  <a:cubicBezTo>
                    <a:pt x="666843" y="1192961"/>
                    <a:pt x="698651" y="1200880"/>
                    <a:pt x="733622" y="1200880"/>
                  </a:cubicBezTo>
                  <a:cubicBezTo>
                    <a:pt x="748680" y="1200880"/>
                    <a:pt x="763137" y="1199408"/>
                    <a:pt x="776983" y="1196466"/>
                  </a:cubicBezTo>
                  <a:lnTo>
                    <a:pt x="824244" y="1244504"/>
                  </a:lnTo>
                  <a:lnTo>
                    <a:pt x="964983" y="1244504"/>
                  </a:lnTo>
                  <a:lnTo>
                    <a:pt x="866571" y="1149465"/>
                  </a:lnTo>
                  <a:cubicBezTo>
                    <a:pt x="903791" y="1112248"/>
                    <a:pt x="922399" y="1064814"/>
                    <a:pt x="922399" y="1007169"/>
                  </a:cubicBezTo>
                  <a:cubicBezTo>
                    <a:pt x="922399" y="969949"/>
                    <a:pt x="914737" y="936669"/>
                    <a:pt x="899420" y="907325"/>
                  </a:cubicBezTo>
                  <a:cubicBezTo>
                    <a:pt x="884099" y="877983"/>
                    <a:pt x="862373" y="855391"/>
                    <a:pt x="834241" y="839555"/>
                  </a:cubicBezTo>
                  <a:cubicBezTo>
                    <a:pt x="806111" y="823715"/>
                    <a:pt x="774215" y="815793"/>
                    <a:pt x="738555" y="815793"/>
                  </a:cubicBezTo>
                  <a:close/>
                  <a:moveTo>
                    <a:pt x="391194" y="815793"/>
                  </a:moveTo>
                  <a:cubicBezTo>
                    <a:pt x="345146" y="815793"/>
                    <a:pt x="308448" y="826569"/>
                    <a:pt x="281097" y="848123"/>
                  </a:cubicBezTo>
                  <a:cubicBezTo>
                    <a:pt x="253743" y="869674"/>
                    <a:pt x="240067" y="898454"/>
                    <a:pt x="240067" y="934462"/>
                  </a:cubicBezTo>
                  <a:cubicBezTo>
                    <a:pt x="240067" y="985877"/>
                    <a:pt x="270016" y="1023094"/>
                    <a:pt x="329914" y="1046120"/>
                  </a:cubicBezTo>
                  <a:cubicBezTo>
                    <a:pt x="348437" y="1053043"/>
                    <a:pt x="361117" y="1058495"/>
                    <a:pt x="367955" y="1062479"/>
                  </a:cubicBezTo>
                  <a:cubicBezTo>
                    <a:pt x="374793" y="1066459"/>
                    <a:pt x="379900" y="1070745"/>
                    <a:pt x="383276" y="1075330"/>
                  </a:cubicBezTo>
                  <a:cubicBezTo>
                    <a:pt x="386652" y="1079918"/>
                    <a:pt x="388337" y="1085242"/>
                    <a:pt x="388337" y="1091301"/>
                  </a:cubicBezTo>
                  <a:cubicBezTo>
                    <a:pt x="388337" y="1099784"/>
                    <a:pt x="384964" y="1106231"/>
                    <a:pt x="378212" y="1110645"/>
                  </a:cubicBezTo>
                  <a:cubicBezTo>
                    <a:pt x="371459" y="1115059"/>
                    <a:pt x="361938" y="1117266"/>
                    <a:pt x="349649" y="1117266"/>
                  </a:cubicBezTo>
                  <a:cubicBezTo>
                    <a:pt x="333375" y="1117266"/>
                    <a:pt x="315805" y="1113762"/>
                    <a:pt x="296937" y="1106750"/>
                  </a:cubicBezTo>
                  <a:cubicBezTo>
                    <a:pt x="278066" y="1099742"/>
                    <a:pt x="260843" y="1090523"/>
                    <a:pt x="245263" y="1079097"/>
                  </a:cubicBezTo>
                  <a:lnTo>
                    <a:pt x="245263" y="1181145"/>
                  </a:lnTo>
                  <a:cubicBezTo>
                    <a:pt x="277632" y="1194301"/>
                    <a:pt x="313296" y="1200880"/>
                    <a:pt x="352243" y="1200880"/>
                  </a:cubicBezTo>
                  <a:cubicBezTo>
                    <a:pt x="385828" y="1200880"/>
                    <a:pt x="414565" y="1196380"/>
                    <a:pt x="438454" y="1187378"/>
                  </a:cubicBezTo>
                  <a:cubicBezTo>
                    <a:pt x="462344" y="1178376"/>
                    <a:pt x="480910" y="1164700"/>
                    <a:pt x="494152" y="1146351"/>
                  </a:cubicBezTo>
                  <a:cubicBezTo>
                    <a:pt x="507397" y="1127999"/>
                    <a:pt x="514018" y="1106448"/>
                    <a:pt x="514018" y="1081695"/>
                  </a:cubicBezTo>
                  <a:cubicBezTo>
                    <a:pt x="514018" y="1056245"/>
                    <a:pt x="506011" y="1034260"/>
                    <a:pt x="489997" y="1015737"/>
                  </a:cubicBezTo>
                  <a:cubicBezTo>
                    <a:pt x="473987" y="997214"/>
                    <a:pt x="446678" y="980163"/>
                    <a:pt x="408072" y="964582"/>
                  </a:cubicBezTo>
                  <a:cubicBezTo>
                    <a:pt x="388511" y="956447"/>
                    <a:pt x="375657" y="949826"/>
                    <a:pt x="369512" y="944719"/>
                  </a:cubicBezTo>
                  <a:cubicBezTo>
                    <a:pt x="363367" y="939612"/>
                    <a:pt x="360293" y="933162"/>
                    <a:pt x="360293" y="925372"/>
                  </a:cubicBezTo>
                  <a:cubicBezTo>
                    <a:pt x="360293" y="917237"/>
                    <a:pt x="364103" y="910832"/>
                    <a:pt x="371719" y="906159"/>
                  </a:cubicBezTo>
                  <a:cubicBezTo>
                    <a:pt x="379338" y="901482"/>
                    <a:pt x="389378" y="899147"/>
                    <a:pt x="401842" y="899147"/>
                  </a:cubicBezTo>
                  <a:cubicBezTo>
                    <a:pt x="432136" y="899147"/>
                    <a:pt x="462948" y="907716"/>
                    <a:pt x="494283" y="924853"/>
                  </a:cubicBezTo>
                  <a:lnTo>
                    <a:pt x="494283" y="830076"/>
                  </a:lnTo>
                  <a:cubicBezTo>
                    <a:pt x="478184" y="825748"/>
                    <a:pt x="465677" y="822805"/>
                    <a:pt x="456761" y="821245"/>
                  </a:cubicBezTo>
                  <a:cubicBezTo>
                    <a:pt x="447847" y="819688"/>
                    <a:pt x="437936" y="818391"/>
                    <a:pt x="427029" y="817350"/>
                  </a:cubicBezTo>
                  <a:cubicBezTo>
                    <a:pt x="416122" y="816312"/>
                    <a:pt x="404177" y="815793"/>
                    <a:pt x="391194" y="815793"/>
                  </a:cubicBezTo>
                  <a:close/>
                  <a:moveTo>
                    <a:pt x="1" y="235984"/>
                  </a:moveTo>
                  <a:cubicBezTo>
                    <a:pt x="1" y="233280"/>
                    <a:pt x="1" y="238148"/>
                    <a:pt x="1" y="257081"/>
                  </a:cubicBezTo>
                  <a:lnTo>
                    <a:pt x="1" y="296835"/>
                  </a:lnTo>
                  <a:lnTo>
                    <a:pt x="0" y="296838"/>
                  </a:lnTo>
                  <a:cubicBezTo>
                    <a:pt x="0" y="296839"/>
                    <a:pt x="0" y="242745"/>
                    <a:pt x="1" y="235984"/>
                  </a:cubicBezTo>
                  <a:close/>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lnTo>
                    <a:pt x="1" y="296835"/>
                  </a:lnTo>
                  <a:lnTo>
                    <a:pt x="1" y="296835"/>
                  </a:lnTo>
                  <a:lnTo>
                    <a:pt x="3758" y="266488"/>
                  </a:lnTo>
                  <a:cubicBezTo>
                    <a:pt x="41023" y="116806"/>
                    <a:pt x="350921" y="0"/>
                    <a:pt x="727700" y="0"/>
                  </a:cubicBezTo>
                  <a:close/>
                </a:path>
              </a:pathLst>
            </a:custGeom>
            <a:solidFill>
              <a:schemeClr val="accent1"/>
            </a:solidFill>
            <a:ln w="9525" cap="flat" cmpd="sng" algn="ctr">
              <a:noFill/>
              <a:prstDash val="soli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1274" b="0" i="0" u="none" strike="noStrike" kern="0" cap="none" spc="0" normalizeH="0" baseline="0" noProof="0">
                <a:ln>
                  <a:noFill/>
                </a:ln>
                <a:solidFill>
                  <a:srgbClr val="FFFFFF">
                    <a:lumMod val="85000"/>
                  </a:srgbClr>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79" name="TextBox 78">
              <a:extLst>
                <a:ext uri="{FF2B5EF4-FFF2-40B4-BE49-F238E27FC236}">
                  <a16:creationId xmlns:a16="http://schemas.microsoft.com/office/drawing/2014/main" id="{66ABDE39-6932-440E-B5E5-67517B0998E0}"/>
                </a:ext>
              </a:extLst>
            </p:cNvPr>
            <p:cNvSpPr txBox="1"/>
            <p:nvPr/>
          </p:nvSpPr>
          <p:spPr>
            <a:xfrm>
              <a:off x="329444" y="4662950"/>
              <a:ext cx="277328" cy="280036"/>
            </a:xfrm>
            <a:prstGeom prst="rect">
              <a:avLst/>
            </a:prstGeom>
            <a:solidFill>
              <a:schemeClr val="accent1"/>
            </a:solid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endParaRPr kumimoji="0" lang="en-US" sz="1200" b="0" i="0" u="none" strike="noStrike" kern="0" cap="none" spc="0" normalizeH="0" baseline="0" noProof="0">
                <a:ln>
                  <a:noFill/>
                </a:ln>
                <a:gradFill>
                  <a:gsLst>
                    <a:gs pos="2917">
                      <a:prstClr val="black"/>
                    </a:gs>
                    <a:gs pos="30000">
                      <a:prstClr val="black"/>
                    </a:gs>
                  </a:gsLst>
                  <a:lin ang="5400000" scaled="0"/>
                </a:gradFill>
                <a:effectLst/>
                <a:uLnTx/>
                <a:uFillTx/>
              </a:endParaRPr>
            </a:p>
          </p:txBody>
        </p:sp>
        <p:grpSp>
          <p:nvGrpSpPr>
            <p:cNvPr id="80" name="Group 4">
              <a:extLst>
                <a:ext uri="{FF2B5EF4-FFF2-40B4-BE49-F238E27FC236}">
                  <a16:creationId xmlns:a16="http://schemas.microsoft.com/office/drawing/2014/main" id="{28AC1DB6-9A1A-435D-A75A-46A8A021CCA2}"/>
                </a:ext>
              </a:extLst>
            </p:cNvPr>
            <p:cNvGrpSpPr>
              <a:grpSpLocks noChangeAspect="1"/>
            </p:cNvGrpSpPr>
            <p:nvPr/>
          </p:nvGrpSpPr>
          <p:grpSpPr bwMode="auto">
            <a:xfrm>
              <a:off x="486546" y="4705716"/>
              <a:ext cx="277331" cy="277328"/>
              <a:chOff x="4616" y="999"/>
              <a:chExt cx="312" cy="312"/>
            </a:xfrm>
            <a:solidFill>
              <a:srgbClr val="0078D4"/>
            </a:solidFill>
          </p:grpSpPr>
          <p:sp>
            <p:nvSpPr>
              <p:cNvPr id="81" name="Freeform 5">
                <a:extLst>
                  <a:ext uri="{FF2B5EF4-FFF2-40B4-BE49-F238E27FC236}">
                    <a16:creationId xmlns:a16="http://schemas.microsoft.com/office/drawing/2014/main" id="{A18A7F06-23D0-4E6B-9866-F085C7F38313}"/>
                  </a:ext>
                </a:extLst>
              </p:cNvPr>
              <p:cNvSpPr>
                <a:spLocks/>
              </p:cNvSpPr>
              <p:nvPr/>
            </p:nvSpPr>
            <p:spPr bwMode="auto">
              <a:xfrm>
                <a:off x="4780" y="1163"/>
                <a:ext cx="148" cy="148"/>
              </a:xfrm>
              <a:custGeom>
                <a:avLst/>
                <a:gdLst>
                  <a:gd name="T0" fmla="*/ 148 w 148"/>
                  <a:gd name="T1" fmla="*/ 127 h 148"/>
                  <a:gd name="T2" fmla="*/ 127 w 148"/>
                  <a:gd name="T3" fmla="*/ 148 h 148"/>
                  <a:gd name="T4" fmla="*/ 52 w 148"/>
                  <a:gd name="T5" fmla="*/ 73 h 148"/>
                  <a:gd name="T6" fmla="*/ 0 w 148"/>
                  <a:gd name="T7" fmla="*/ 21 h 148"/>
                  <a:gd name="T8" fmla="*/ 21 w 148"/>
                  <a:gd name="T9" fmla="*/ 0 h 148"/>
                  <a:gd name="T10" fmla="*/ 148 w 148"/>
                  <a:gd name="T11" fmla="*/ 127 h 148"/>
                </a:gdLst>
                <a:ahLst/>
                <a:cxnLst>
                  <a:cxn ang="0">
                    <a:pos x="T0" y="T1"/>
                  </a:cxn>
                  <a:cxn ang="0">
                    <a:pos x="T2" y="T3"/>
                  </a:cxn>
                  <a:cxn ang="0">
                    <a:pos x="T4" y="T5"/>
                  </a:cxn>
                  <a:cxn ang="0">
                    <a:pos x="T6" y="T7"/>
                  </a:cxn>
                  <a:cxn ang="0">
                    <a:pos x="T8" y="T9"/>
                  </a:cxn>
                  <a:cxn ang="0">
                    <a:pos x="T10" y="T11"/>
                  </a:cxn>
                </a:cxnLst>
                <a:rect l="0" t="0" r="r" b="b"/>
                <a:pathLst>
                  <a:path w="148" h="148">
                    <a:moveTo>
                      <a:pt x="148" y="127"/>
                    </a:moveTo>
                    <a:lnTo>
                      <a:pt x="127" y="148"/>
                    </a:lnTo>
                    <a:lnTo>
                      <a:pt x="52" y="73"/>
                    </a:lnTo>
                    <a:lnTo>
                      <a:pt x="0" y="21"/>
                    </a:lnTo>
                    <a:lnTo>
                      <a:pt x="21" y="0"/>
                    </a:lnTo>
                    <a:lnTo>
                      <a:pt x="148" y="12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82" name="Freeform 6">
                <a:extLst>
                  <a:ext uri="{FF2B5EF4-FFF2-40B4-BE49-F238E27FC236}">
                    <a16:creationId xmlns:a16="http://schemas.microsoft.com/office/drawing/2014/main" id="{24E4FD36-0363-42DD-9E4A-6A048FF94032}"/>
                  </a:ext>
                </a:extLst>
              </p:cNvPr>
              <p:cNvSpPr>
                <a:spLocks noEditPoints="1"/>
              </p:cNvSpPr>
              <p:nvPr/>
            </p:nvSpPr>
            <p:spPr bwMode="auto">
              <a:xfrm>
                <a:off x="4616" y="999"/>
                <a:ext cx="215" cy="215"/>
              </a:xfrm>
              <a:custGeom>
                <a:avLst/>
                <a:gdLst>
                  <a:gd name="T0" fmla="*/ 469 w 938"/>
                  <a:gd name="T1" fmla="*/ 0 h 939"/>
                  <a:gd name="T2" fmla="*/ 0 w 938"/>
                  <a:gd name="T3" fmla="*/ 470 h 939"/>
                  <a:gd name="T4" fmla="*/ 469 w 938"/>
                  <a:gd name="T5" fmla="*/ 939 h 939"/>
                  <a:gd name="T6" fmla="*/ 938 w 938"/>
                  <a:gd name="T7" fmla="*/ 470 h 939"/>
                  <a:gd name="T8" fmla="*/ 469 w 938"/>
                  <a:gd name="T9" fmla="*/ 0 h 939"/>
                  <a:gd name="T10" fmla="*/ 469 w 938"/>
                  <a:gd name="T11" fmla="*/ 811 h 939"/>
                  <a:gd name="T12" fmla="*/ 128 w 938"/>
                  <a:gd name="T13" fmla="*/ 470 h 939"/>
                  <a:gd name="T14" fmla="*/ 469 w 938"/>
                  <a:gd name="T15" fmla="*/ 128 h 939"/>
                  <a:gd name="T16" fmla="*/ 810 w 938"/>
                  <a:gd name="T17" fmla="*/ 470 h 939"/>
                  <a:gd name="T18" fmla="*/ 469 w 938"/>
                  <a:gd name="T19" fmla="*/ 811 h 9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8" h="939">
                    <a:moveTo>
                      <a:pt x="469" y="0"/>
                    </a:moveTo>
                    <a:cubicBezTo>
                      <a:pt x="210" y="0"/>
                      <a:pt x="0" y="210"/>
                      <a:pt x="0" y="470"/>
                    </a:cubicBezTo>
                    <a:cubicBezTo>
                      <a:pt x="0" y="729"/>
                      <a:pt x="210" y="939"/>
                      <a:pt x="469" y="939"/>
                    </a:cubicBezTo>
                    <a:cubicBezTo>
                      <a:pt x="728" y="939"/>
                      <a:pt x="938" y="729"/>
                      <a:pt x="938" y="470"/>
                    </a:cubicBezTo>
                    <a:cubicBezTo>
                      <a:pt x="938" y="210"/>
                      <a:pt x="728" y="0"/>
                      <a:pt x="469" y="0"/>
                    </a:cubicBezTo>
                    <a:close/>
                    <a:moveTo>
                      <a:pt x="469" y="811"/>
                    </a:moveTo>
                    <a:cubicBezTo>
                      <a:pt x="280" y="811"/>
                      <a:pt x="128" y="658"/>
                      <a:pt x="128" y="470"/>
                    </a:cubicBezTo>
                    <a:cubicBezTo>
                      <a:pt x="128" y="281"/>
                      <a:pt x="280" y="128"/>
                      <a:pt x="469" y="128"/>
                    </a:cubicBezTo>
                    <a:cubicBezTo>
                      <a:pt x="658" y="128"/>
                      <a:pt x="810" y="281"/>
                      <a:pt x="810" y="470"/>
                    </a:cubicBezTo>
                    <a:cubicBezTo>
                      <a:pt x="810" y="658"/>
                      <a:pt x="658" y="811"/>
                      <a:pt x="469" y="811"/>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grpSp>
      <p:grpSp>
        <p:nvGrpSpPr>
          <p:cNvPr id="83" name="Group 133">
            <a:extLst>
              <a:ext uri="{FF2B5EF4-FFF2-40B4-BE49-F238E27FC236}">
                <a16:creationId xmlns:a16="http://schemas.microsoft.com/office/drawing/2014/main" id="{9547537F-ADA7-4659-9A0F-1D20598A8CC8}"/>
              </a:ext>
              <a:ext uri="{C183D7F6-B498-43B3-948B-1728B52AA6E4}">
                <adec:decorative xmlns:adec="http://schemas.microsoft.com/office/drawing/2017/decorative" val="1"/>
              </a:ext>
            </a:extLst>
          </p:cNvPr>
          <p:cNvGrpSpPr>
            <a:grpSpLocks noChangeAspect="1"/>
          </p:cNvGrpSpPr>
          <p:nvPr/>
        </p:nvGrpSpPr>
        <p:grpSpPr bwMode="auto">
          <a:xfrm>
            <a:off x="8867197" y="1957828"/>
            <a:ext cx="693857" cy="626399"/>
            <a:chOff x="3294" y="3393"/>
            <a:chExt cx="216" cy="195"/>
          </a:xfrm>
        </p:grpSpPr>
        <p:sp>
          <p:nvSpPr>
            <p:cNvPr id="84" name="Freeform 134">
              <a:extLst>
                <a:ext uri="{FF2B5EF4-FFF2-40B4-BE49-F238E27FC236}">
                  <a16:creationId xmlns:a16="http://schemas.microsoft.com/office/drawing/2014/main" id="{54A0E63E-C780-43D4-A22C-C4CFB17E3285}"/>
                </a:ext>
              </a:extLst>
            </p:cNvPr>
            <p:cNvSpPr>
              <a:spLocks/>
            </p:cNvSpPr>
            <p:nvPr/>
          </p:nvSpPr>
          <p:spPr bwMode="auto">
            <a:xfrm>
              <a:off x="3311" y="3393"/>
              <a:ext cx="17" cy="29"/>
            </a:xfrm>
            <a:custGeom>
              <a:avLst/>
              <a:gdLst>
                <a:gd name="T0" fmla="*/ 27 w 27"/>
                <a:gd name="T1" fmla="*/ 0 h 46"/>
                <a:gd name="T2" fmla="*/ 27 w 27"/>
                <a:gd name="T3" fmla="*/ 0 h 46"/>
                <a:gd name="T4" fmla="*/ 0 w 27"/>
                <a:gd name="T5" fmla="*/ 0 h 46"/>
                <a:gd name="T6" fmla="*/ 0 w 27"/>
                <a:gd name="T7" fmla="*/ 46 h 46"/>
                <a:gd name="T8" fmla="*/ 27 w 27"/>
                <a:gd name="T9" fmla="*/ 46 h 46"/>
                <a:gd name="T10" fmla="*/ 27 w 27"/>
                <a:gd name="T11" fmla="*/ 0 h 46"/>
              </a:gdLst>
              <a:ahLst/>
              <a:cxnLst>
                <a:cxn ang="0">
                  <a:pos x="T0" y="T1"/>
                </a:cxn>
                <a:cxn ang="0">
                  <a:pos x="T2" y="T3"/>
                </a:cxn>
                <a:cxn ang="0">
                  <a:pos x="T4" y="T5"/>
                </a:cxn>
                <a:cxn ang="0">
                  <a:pos x="T6" y="T7"/>
                </a:cxn>
                <a:cxn ang="0">
                  <a:pos x="T8" y="T9"/>
                </a:cxn>
                <a:cxn ang="0">
                  <a:pos x="T10" y="T11"/>
                </a:cxn>
              </a:cxnLst>
              <a:rect l="0" t="0" r="r" b="b"/>
              <a:pathLst>
                <a:path w="27" h="46">
                  <a:moveTo>
                    <a:pt x="27" y="0"/>
                  </a:moveTo>
                  <a:lnTo>
                    <a:pt x="27" y="0"/>
                  </a:lnTo>
                  <a:lnTo>
                    <a:pt x="0" y="0"/>
                  </a:lnTo>
                  <a:lnTo>
                    <a:pt x="0" y="46"/>
                  </a:lnTo>
                  <a:lnTo>
                    <a:pt x="27" y="46"/>
                  </a:lnTo>
                  <a:lnTo>
                    <a:pt x="27"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85" name="Freeform 135">
              <a:extLst>
                <a:ext uri="{FF2B5EF4-FFF2-40B4-BE49-F238E27FC236}">
                  <a16:creationId xmlns:a16="http://schemas.microsoft.com/office/drawing/2014/main" id="{0417F41A-400D-47A3-BBEC-DB83097E538E}"/>
                </a:ext>
              </a:extLst>
            </p:cNvPr>
            <p:cNvSpPr>
              <a:spLocks/>
            </p:cNvSpPr>
            <p:nvPr/>
          </p:nvSpPr>
          <p:spPr bwMode="auto">
            <a:xfrm>
              <a:off x="3311" y="3472"/>
              <a:ext cx="17" cy="116"/>
            </a:xfrm>
            <a:custGeom>
              <a:avLst/>
              <a:gdLst>
                <a:gd name="T0" fmla="*/ 0 w 27"/>
                <a:gd name="T1" fmla="*/ 187 h 187"/>
                <a:gd name="T2" fmla="*/ 0 w 27"/>
                <a:gd name="T3" fmla="*/ 187 h 187"/>
                <a:gd name="T4" fmla="*/ 27 w 27"/>
                <a:gd name="T5" fmla="*/ 187 h 187"/>
                <a:gd name="T6" fmla="*/ 27 w 27"/>
                <a:gd name="T7" fmla="*/ 0 h 187"/>
                <a:gd name="T8" fmla="*/ 0 w 27"/>
                <a:gd name="T9" fmla="*/ 0 h 187"/>
                <a:gd name="T10" fmla="*/ 0 w 27"/>
                <a:gd name="T11" fmla="*/ 187 h 187"/>
              </a:gdLst>
              <a:ahLst/>
              <a:cxnLst>
                <a:cxn ang="0">
                  <a:pos x="T0" y="T1"/>
                </a:cxn>
                <a:cxn ang="0">
                  <a:pos x="T2" y="T3"/>
                </a:cxn>
                <a:cxn ang="0">
                  <a:pos x="T4" y="T5"/>
                </a:cxn>
                <a:cxn ang="0">
                  <a:pos x="T6" y="T7"/>
                </a:cxn>
                <a:cxn ang="0">
                  <a:pos x="T8" y="T9"/>
                </a:cxn>
                <a:cxn ang="0">
                  <a:pos x="T10" y="T11"/>
                </a:cxn>
              </a:cxnLst>
              <a:rect l="0" t="0" r="r" b="b"/>
              <a:pathLst>
                <a:path w="27" h="187">
                  <a:moveTo>
                    <a:pt x="0" y="187"/>
                  </a:moveTo>
                  <a:lnTo>
                    <a:pt x="0" y="187"/>
                  </a:lnTo>
                  <a:lnTo>
                    <a:pt x="27" y="187"/>
                  </a:lnTo>
                  <a:lnTo>
                    <a:pt x="27" y="0"/>
                  </a:lnTo>
                  <a:lnTo>
                    <a:pt x="0" y="0"/>
                  </a:lnTo>
                  <a:lnTo>
                    <a:pt x="0" y="187"/>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86" name="Freeform 136">
              <a:extLst>
                <a:ext uri="{FF2B5EF4-FFF2-40B4-BE49-F238E27FC236}">
                  <a16:creationId xmlns:a16="http://schemas.microsoft.com/office/drawing/2014/main" id="{0AB32873-5A22-4ED2-8AD4-C768D485B204}"/>
                </a:ext>
              </a:extLst>
            </p:cNvPr>
            <p:cNvSpPr>
              <a:spLocks/>
            </p:cNvSpPr>
            <p:nvPr/>
          </p:nvSpPr>
          <p:spPr bwMode="auto">
            <a:xfrm>
              <a:off x="3394" y="3569"/>
              <a:ext cx="16" cy="19"/>
            </a:xfrm>
            <a:custGeom>
              <a:avLst/>
              <a:gdLst>
                <a:gd name="T0" fmla="*/ 0 w 27"/>
                <a:gd name="T1" fmla="*/ 30 h 30"/>
                <a:gd name="T2" fmla="*/ 0 w 27"/>
                <a:gd name="T3" fmla="*/ 30 h 30"/>
                <a:gd name="T4" fmla="*/ 27 w 27"/>
                <a:gd name="T5" fmla="*/ 30 h 30"/>
                <a:gd name="T6" fmla="*/ 27 w 27"/>
                <a:gd name="T7" fmla="*/ 0 h 30"/>
                <a:gd name="T8" fmla="*/ 0 w 27"/>
                <a:gd name="T9" fmla="*/ 0 h 30"/>
                <a:gd name="T10" fmla="*/ 0 w 27"/>
                <a:gd name="T11" fmla="*/ 30 h 30"/>
              </a:gdLst>
              <a:ahLst/>
              <a:cxnLst>
                <a:cxn ang="0">
                  <a:pos x="T0" y="T1"/>
                </a:cxn>
                <a:cxn ang="0">
                  <a:pos x="T2" y="T3"/>
                </a:cxn>
                <a:cxn ang="0">
                  <a:pos x="T4" y="T5"/>
                </a:cxn>
                <a:cxn ang="0">
                  <a:pos x="T6" y="T7"/>
                </a:cxn>
                <a:cxn ang="0">
                  <a:pos x="T8" y="T9"/>
                </a:cxn>
                <a:cxn ang="0">
                  <a:pos x="T10" y="T11"/>
                </a:cxn>
              </a:cxnLst>
              <a:rect l="0" t="0" r="r" b="b"/>
              <a:pathLst>
                <a:path w="27" h="30">
                  <a:moveTo>
                    <a:pt x="0" y="30"/>
                  </a:moveTo>
                  <a:lnTo>
                    <a:pt x="0" y="30"/>
                  </a:lnTo>
                  <a:lnTo>
                    <a:pt x="27" y="30"/>
                  </a:lnTo>
                  <a:lnTo>
                    <a:pt x="27" y="0"/>
                  </a:lnTo>
                  <a:lnTo>
                    <a:pt x="0" y="0"/>
                  </a:lnTo>
                  <a:lnTo>
                    <a:pt x="0" y="3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87" name="Freeform 137">
              <a:extLst>
                <a:ext uri="{FF2B5EF4-FFF2-40B4-BE49-F238E27FC236}">
                  <a16:creationId xmlns:a16="http://schemas.microsoft.com/office/drawing/2014/main" id="{5874A252-A01D-4240-B66D-69FB77281CFA}"/>
                </a:ext>
              </a:extLst>
            </p:cNvPr>
            <p:cNvSpPr>
              <a:spLocks/>
            </p:cNvSpPr>
            <p:nvPr/>
          </p:nvSpPr>
          <p:spPr bwMode="auto">
            <a:xfrm>
              <a:off x="3394" y="3393"/>
              <a:ext cx="16" cy="125"/>
            </a:xfrm>
            <a:custGeom>
              <a:avLst/>
              <a:gdLst>
                <a:gd name="T0" fmla="*/ 27 w 27"/>
                <a:gd name="T1" fmla="*/ 0 h 201"/>
                <a:gd name="T2" fmla="*/ 27 w 27"/>
                <a:gd name="T3" fmla="*/ 0 h 201"/>
                <a:gd name="T4" fmla="*/ 0 w 27"/>
                <a:gd name="T5" fmla="*/ 0 h 201"/>
                <a:gd name="T6" fmla="*/ 0 w 27"/>
                <a:gd name="T7" fmla="*/ 201 h 201"/>
                <a:gd name="T8" fmla="*/ 27 w 27"/>
                <a:gd name="T9" fmla="*/ 201 h 201"/>
                <a:gd name="T10" fmla="*/ 27 w 27"/>
                <a:gd name="T11" fmla="*/ 0 h 201"/>
              </a:gdLst>
              <a:ahLst/>
              <a:cxnLst>
                <a:cxn ang="0">
                  <a:pos x="T0" y="T1"/>
                </a:cxn>
                <a:cxn ang="0">
                  <a:pos x="T2" y="T3"/>
                </a:cxn>
                <a:cxn ang="0">
                  <a:pos x="T4" y="T5"/>
                </a:cxn>
                <a:cxn ang="0">
                  <a:pos x="T6" y="T7"/>
                </a:cxn>
                <a:cxn ang="0">
                  <a:pos x="T8" y="T9"/>
                </a:cxn>
                <a:cxn ang="0">
                  <a:pos x="T10" y="T11"/>
                </a:cxn>
              </a:cxnLst>
              <a:rect l="0" t="0" r="r" b="b"/>
              <a:pathLst>
                <a:path w="27" h="201">
                  <a:moveTo>
                    <a:pt x="27" y="0"/>
                  </a:moveTo>
                  <a:lnTo>
                    <a:pt x="27" y="0"/>
                  </a:lnTo>
                  <a:lnTo>
                    <a:pt x="0" y="0"/>
                  </a:lnTo>
                  <a:lnTo>
                    <a:pt x="0" y="201"/>
                  </a:lnTo>
                  <a:lnTo>
                    <a:pt x="27" y="201"/>
                  </a:lnTo>
                  <a:lnTo>
                    <a:pt x="27"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88" name="Freeform 138">
              <a:extLst>
                <a:ext uri="{FF2B5EF4-FFF2-40B4-BE49-F238E27FC236}">
                  <a16:creationId xmlns:a16="http://schemas.microsoft.com/office/drawing/2014/main" id="{8AE08790-024B-481C-83AB-16B36388B03E}"/>
                </a:ext>
              </a:extLst>
            </p:cNvPr>
            <p:cNvSpPr>
              <a:spLocks/>
            </p:cNvSpPr>
            <p:nvPr/>
          </p:nvSpPr>
          <p:spPr bwMode="auto">
            <a:xfrm>
              <a:off x="3477" y="3519"/>
              <a:ext cx="16" cy="69"/>
            </a:xfrm>
            <a:custGeom>
              <a:avLst/>
              <a:gdLst>
                <a:gd name="T0" fmla="*/ 0 w 26"/>
                <a:gd name="T1" fmla="*/ 110 h 110"/>
                <a:gd name="T2" fmla="*/ 0 w 26"/>
                <a:gd name="T3" fmla="*/ 110 h 110"/>
                <a:gd name="T4" fmla="*/ 26 w 26"/>
                <a:gd name="T5" fmla="*/ 110 h 110"/>
                <a:gd name="T6" fmla="*/ 26 w 26"/>
                <a:gd name="T7" fmla="*/ 0 h 110"/>
                <a:gd name="T8" fmla="*/ 0 w 26"/>
                <a:gd name="T9" fmla="*/ 0 h 110"/>
                <a:gd name="T10" fmla="*/ 0 w 26"/>
                <a:gd name="T11" fmla="*/ 110 h 110"/>
              </a:gdLst>
              <a:ahLst/>
              <a:cxnLst>
                <a:cxn ang="0">
                  <a:pos x="T0" y="T1"/>
                </a:cxn>
                <a:cxn ang="0">
                  <a:pos x="T2" y="T3"/>
                </a:cxn>
                <a:cxn ang="0">
                  <a:pos x="T4" y="T5"/>
                </a:cxn>
                <a:cxn ang="0">
                  <a:pos x="T6" y="T7"/>
                </a:cxn>
                <a:cxn ang="0">
                  <a:pos x="T8" y="T9"/>
                </a:cxn>
                <a:cxn ang="0">
                  <a:pos x="T10" y="T11"/>
                </a:cxn>
              </a:cxnLst>
              <a:rect l="0" t="0" r="r" b="b"/>
              <a:pathLst>
                <a:path w="26" h="110">
                  <a:moveTo>
                    <a:pt x="0" y="110"/>
                  </a:moveTo>
                  <a:lnTo>
                    <a:pt x="0" y="110"/>
                  </a:lnTo>
                  <a:lnTo>
                    <a:pt x="26" y="110"/>
                  </a:lnTo>
                  <a:lnTo>
                    <a:pt x="26" y="0"/>
                  </a:lnTo>
                  <a:lnTo>
                    <a:pt x="0" y="0"/>
                  </a:lnTo>
                  <a:lnTo>
                    <a:pt x="0" y="11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89" name="Freeform 139">
              <a:extLst>
                <a:ext uri="{FF2B5EF4-FFF2-40B4-BE49-F238E27FC236}">
                  <a16:creationId xmlns:a16="http://schemas.microsoft.com/office/drawing/2014/main" id="{98DFB3E4-1D02-48B6-AF93-BE0953FB1050}"/>
                </a:ext>
              </a:extLst>
            </p:cNvPr>
            <p:cNvSpPr>
              <a:spLocks/>
            </p:cNvSpPr>
            <p:nvPr/>
          </p:nvSpPr>
          <p:spPr bwMode="auto">
            <a:xfrm>
              <a:off x="3477" y="3393"/>
              <a:ext cx="16" cy="75"/>
            </a:xfrm>
            <a:custGeom>
              <a:avLst/>
              <a:gdLst>
                <a:gd name="T0" fmla="*/ 26 w 26"/>
                <a:gd name="T1" fmla="*/ 0 h 121"/>
                <a:gd name="T2" fmla="*/ 26 w 26"/>
                <a:gd name="T3" fmla="*/ 0 h 121"/>
                <a:gd name="T4" fmla="*/ 0 w 26"/>
                <a:gd name="T5" fmla="*/ 0 h 121"/>
                <a:gd name="T6" fmla="*/ 0 w 26"/>
                <a:gd name="T7" fmla="*/ 121 h 121"/>
                <a:gd name="T8" fmla="*/ 26 w 26"/>
                <a:gd name="T9" fmla="*/ 121 h 121"/>
                <a:gd name="T10" fmla="*/ 26 w 26"/>
                <a:gd name="T11" fmla="*/ 0 h 121"/>
              </a:gdLst>
              <a:ahLst/>
              <a:cxnLst>
                <a:cxn ang="0">
                  <a:pos x="T0" y="T1"/>
                </a:cxn>
                <a:cxn ang="0">
                  <a:pos x="T2" y="T3"/>
                </a:cxn>
                <a:cxn ang="0">
                  <a:pos x="T4" y="T5"/>
                </a:cxn>
                <a:cxn ang="0">
                  <a:pos x="T6" y="T7"/>
                </a:cxn>
                <a:cxn ang="0">
                  <a:pos x="T8" y="T9"/>
                </a:cxn>
                <a:cxn ang="0">
                  <a:pos x="T10" y="T11"/>
                </a:cxn>
              </a:cxnLst>
              <a:rect l="0" t="0" r="r" b="b"/>
              <a:pathLst>
                <a:path w="26" h="121">
                  <a:moveTo>
                    <a:pt x="26" y="0"/>
                  </a:moveTo>
                  <a:lnTo>
                    <a:pt x="26" y="0"/>
                  </a:lnTo>
                  <a:lnTo>
                    <a:pt x="0" y="0"/>
                  </a:lnTo>
                  <a:lnTo>
                    <a:pt x="0" y="121"/>
                  </a:lnTo>
                  <a:lnTo>
                    <a:pt x="26" y="121"/>
                  </a:lnTo>
                  <a:lnTo>
                    <a:pt x="26"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90" name="Freeform 140">
              <a:extLst>
                <a:ext uri="{FF2B5EF4-FFF2-40B4-BE49-F238E27FC236}">
                  <a16:creationId xmlns:a16="http://schemas.microsoft.com/office/drawing/2014/main" id="{CA08345B-57B9-4876-AE84-C5780972EE1D}"/>
                </a:ext>
              </a:extLst>
            </p:cNvPr>
            <p:cNvSpPr>
              <a:spLocks/>
            </p:cNvSpPr>
            <p:nvPr/>
          </p:nvSpPr>
          <p:spPr bwMode="auto">
            <a:xfrm>
              <a:off x="3294" y="3422"/>
              <a:ext cx="50" cy="33"/>
            </a:xfrm>
            <a:custGeom>
              <a:avLst/>
              <a:gdLst>
                <a:gd name="T0" fmla="*/ 27 w 80"/>
                <a:gd name="T1" fmla="*/ 0 h 53"/>
                <a:gd name="T2" fmla="*/ 27 w 80"/>
                <a:gd name="T3" fmla="*/ 0 h 53"/>
                <a:gd name="T4" fmla="*/ 0 w 80"/>
                <a:gd name="T5" fmla="*/ 0 h 53"/>
                <a:gd name="T6" fmla="*/ 0 w 80"/>
                <a:gd name="T7" fmla="*/ 53 h 53"/>
                <a:gd name="T8" fmla="*/ 27 w 80"/>
                <a:gd name="T9" fmla="*/ 53 h 53"/>
                <a:gd name="T10" fmla="*/ 54 w 80"/>
                <a:gd name="T11" fmla="*/ 53 h 53"/>
                <a:gd name="T12" fmla="*/ 80 w 80"/>
                <a:gd name="T13" fmla="*/ 53 h 53"/>
                <a:gd name="T14" fmla="*/ 80 w 80"/>
                <a:gd name="T15" fmla="*/ 0 h 53"/>
                <a:gd name="T16" fmla="*/ 54 w 80"/>
                <a:gd name="T17" fmla="*/ 0 h 53"/>
                <a:gd name="T18" fmla="*/ 27 w 80"/>
                <a:gd name="T19"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0" h="53">
                  <a:moveTo>
                    <a:pt x="27" y="0"/>
                  </a:moveTo>
                  <a:lnTo>
                    <a:pt x="27" y="0"/>
                  </a:lnTo>
                  <a:lnTo>
                    <a:pt x="0" y="0"/>
                  </a:lnTo>
                  <a:lnTo>
                    <a:pt x="0" y="53"/>
                  </a:lnTo>
                  <a:lnTo>
                    <a:pt x="27" y="53"/>
                  </a:lnTo>
                  <a:lnTo>
                    <a:pt x="54" y="53"/>
                  </a:lnTo>
                  <a:lnTo>
                    <a:pt x="80" y="53"/>
                  </a:lnTo>
                  <a:lnTo>
                    <a:pt x="80" y="0"/>
                  </a:lnTo>
                  <a:lnTo>
                    <a:pt x="54" y="0"/>
                  </a:lnTo>
                  <a:lnTo>
                    <a:pt x="27" y="0"/>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91" name="Freeform 141">
              <a:extLst>
                <a:ext uri="{FF2B5EF4-FFF2-40B4-BE49-F238E27FC236}">
                  <a16:creationId xmlns:a16="http://schemas.microsoft.com/office/drawing/2014/main" id="{2979C1A2-FDC9-4AB4-B436-97F4B4DF89B8}"/>
                </a:ext>
              </a:extLst>
            </p:cNvPr>
            <p:cNvSpPr>
              <a:spLocks/>
            </p:cNvSpPr>
            <p:nvPr/>
          </p:nvSpPr>
          <p:spPr bwMode="auto">
            <a:xfrm>
              <a:off x="3377" y="3518"/>
              <a:ext cx="50" cy="34"/>
            </a:xfrm>
            <a:custGeom>
              <a:avLst/>
              <a:gdLst>
                <a:gd name="T0" fmla="*/ 26 w 80"/>
                <a:gd name="T1" fmla="*/ 0 h 54"/>
                <a:gd name="T2" fmla="*/ 26 w 80"/>
                <a:gd name="T3" fmla="*/ 0 h 54"/>
                <a:gd name="T4" fmla="*/ 0 w 80"/>
                <a:gd name="T5" fmla="*/ 0 h 54"/>
                <a:gd name="T6" fmla="*/ 0 w 80"/>
                <a:gd name="T7" fmla="*/ 54 h 54"/>
                <a:gd name="T8" fmla="*/ 26 w 80"/>
                <a:gd name="T9" fmla="*/ 54 h 54"/>
                <a:gd name="T10" fmla="*/ 53 w 80"/>
                <a:gd name="T11" fmla="*/ 54 h 54"/>
                <a:gd name="T12" fmla="*/ 80 w 80"/>
                <a:gd name="T13" fmla="*/ 54 h 54"/>
                <a:gd name="T14" fmla="*/ 80 w 80"/>
                <a:gd name="T15" fmla="*/ 0 h 54"/>
                <a:gd name="T16" fmla="*/ 53 w 80"/>
                <a:gd name="T17" fmla="*/ 0 h 54"/>
                <a:gd name="T18" fmla="*/ 26 w 80"/>
                <a:gd name="T19"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0" h="54">
                  <a:moveTo>
                    <a:pt x="26" y="0"/>
                  </a:moveTo>
                  <a:lnTo>
                    <a:pt x="26" y="0"/>
                  </a:lnTo>
                  <a:lnTo>
                    <a:pt x="0" y="0"/>
                  </a:lnTo>
                  <a:lnTo>
                    <a:pt x="0" y="54"/>
                  </a:lnTo>
                  <a:lnTo>
                    <a:pt x="26" y="54"/>
                  </a:lnTo>
                  <a:lnTo>
                    <a:pt x="53" y="54"/>
                  </a:lnTo>
                  <a:lnTo>
                    <a:pt x="80" y="54"/>
                  </a:lnTo>
                  <a:lnTo>
                    <a:pt x="80" y="0"/>
                  </a:lnTo>
                  <a:lnTo>
                    <a:pt x="53" y="0"/>
                  </a:lnTo>
                  <a:lnTo>
                    <a:pt x="26" y="0"/>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92" name="Freeform 142">
              <a:extLst>
                <a:ext uri="{FF2B5EF4-FFF2-40B4-BE49-F238E27FC236}">
                  <a16:creationId xmlns:a16="http://schemas.microsoft.com/office/drawing/2014/main" id="{F3E1E375-FBC2-4169-A10E-BE56E075AD37}"/>
                </a:ext>
              </a:extLst>
            </p:cNvPr>
            <p:cNvSpPr>
              <a:spLocks/>
            </p:cNvSpPr>
            <p:nvPr/>
          </p:nvSpPr>
          <p:spPr bwMode="auto">
            <a:xfrm>
              <a:off x="3460" y="3468"/>
              <a:ext cx="50" cy="33"/>
            </a:xfrm>
            <a:custGeom>
              <a:avLst/>
              <a:gdLst>
                <a:gd name="T0" fmla="*/ 53 w 80"/>
                <a:gd name="T1" fmla="*/ 0 h 53"/>
                <a:gd name="T2" fmla="*/ 53 w 80"/>
                <a:gd name="T3" fmla="*/ 0 h 53"/>
                <a:gd name="T4" fmla="*/ 27 w 80"/>
                <a:gd name="T5" fmla="*/ 0 h 53"/>
                <a:gd name="T6" fmla="*/ 0 w 80"/>
                <a:gd name="T7" fmla="*/ 0 h 53"/>
                <a:gd name="T8" fmla="*/ 0 w 80"/>
                <a:gd name="T9" fmla="*/ 53 h 53"/>
                <a:gd name="T10" fmla="*/ 27 w 80"/>
                <a:gd name="T11" fmla="*/ 53 h 53"/>
                <a:gd name="T12" fmla="*/ 53 w 80"/>
                <a:gd name="T13" fmla="*/ 53 h 53"/>
                <a:gd name="T14" fmla="*/ 80 w 80"/>
                <a:gd name="T15" fmla="*/ 53 h 53"/>
                <a:gd name="T16" fmla="*/ 80 w 80"/>
                <a:gd name="T17" fmla="*/ 0 h 53"/>
                <a:gd name="T18" fmla="*/ 53 w 80"/>
                <a:gd name="T19"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0" h="53">
                  <a:moveTo>
                    <a:pt x="53" y="0"/>
                  </a:moveTo>
                  <a:lnTo>
                    <a:pt x="53" y="0"/>
                  </a:lnTo>
                  <a:lnTo>
                    <a:pt x="27" y="0"/>
                  </a:lnTo>
                  <a:lnTo>
                    <a:pt x="0" y="0"/>
                  </a:lnTo>
                  <a:lnTo>
                    <a:pt x="0" y="53"/>
                  </a:lnTo>
                  <a:lnTo>
                    <a:pt x="27" y="53"/>
                  </a:lnTo>
                  <a:lnTo>
                    <a:pt x="53" y="53"/>
                  </a:lnTo>
                  <a:lnTo>
                    <a:pt x="80" y="53"/>
                  </a:lnTo>
                  <a:lnTo>
                    <a:pt x="80" y="0"/>
                  </a:lnTo>
                  <a:lnTo>
                    <a:pt x="53" y="0"/>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cxnSp>
        <p:nvCxnSpPr>
          <p:cNvPr id="59" name="Straight Connector 58">
            <a:extLst>
              <a:ext uri="{FF2B5EF4-FFF2-40B4-BE49-F238E27FC236}">
                <a16:creationId xmlns:a16="http://schemas.microsoft.com/office/drawing/2014/main" id="{B5CD9952-6145-46D2-A101-56371A0C2095}"/>
              </a:ext>
              <a:ext uri="{C183D7F6-B498-43B3-948B-1728B52AA6E4}">
                <adec:decorative xmlns:adec="http://schemas.microsoft.com/office/drawing/2017/decorative" val="1"/>
              </a:ext>
            </a:extLst>
          </p:cNvPr>
          <p:cNvCxnSpPr>
            <a:cxnSpLocks/>
          </p:cNvCxnSpPr>
          <p:nvPr/>
        </p:nvCxnSpPr>
        <p:spPr>
          <a:xfrm>
            <a:off x="588263" y="3368833"/>
            <a:ext cx="2411495"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F0134650-4B54-4050-803F-86677187113B}"/>
              </a:ext>
              <a:ext uri="{C183D7F6-B498-43B3-948B-1728B52AA6E4}">
                <adec:decorative xmlns:adec="http://schemas.microsoft.com/office/drawing/2017/decorative" val="1"/>
              </a:ext>
            </a:extLst>
          </p:cNvPr>
          <p:cNvCxnSpPr>
            <a:cxnSpLocks/>
          </p:cNvCxnSpPr>
          <p:nvPr/>
        </p:nvCxnSpPr>
        <p:spPr>
          <a:xfrm>
            <a:off x="3347907" y="3368833"/>
            <a:ext cx="2411495"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5554FD74-C25E-4A5D-8A9C-99674048AF06}"/>
              </a:ext>
              <a:ext uri="{C183D7F6-B498-43B3-948B-1728B52AA6E4}">
                <adec:decorative xmlns:adec="http://schemas.microsoft.com/office/drawing/2017/decorative" val="1"/>
              </a:ext>
            </a:extLst>
          </p:cNvPr>
          <p:cNvCxnSpPr>
            <a:cxnSpLocks/>
          </p:cNvCxnSpPr>
          <p:nvPr/>
        </p:nvCxnSpPr>
        <p:spPr>
          <a:xfrm>
            <a:off x="6107551" y="3368833"/>
            <a:ext cx="2411495"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7878971B-6C29-4E06-9702-3541C66C6AC5}"/>
              </a:ext>
              <a:ext uri="{C183D7F6-B498-43B3-948B-1728B52AA6E4}">
                <adec:decorative xmlns:adec="http://schemas.microsoft.com/office/drawing/2017/decorative" val="1"/>
              </a:ext>
            </a:extLst>
          </p:cNvPr>
          <p:cNvCxnSpPr>
            <a:cxnSpLocks/>
          </p:cNvCxnSpPr>
          <p:nvPr/>
        </p:nvCxnSpPr>
        <p:spPr>
          <a:xfrm>
            <a:off x="8867196" y="3368833"/>
            <a:ext cx="2411495"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99" name="Group 135">
            <a:extLst>
              <a:ext uri="{FF2B5EF4-FFF2-40B4-BE49-F238E27FC236}">
                <a16:creationId xmlns:a16="http://schemas.microsoft.com/office/drawing/2014/main" id="{D4F7027F-A8BF-4BA9-8293-D034EE94A9E4}"/>
              </a:ext>
              <a:ext uri="{C183D7F6-B498-43B3-948B-1728B52AA6E4}">
                <adec:decorative xmlns:adec="http://schemas.microsoft.com/office/drawing/2017/decorative" val="1"/>
              </a:ext>
            </a:extLst>
          </p:cNvPr>
          <p:cNvGrpSpPr>
            <a:grpSpLocks noChangeAspect="1"/>
          </p:cNvGrpSpPr>
          <p:nvPr/>
        </p:nvGrpSpPr>
        <p:grpSpPr bwMode="auto">
          <a:xfrm>
            <a:off x="605753" y="1992505"/>
            <a:ext cx="671033" cy="557044"/>
            <a:chOff x="2204" y="1026"/>
            <a:chExt cx="312" cy="259"/>
          </a:xfrm>
        </p:grpSpPr>
        <p:sp>
          <p:nvSpPr>
            <p:cNvPr id="100" name="Freeform 136">
              <a:extLst>
                <a:ext uri="{FF2B5EF4-FFF2-40B4-BE49-F238E27FC236}">
                  <a16:creationId xmlns:a16="http://schemas.microsoft.com/office/drawing/2014/main" id="{C2CF2EC3-F3BE-44BD-94A0-6067B17B79CF}"/>
                </a:ext>
              </a:extLst>
            </p:cNvPr>
            <p:cNvSpPr>
              <a:spLocks/>
            </p:cNvSpPr>
            <p:nvPr/>
          </p:nvSpPr>
          <p:spPr bwMode="auto">
            <a:xfrm>
              <a:off x="2516" y="118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01" name="Freeform 137">
              <a:extLst>
                <a:ext uri="{FF2B5EF4-FFF2-40B4-BE49-F238E27FC236}">
                  <a16:creationId xmlns:a16="http://schemas.microsoft.com/office/drawing/2014/main" id="{150D9ECD-7E70-481A-B494-051A4A541256}"/>
                </a:ext>
              </a:extLst>
            </p:cNvPr>
            <p:cNvSpPr>
              <a:spLocks/>
            </p:cNvSpPr>
            <p:nvPr/>
          </p:nvSpPr>
          <p:spPr bwMode="auto">
            <a:xfrm>
              <a:off x="2457" y="1192"/>
              <a:ext cx="59" cy="93"/>
            </a:xfrm>
            <a:custGeom>
              <a:avLst/>
              <a:gdLst>
                <a:gd name="T0" fmla="*/ 132 w 260"/>
                <a:gd name="T1" fmla="*/ 0 h 409"/>
                <a:gd name="T2" fmla="*/ 0 w 260"/>
                <a:gd name="T3" fmla="*/ 318 h 409"/>
                <a:gd name="T4" fmla="*/ 91 w 260"/>
                <a:gd name="T5" fmla="*/ 409 h 409"/>
                <a:gd name="T6" fmla="*/ 260 w 260"/>
                <a:gd name="T7" fmla="*/ 0 h 409"/>
                <a:gd name="T8" fmla="*/ 132 w 260"/>
                <a:gd name="T9" fmla="*/ 0 h 409"/>
              </a:gdLst>
              <a:ahLst/>
              <a:cxnLst>
                <a:cxn ang="0">
                  <a:pos x="T0" y="T1"/>
                </a:cxn>
                <a:cxn ang="0">
                  <a:pos x="T2" y="T3"/>
                </a:cxn>
                <a:cxn ang="0">
                  <a:pos x="T4" y="T5"/>
                </a:cxn>
                <a:cxn ang="0">
                  <a:pos x="T6" y="T7"/>
                </a:cxn>
                <a:cxn ang="0">
                  <a:pos x="T8" y="T9"/>
                </a:cxn>
              </a:cxnLst>
              <a:rect l="0" t="0" r="r" b="b"/>
              <a:pathLst>
                <a:path w="260" h="409">
                  <a:moveTo>
                    <a:pt x="132" y="0"/>
                  </a:moveTo>
                  <a:cubicBezTo>
                    <a:pt x="123" y="121"/>
                    <a:pt x="74" y="231"/>
                    <a:pt x="0" y="318"/>
                  </a:cubicBezTo>
                  <a:cubicBezTo>
                    <a:pt x="91" y="409"/>
                    <a:pt x="91" y="409"/>
                    <a:pt x="91" y="409"/>
                  </a:cubicBezTo>
                  <a:cubicBezTo>
                    <a:pt x="188" y="298"/>
                    <a:pt x="250" y="156"/>
                    <a:pt x="260" y="0"/>
                  </a:cubicBezTo>
                  <a:lnTo>
                    <a:pt x="132"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02" name="Freeform 138">
              <a:extLst>
                <a:ext uri="{FF2B5EF4-FFF2-40B4-BE49-F238E27FC236}">
                  <a16:creationId xmlns:a16="http://schemas.microsoft.com/office/drawing/2014/main" id="{CE702AC7-3760-43CF-B189-D34757D0EA23}"/>
                </a:ext>
              </a:extLst>
            </p:cNvPr>
            <p:cNvSpPr>
              <a:spLocks/>
            </p:cNvSpPr>
            <p:nvPr/>
          </p:nvSpPr>
          <p:spPr bwMode="auto">
            <a:xfrm>
              <a:off x="2457" y="1079"/>
              <a:ext cx="59" cy="93"/>
            </a:xfrm>
            <a:custGeom>
              <a:avLst/>
              <a:gdLst>
                <a:gd name="T0" fmla="*/ 0 w 260"/>
                <a:gd name="T1" fmla="*/ 90 h 409"/>
                <a:gd name="T2" fmla="*/ 132 w 260"/>
                <a:gd name="T3" fmla="*/ 409 h 409"/>
                <a:gd name="T4" fmla="*/ 260 w 260"/>
                <a:gd name="T5" fmla="*/ 409 h 409"/>
                <a:gd name="T6" fmla="*/ 91 w 260"/>
                <a:gd name="T7" fmla="*/ 0 h 409"/>
                <a:gd name="T8" fmla="*/ 0 w 260"/>
                <a:gd name="T9" fmla="*/ 90 h 409"/>
              </a:gdLst>
              <a:ahLst/>
              <a:cxnLst>
                <a:cxn ang="0">
                  <a:pos x="T0" y="T1"/>
                </a:cxn>
                <a:cxn ang="0">
                  <a:pos x="T2" y="T3"/>
                </a:cxn>
                <a:cxn ang="0">
                  <a:pos x="T4" y="T5"/>
                </a:cxn>
                <a:cxn ang="0">
                  <a:pos x="T6" y="T7"/>
                </a:cxn>
                <a:cxn ang="0">
                  <a:pos x="T8" y="T9"/>
                </a:cxn>
              </a:cxnLst>
              <a:rect l="0" t="0" r="r" b="b"/>
              <a:pathLst>
                <a:path w="260" h="409">
                  <a:moveTo>
                    <a:pt x="0" y="90"/>
                  </a:moveTo>
                  <a:cubicBezTo>
                    <a:pt x="79" y="182"/>
                    <a:pt x="123" y="294"/>
                    <a:pt x="132" y="409"/>
                  </a:cubicBezTo>
                  <a:cubicBezTo>
                    <a:pt x="260" y="409"/>
                    <a:pt x="260" y="409"/>
                    <a:pt x="260" y="409"/>
                  </a:cubicBezTo>
                  <a:cubicBezTo>
                    <a:pt x="251" y="262"/>
                    <a:pt x="195" y="117"/>
                    <a:pt x="91" y="0"/>
                  </a:cubicBezTo>
                  <a:lnTo>
                    <a:pt x="0" y="9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03" name="Freeform 139">
              <a:extLst>
                <a:ext uri="{FF2B5EF4-FFF2-40B4-BE49-F238E27FC236}">
                  <a16:creationId xmlns:a16="http://schemas.microsoft.com/office/drawing/2014/main" id="{B65F16A3-4EE9-4858-9506-1C8701E936D8}"/>
                </a:ext>
              </a:extLst>
            </p:cNvPr>
            <p:cNvSpPr>
              <a:spLocks/>
            </p:cNvSpPr>
            <p:nvPr/>
          </p:nvSpPr>
          <p:spPr bwMode="auto">
            <a:xfrm>
              <a:off x="2370" y="1026"/>
              <a:ext cx="93" cy="60"/>
            </a:xfrm>
            <a:custGeom>
              <a:avLst/>
              <a:gdLst>
                <a:gd name="T0" fmla="*/ 0 w 409"/>
                <a:gd name="T1" fmla="*/ 129 h 261"/>
                <a:gd name="T2" fmla="*/ 318 w 409"/>
                <a:gd name="T3" fmla="*/ 261 h 261"/>
                <a:gd name="T4" fmla="*/ 409 w 409"/>
                <a:gd name="T5" fmla="*/ 170 h 261"/>
                <a:gd name="T6" fmla="*/ 0 w 409"/>
                <a:gd name="T7" fmla="*/ 0 h 261"/>
                <a:gd name="T8" fmla="*/ 0 w 409"/>
                <a:gd name="T9" fmla="*/ 129 h 261"/>
              </a:gdLst>
              <a:ahLst/>
              <a:cxnLst>
                <a:cxn ang="0">
                  <a:pos x="T0" y="T1"/>
                </a:cxn>
                <a:cxn ang="0">
                  <a:pos x="T2" y="T3"/>
                </a:cxn>
                <a:cxn ang="0">
                  <a:pos x="T4" y="T5"/>
                </a:cxn>
                <a:cxn ang="0">
                  <a:pos x="T6" y="T7"/>
                </a:cxn>
                <a:cxn ang="0">
                  <a:pos x="T8" y="T9"/>
                </a:cxn>
              </a:cxnLst>
              <a:rect l="0" t="0" r="r" b="b"/>
              <a:pathLst>
                <a:path w="409" h="261">
                  <a:moveTo>
                    <a:pt x="0" y="129"/>
                  </a:moveTo>
                  <a:cubicBezTo>
                    <a:pt x="121" y="138"/>
                    <a:pt x="231" y="186"/>
                    <a:pt x="318" y="261"/>
                  </a:cubicBezTo>
                  <a:cubicBezTo>
                    <a:pt x="409" y="170"/>
                    <a:pt x="409" y="170"/>
                    <a:pt x="409" y="170"/>
                  </a:cubicBezTo>
                  <a:cubicBezTo>
                    <a:pt x="299" y="72"/>
                    <a:pt x="156" y="10"/>
                    <a:pt x="0" y="0"/>
                  </a:cubicBezTo>
                  <a:lnTo>
                    <a:pt x="0" y="129"/>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04" name="Freeform 140">
              <a:extLst>
                <a:ext uri="{FF2B5EF4-FFF2-40B4-BE49-F238E27FC236}">
                  <a16:creationId xmlns:a16="http://schemas.microsoft.com/office/drawing/2014/main" id="{AFBC0F13-7BFC-4D7E-802E-C4DE46598E7B}"/>
                </a:ext>
              </a:extLst>
            </p:cNvPr>
            <p:cNvSpPr>
              <a:spLocks/>
            </p:cNvSpPr>
            <p:nvPr/>
          </p:nvSpPr>
          <p:spPr bwMode="auto">
            <a:xfrm>
              <a:off x="2257" y="1026"/>
              <a:ext cx="93" cy="60"/>
            </a:xfrm>
            <a:custGeom>
              <a:avLst/>
              <a:gdLst>
                <a:gd name="T0" fmla="*/ 91 w 409"/>
                <a:gd name="T1" fmla="*/ 261 h 261"/>
                <a:gd name="T2" fmla="*/ 409 w 409"/>
                <a:gd name="T3" fmla="*/ 129 h 261"/>
                <a:gd name="T4" fmla="*/ 409 w 409"/>
                <a:gd name="T5" fmla="*/ 0 h 261"/>
                <a:gd name="T6" fmla="*/ 0 w 409"/>
                <a:gd name="T7" fmla="*/ 170 h 261"/>
                <a:gd name="T8" fmla="*/ 91 w 409"/>
                <a:gd name="T9" fmla="*/ 261 h 261"/>
              </a:gdLst>
              <a:ahLst/>
              <a:cxnLst>
                <a:cxn ang="0">
                  <a:pos x="T0" y="T1"/>
                </a:cxn>
                <a:cxn ang="0">
                  <a:pos x="T2" y="T3"/>
                </a:cxn>
                <a:cxn ang="0">
                  <a:pos x="T4" y="T5"/>
                </a:cxn>
                <a:cxn ang="0">
                  <a:pos x="T6" y="T7"/>
                </a:cxn>
                <a:cxn ang="0">
                  <a:pos x="T8" y="T9"/>
                </a:cxn>
              </a:cxnLst>
              <a:rect l="0" t="0" r="r" b="b"/>
              <a:pathLst>
                <a:path w="409" h="261">
                  <a:moveTo>
                    <a:pt x="91" y="261"/>
                  </a:moveTo>
                  <a:cubicBezTo>
                    <a:pt x="183" y="182"/>
                    <a:pt x="295" y="138"/>
                    <a:pt x="409" y="129"/>
                  </a:cubicBezTo>
                  <a:cubicBezTo>
                    <a:pt x="409" y="0"/>
                    <a:pt x="409" y="0"/>
                    <a:pt x="409" y="0"/>
                  </a:cubicBezTo>
                  <a:cubicBezTo>
                    <a:pt x="262" y="10"/>
                    <a:pt x="117" y="66"/>
                    <a:pt x="0" y="170"/>
                  </a:cubicBezTo>
                  <a:lnTo>
                    <a:pt x="91" y="26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12" name="Freeform 141">
              <a:extLst>
                <a:ext uri="{FF2B5EF4-FFF2-40B4-BE49-F238E27FC236}">
                  <a16:creationId xmlns:a16="http://schemas.microsoft.com/office/drawing/2014/main" id="{09CE3C1D-18EE-4B73-9B1A-F3190B0E0C70}"/>
                </a:ext>
              </a:extLst>
            </p:cNvPr>
            <p:cNvSpPr>
              <a:spLocks/>
            </p:cNvSpPr>
            <p:nvPr/>
          </p:nvSpPr>
          <p:spPr bwMode="auto">
            <a:xfrm>
              <a:off x="2204" y="1079"/>
              <a:ext cx="59" cy="93"/>
            </a:xfrm>
            <a:custGeom>
              <a:avLst/>
              <a:gdLst>
                <a:gd name="T0" fmla="*/ 128 w 260"/>
                <a:gd name="T1" fmla="*/ 409 h 409"/>
                <a:gd name="T2" fmla="*/ 260 w 260"/>
                <a:gd name="T3" fmla="*/ 91 h 409"/>
                <a:gd name="T4" fmla="*/ 169 w 260"/>
                <a:gd name="T5" fmla="*/ 0 h 409"/>
                <a:gd name="T6" fmla="*/ 0 w 260"/>
                <a:gd name="T7" fmla="*/ 409 h 409"/>
                <a:gd name="T8" fmla="*/ 128 w 260"/>
                <a:gd name="T9" fmla="*/ 409 h 409"/>
              </a:gdLst>
              <a:ahLst/>
              <a:cxnLst>
                <a:cxn ang="0">
                  <a:pos x="T0" y="T1"/>
                </a:cxn>
                <a:cxn ang="0">
                  <a:pos x="T2" y="T3"/>
                </a:cxn>
                <a:cxn ang="0">
                  <a:pos x="T4" y="T5"/>
                </a:cxn>
                <a:cxn ang="0">
                  <a:pos x="T6" y="T7"/>
                </a:cxn>
                <a:cxn ang="0">
                  <a:pos x="T8" y="T9"/>
                </a:cxn>
              </a:cxnLst>
              <a:rect l="0" t="0" r="r" b="b"/>
              <a:pathLst>
                <a:path w="260" h="409">
                  <a:moveTo>
                    <a:pt x="128" y="409"/>
                  </a:moveTo>
                  <a:cubicBezTo>
                    <a:pt x="137" y="288"/>
                    <a:pt x="185" y="178"/>
                    <a:pt x="260" y="91"/>
                  </a:cubicBezTo>
                  <a:cubicBezTo>
                    <a:pt x="169" y="0"/>
                    <a:pt x="169" y="0"/>
                    <a:pt x="169" y="0"/>
                  </a:cubicBezTo>
                  <a:cubicBezTo>
                    <a:pt x="72" y="110"/>
                    <a:pt x="9" y="252"/>
                    <a:pt x="0" y="409"/>
                  </a:cubicBezTo>
                  <a:lnTo>
                    <a:pt x="128" y="409"/>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13" name="Oval 142">
              <a:extLst>
                <a:ext uri="{FF2B5EF4-FFF2-40B4-BE49-F238E27FC236}">
                  <a16:creationId xmlns:a16="http://schemas.microsoft.com/office/drawing/2014/main" id="{5AB523EA-C48D-47B4-A988-E8C921E32568}"/>
                </a:ext>
              </a:extLst>
            </p:cNvPr>
            <p:cNvSpPr>
              <a:spLocks noChangeArrowheads="1"/>
            </p:cNvSpPr>
            <p:nvPr/>
          </p:nvSpPr>
          <p:spPr bwMode="auto">
            <a:xfrm>
              <a:off x="2331" y="1153"/>
              <a:ext cx="58" cy="5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14" name="Freeform 143">
              <a:extLst>
                <a:ext uri="{FF2B5EF4-FFF2-40B4-BE49-F238E27FC236}">
                  <a16:creationId xmlns:a16="http://schemas.microsoft.com/office/drawing/2014/main" id="{0898E510-05C9-4192-A214-CCD3B0EB92A7}"/>
                </a:ext>
              </a:extLst>
            </p:cNvPr>
            <p:cNvSpPr>
              <a:spLocks/>
            </p:cNvSpPr>
            <p:nvPr/>
          </p:nvSpPr>
          <p:spPr bwMode="auto">
            <a:xfrm>
              <a:off x="2345" y="1108"/>
              <a:ext cx="89" cy="88"/>
            </a:xfrm>
            <a:custGeom>
              <a:avLst/>
              <a:gdLst>
                <a:gd name="T0" fmla="*/ 21 w 89"/>
                <a:gd name="T1" fmla="*/ 88 h 88"/>
                <a:gd name="T2" fmla="*/ 0 w 89"/>
                <a:gd name="T3" fmla="*/ 68 h 88"/>
                <a:gd name="T4" fmla="*/ 68 w 89"/>
                <a:gd name="T5" fmla="*/ 0 h 88"/>
                <a:gd name="T6" fmla="*/ 89 w 89"/>
                <a:gd name="T7" fmla="*/ 21 h 88"/>
                <a:gd name="T8" fmla="*/ 21 w 89"/>
                <a:gd name="T9" fmla="*/ 88 h 88"/>
              </a:gdLst>
              <a:ahLst/>
              <a:cxnLst>
                <a:cxn ang="0">
                  <a:pos x="T0" y="T1"/>
                </a:cxn>
                <a:cxn ang="0">
                  <a:pos x="T2" y="T3"/>
                </a:cxn>
                <a:cxn ang="0">
                  <a:pos x="T4" y="T5"/>
                </a:cxn>
                <a:cxn ang="0">
                  <a:pos x="T6" y="T7"/>
                </a:cxn>
                <a:cxn ang="0">
                  <a:pos x="T8" y="T9"/>
                </a:cxn>
              </a:cxnLst>
              <a:rect l="0" t="0" r="r" b="b"/>
              <a:pathLst>
                <a:path w="89" h="88">
                  <a:moveTo>
                    <a:pt x="21" y="88"/>
                  </a:moveTo>
                  <a:lnTo>
                    <a:pt x="0" y="68"/>
                  </a:lnTo>
                  <a:lnTo>
                    <a:pt x="68" y="0"/>
                  </a:lnTo>
                  <a:lnTo>
                    <a:pt x="89" y="21"/>
                  </a:lnTo>
                  <a:lnTo>
                    <a:pt x="21" y="8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grpSp>
        <p:nvGrpSpPr>
          <p:cNvPr id="53" name="Group 155">
            <a:extLst>
              <a:ext uri="{FF2B5EF4-FFF2-40B4-BE49-F238E27FC236}">
                <a16:creationId xmlns:a16="http://schemas.microsoft.com/office/drawing/2014/main" id="{9C52AEE8-1380-459B-90E4-7BFD45C8C7D6}"/>
              </a:ext>
              <a:ext uri="{C183D7F6-B498-43B3-948B-1728B52AA6E4}">
                <adec:decorative xmlns:adec="http://schemas.microsoft.com/office/drawing/2017/decorative" val="1"/>
              </a:ext>
            </a:extLst>
          </p:cNvPr>
          <p:cNvGrpSpPr>
            <a:grpSpLocks noChangeAspect="1"/>
          </p:cNvGrpSpPr>
          <p:nvPr/>
        </p:nvGrpSpPr>
        <p:grpSpPr bwMode="auto">
          <a:xfrm>
            <a:off x="6096000" y="1981713"/>
            <a:ext cx="771505" cy="578629"/>
            <a:chOff x="1013" y="2822"/>
            <a:chExt cx="312" cy="234"/>
          </a:xfrm>
        </p:grpSpPr>
        <p:sp>
          <p:nvSpPr>
            <p:cNvPr id="54" name="Freeform 156">
              <a:extLst>
                <a:ext uri="{FF2B5EF4-FFF2-40B4-BE49-F238E27FC236}">
                  <a16:creationId xmlns:a16="http://schemas.microsoft.com/office/drawing/2014/main" id="{585C6470-AE9F-4639-9F9D-32547152F70F}"/>
                </a:ext>
              </a:extLst>
            </p:cNvPr>
            <p:cNvSpPr>
              <a:spLocks/>
            </p:cNvSpPr>
            <p:nvPr/>
          </p:nvSpPr>
          <p:spPr bwMode="auto">
            <a:xfrm>
              <a:off x="1013" y="2822"/>
              <a:ext cx="312" cy="234"/>
            </a:xfrm>
            <a:custGeom>
              <a:avLst/>
              <a:gdLst>
                <a:gd name="T0" fmla="*/ 1280 w 1365"/>
                <a:gd name="T1" fmla="*/ 1024 h 1024"/>
                <a:gd name="T2" fmla="*/ 85 w 1365"/>
                <a:gd name="T3" fmla="*/ 1024 h 1024"/>
                <a:gd name="T4" fmla="*/ 0 w 1365"/>
                <a:gd name="T5" fmla="*/ 939 h 1024"/>
                <a:gd name="T6" fmla="*/ 0 w 1365"/>
                <a:gd name="T7" fmla="*/ 86 h 1024"/>
                <a:gd name="T8" fmla="*/ 85 w 1365"/>
                <a:gd name="T9" fmla="*/ 0 h 1024"/>
                <a:gd name="T10" fmla="*/ 1280 w 1365"/>
                <a:gd name="T11" fmla="*/ 0 h 1024"/>
                <a:gd name="T12" fmla="*/ 1365 w 1365"/>
                <a:gd name="T13" fmla="*/ 86 h 1024"/>
                <a:gd name="T14" fmla="*/ 1365 w 1365"/>
                <a:gd name="T15" fmla="*/ 939 h 1024"/>
                <a:gd name="T16" fmla="*/ 1280 w 1365"/>
                <a:gd name="T17" fmla="*/ 1024 h 10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024">
                  <a:moveTo>
                    <a:pt x="1280" y="1024"/>
                  </a:moveTo>
                  <a:cubicBezTo>
                    <a:pt x="85" y="1024"/>
                    <a:pt x="85" y="1024"/>
                    <a:pt x="85" y="1024"/>
                  </a:cubicBezTo>
                  <a:cubicBezTo>
                    <a:pt x="38" y="1024"/>
                    <a:pt x="0" y="986"/>
                    <a:pt x="0" y="939"/>
                  </a:cubicBezTo>
                  <a:cubicBezTo>
                    <a:pt x="0" y="86"/>
                    <a:pt x="0" y="86"/>
                    <a:pt x="0" y="86"/>
                  </a:cubicBezTo>
                  <a:cubicBezTo>
                    <a:pt x="0" y="39"/>
                    <a:pt x="38" y="0"/>
                    <a:pt x="85" y="0"/>
                  </a:cubicBezTo>
                  <a:cubicBezTo>
                    <a:pt x="1280" y="0"/>
                    <a:pt x="1280" y="0"/>
                    <a:pt x="1280" y="0"/>
                  </a:cubicBezTo>
                  <a:cubicBezTo>
                    <a:pt x="1327" y="0"/>
                    <a:pt x="1365" y="39"/>
                    <a:pt x="1365" y="86"/>
                  </a:cubicBezTo>
                  <a:cubicBezTo>
                    <a:pt x="1365" y="939"/>
                    <a:pt x="1365" y="939"/>
                    <a:pt x="1365" y="939"/>
                  </a:cubicBezTo>
                  <a:cubicBezTo>
                    <a:pt x="1365" y="986"/>
                    <a:pt x="1327" y="1024"/>
                    <a:pt x="1280" y="1024"/>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Rectangle 157">
              <a:extLst>
                <a:ext uri="{FF2B5EF4-FFF2-40B4-BE49-F238E27FC236}">
                  <a16:creationId xmlns:a16="http://schemas.microsoft.com/office/drawing/2014/main" id="{232AD5C0-4C28-4FCA-AF8D-F5C2C95AF367}"/>
                </a:ext>
              </a:extLst>
            </p:cNvPr>
            <p:cNvSpPr>
              <a:spLocks noChangeArrowheads="1"/>
            </p:cNvSpPr>
            <p:nvPr/>
          </p:nvSpPr>
          <p:spPr bwMode="auto">
            <a:xfrm>
              <a:off x="1033" y="2843"/>
              <a:ext cx="273" cy="19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158">
              <a:extLst>
                <a:ext uri="{FF2B5EF4-FFF2-40B4-BE49-F238E27FC236}">
                  <a16:creationId xmlns:a16="http://schemas.microsoft.com/office/drawing/2014/main" id="{AC2581CF-2759-47C9-B8FF-3ABE18221D11}"/>
                </a:ext>
              </a:extLst>
            </p:cNvPr>
            <p:cNvSpPr>
              <a:spLocks/>
            </p:cNvSpPr>
            <p:nvPr/>
          </p:nvSpPr>
          <p:spPr bwMode="auto">
            <a:xfrm>
              <a:off x="1052" y="2881"/>
              <a:ext cx="234" cy="117"/>
            </a:xfrm>
            <a:custGeom>
              <a:avLst/>
              <a:gdLst>
                <a:gd name="T0" fmla="*/ 59 w 234"/>
                <a:gd name="T1" fmla="*/ 58 h 117"/>
                <a:gd name="T2" fmla="*/ 88 w 234"/>
                <a:gd name="T3" fmla="*/ 87 h 117"/>
                <a:gd name="T4" fmla="*/ 136 w 234"/>
                <a:gd name="T5" fmla="*/ 39 h 117"/>
                <a:gd name="T6" fmla="*/ 166 w 234"/>
                <a:gd name="T7" fmla="*/ 68 h 117"/>
                <a:gd name="T8" fmla="*/ 234 w 234"/>
                <a:gd name="T9" fmla="*/ 0 h 117"/>
                <a:gd name="T10" fmla="*/ 234 w 234"/>
                <a:gd name="T11" fmla="*/ 117 h 117"/>
                <a:gd name="T12" fmla="*/ 0 w 234"/>
                <a:gd name="T13" fmla="*/ 117 h 117"/>
                <a:gd name="T14" fmla="*/ 59 w 234"/>
                <a:gd name="T15" fmla="*/ 58 h 1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4" h="117">
                  <a:moveTo>
                    <a:pt x="59" y="58"/>
                  </a:moveTo>
                  <a:lnTo>
                    <a:pt x="88" y="87"/>
                  </a:lnTo>
                  <a:lnTo>
                    <a:pt x="136" y="39"/>
                  </a:lnTo>
                  <a:lnTo>
                    <a:pt x="166" y="68"/>
                  </a:lnTo>
                  <a:lnTo>
                    <a:pt x="234" y="0"/>
                  </a:lnTo>
                  <a:lnTo>
                    <a:pt x="234" y="117"/>
                  </a:lnTo>
                  <a:lnTo>
                    <a:pt x="0" y="117"/>
                  </a:lnTo>
                  <a:lnTo>
                    <a:pt x="59" y="58"/>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159">
              <a:extLst>
                <a:ext uri="{FF2B5EF4-FFF2-40B4-BE49-F238E27FC236}">
                  <a16:creationId xmlns:a16="http://schemas.microsoft.com/office/drawing/2014/main" id="{26BD39B7-4AAE-4656-92BF-7C32A5BA5073}"/>
                </a:ext>
              </a:extLst>
            </p:cNvPr>
            <p:cNvSpPr>
              <a:spLocks/>
            </p:cNvSpPr>
            <p:nvPr/>
          </p:nvSpPr>
          <p:spPr bwMode="auto">
            <a:xfrm>
              <a:off x="1150" y="3032"/>
              <a:ext cx="39" cy="5"/>
            </a:xfrm>
            <a:custGeom>
              <a:avLst/>
              <a:gdLst>
                <a:gd name="T0" fmla="*/ 160 w 171"/>
                <a:gd name="T1" fmla="*/ 21 h 21"/>
                <a:gd name="T2" fmla="*/ 11 w 171"/>
                <a:gd name="T3" fmla="*/ 21 h 21"/>
                <a:gd name="T4" fmla="*/ 0 w 171"/>
                <a:gd name="T5" fmla="*/ 10 h 21"/>
                <a:gd name="T6" fmla="*/ 0 w 171"/>
                <a:gd name="T7" fmla="*/ 10 h 21"/>
                <a:gd name="T8" fmla="*/ 11 w 171"/>
                <a:gd name="T9" fmla="*/ 0 h 21"/>
                <a:gd name="T10" fmla="*/ 160 w 171"/>
                <a:gd name="T11" fmla="*/ 0 h 21"/>
                <a:gd name="T12" fmla="*/ 171 w 171"/>
                <a:gd name="T13" fmla="*/ 10 h 21"/>
                <a:gd name="T14" fmla="*/ 171 w 171"/>
                <a:gd name="T15" fmla="*/ 10 h 21"/>
                <a:gd name="T16" fmla="*/ 160 w 171"/>
                <a:gd name="T17"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1" h="21">
                  <a:moveTo>
                    <a:pt x="160" y="21"/>
                  </a:moveTo>
                  <a:cubicBezTo>
                    <a:pt x="11" y="21"/>
                    <a:pt x="11" y="21"/>
                    <a:pt x="11" y="21"/>
                  </a:cubicBezTo>
                  <a:cubicBezTo>
                    <a:pt x="5" y="21"/>
                    <a:pt x="0" y="16"/>
                    <a:pt x="0" y="10"/>
                  </a:cubicBezTo>
                  <a:cubicBezTo>
                    <a:pt x="0" y="10"/>
                    <a:pt x="0" y="10"/>
                    <a:pt x="0" y="10"/>
                  </a:cubicBezTo>
                  <a:cubicBezTo>
                    <a:pt x="0" y="4"/>
                    <a:pt x="5" y="0"/>
                    <a:pt x="11" y="0"/>
                  </a:cubicBezTo>
                  <a:cubicBezTo>
                    <a:pt x="160" y="0"/>
                    <a:pt x="160" y="0"/>
                    <a:pt x="160" y="0"/>
                  </a:cubicBezTo>
                  <a:cubicBezTo>
                    <a:pt x="166" y="0"/>
                    <a:pt x="171" y="4"/>
                    <a:pt x="171" y="10"/>
                  </a:cubicBezTo>
                  <a:cubicBezTo>
                    <a:pt x="171" y="10"/>
                    <a:pt x="171" y="10"/>
                    <a:pt x="171" y="10"/>
                  </a:cubicBezTo>
                  <a:cubicBezTo>
                    <a:pt x="171" y="16"/>
                    <a:pt x="166" y="21"/>
                    <a:pt x="160" y="2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1" name="Text Placeholder 11">
            <a:extLst>
              <a:ext uri="{FF2B5EF4-FFF2-40B4-BE49-F238E27FC236}">
                <a16:creationId xmlns:a16="http://schemas.microsoft.com/office/drawing/2014/main" id="{AD6D5A97-FDF9-445C-81D2-ED7C36EF78DA}"/>
              </a:ext>
            </a:extLst>
          </p:cNvPr>
          <p:cNvSpPr txBox="1">
            <a:spLocks/>
          </p:cNvSpPr>
          <p:nvPr/>
        </p:nvSpPr>
        <p:spPr>
          <a:xfrm>
            <a:off x="588263" y="2742503"/>
            <a:ext cx="2194560" cy="492443"/>
          </a:xfrm>
          <a:prstGeom prst="rect">
            <a:avLst/>
          </a:prstGeom>
        </p:spPr>
        <p:txBody>
          <a:bodyPr vert="horz" wrap="square" lIns="0" tIns="0" rIns="0" bIns="0" rtlCol="0" anchor="t" anchorCtr="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b="0" kern="1200" spc="0" baseline="0">
                <a:solidFill>
                  <a:srgbClr val="0078D4"/>
                </a:solidFill>
                <a:latin typeface="+mj-lt"/>
                <a:ea typeface="+mn-ea"/>
                <a:cs typeface="Segoe UI" panose="020B0502040204020203" pitchFamily="34" charset="0"/>
              </a:defRPr>
            </a:lvl1pPr>
            <a:lvl2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rgbClr val="0078D4"/>
                </a:solidFill>
                <a:latin typeface="+mn-lt"/>
                <a:ea typeface="+mn-ea"/>
                <a:cs typeface="+mn-cs"/>
              </a:defRPr>
            </a:lvl2pPr>
            <a:lvl3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rgbClr val="0078D4"/>
                </a:solidFill>
                <a:latin typeface="+mn-lt"/>
                <a:ea typeface="+mn-ea"/>
                <a:cs typeface="+mn-cs"/>
              </a:defRPr>
            </a:lvl3pPr>
            <a:lvl4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4pPr>
            <a:lvl5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600" dirty="0">
                <a:latin typeface="Segoe UI Semibold"/>
              </a:rPr>
              <a:t>Intelligent </a:t>
            </a:r>
            <a:br>
              <a:rPr lang="en-US" sz="1600" dirty="0">
                <a:latin typeface="Segoe UI Semibold"/>
              </a:rPr>
            </a:br>
            <a:r>
              <a:rPr lang="en-US" sz="1600" dirty="0">
                <a:latin typeface="Segoe UI Semibold"/>
              </a:rPr>
              <a:t>performance</a:t>
            </a:r>
          </a:p>
        </p:txBody>
      </p:sp>
      <p:sp>
        <p:nvSpPr>
          <p:cNvPr id="50" name="Text Placeholder 47">
            <a:extLst>
              <a:ext uri="{FF2B5EF4-FFF2-40B4-BE49-F238E27FC236}">
                <a16:creationId xmlns:a16="http://schemas.microsoft.com/office/drawing/2014/main" id="{C99F53D7-0D9E-49F0-BBBF-184BE478FAFB}"/>
              </a:ext>
            </a:extLst>
          </p:cNvPr>
          <p:cNvSpPr txBox="1">
            <a:spLocks/>
          </p:cNvSpPr>
          <p:nvPr/>
        </p:nvSpPr>
        <p:spPr>
          <a:xfrm>
            <a:off x="588263" y="3524819"/>
            <a:ext cx="2194560" cy="1166345"/>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2pPr>
            <a:lvl3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050" kern="1200" spc="0" baseline="0">
                <a:gradFill>
                  <a:gsLst>
                    <a:gs pos="1250">
                      <a:schemeClr val="tx1"/>
                    </a:gs>
                    <a:gs pos="100000">
                      <a:schemeClr val="tx1"/>
                    </a:gs>
                  </a:gsLst>
                  <a:lin ang="5400000" scaled="0"/>
                </a:gradFill>
                <a:latin typeface="+mn-lt"/>
                <a:ea typeface="+mn-ea"/>
                <a:cs typeface="+mn-cs"/>
              </a:defRPr>
            </a:lvl3pPr>
            <a:lvl4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000" kern="1200" spc="0" baseline="0">
                <a:gradFill>
                  <a:gsLst>
                    <a:gs pos="1250">
                      <a:schemeClr val="tx1"/>
                    </a:gs>
                    <a:gs pos="100000">
                      <a:schemeClr val="tx1"/>
                    </a:gs>
                  </a:gsLst>
                  <a:lin ang="5400000" scaled="0"/>
                </a:gradFill>
                <a:latin typeface="+mn-lt"/>
                <a:ea typeface="+mn-ea"/>
                <a:cs typeface="+mn-cs"/>
              </a:defRPr>
            </a:lvl4pPr>
            <a:lvl5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10000"/>
              </a:lnSpc>
              <a:defRPr/>
            </a:pPr>
            <a:r>
              <a:rPr lang="en-US" dirty="0">
                <a:gradFill>
                  <a:gsLst>
                    <a:gs pos="1250">
                      <a:srgbClr val="000000"/>
                    </a:gs>
                    <a:gs pos="100000">
                      <a:srgbClr val="000000"/>
                    </a:gs>
                  </a:gsLst>
                  <a:lin ang="5400000" scaled="0"/>
                </a:gradFill>
              </a:rPr>
              <a:t>Improve performance and decrease cost with comprehensive database monitoring and optimization tools</a:t>
            </a:r>
          </a:p>
        </p:txBody>
      </p:sp>
      <p:sp>
        <p:nvSpPr>
          <p:cNvPr id="57" name="Text Placeholder 12">
            <a:extLst>
              <a:ext uri="{FF2B5EF4-FFF2-40B4-BE49-F238E27FC236}">
                <a16:creationId xmlns:a16="http://schemas.microsoft.com/office/drawing/2014/main" id="{04F344CC-7838-4845-B2AC-4D05CE549EB0}"/>
              </a:ext>
            </a:extLst>
          </p:cNvPr>
          <p:cNvSpPr txBox="1">
            <a:spLocks/>
          </p:cNvSpPr>
          <p:nvPr/>
        </p:nvSpPr>
        <p:spPr>
          <a:xfrm>
            <a:off x="3347907" y="2742503"/>
            <a:ext cx="2194560" cy="492443"/>
          </a:xfrm>
          <a:prstGeom prst="rect">
            <a:avLst/>
          </a:prstGeom>
        </p:spPr>
        <p:txBody>
          <a:bodyPr vert="horz" wrap="square" lIns="0" tIns="0" rIns="0" bIns="0" rtlCol="0" anchor="t" anchorCtr="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b="0" kern="1200" spc="0" baseline="0">
                <a:solidFill>
                  <a:srgbClr val="0078D4"/>
                </a:solidFill>
                <a:latin typeface="+mj-lt"/>
                <a:ea typeface="+mn-ea"/>
                <a:cs typeface="Segoe UI" panose="020B0502040204020203" pitchFamily="34" charset="0"/>
              </a:defRPr>
            </a:lvl1pPr>
            <a:lvl2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rgbClr val="0078D4"/>
                </a:solidFill>
                <a:latin typeface="+mn-lt"/>
                <a:ea typeface="+mn-ea"/>
                <a:cs typeface="+mn-cs"/>
              </a:defRPr>
            </a:lvl2pPr>
            <a:lvl3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rgbClr val="0078D4"/>
                </a:solidFill>
                <a:latin typeface="+mn-lt"/>
                <a:ea typeface="+mn-ea"/>
                <a:cs typeface="+mn-cs"/>
              </a:defRPr>
            </a:lvl3pPr>
            <a:lvl4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kern="1200" spc="0" baseline="0">
                <a:solidFill>
                  <a:srgbClr val="0078D4"/>
                </a:solidFill>
                <a:latin typeface="+mn-lt"/>
                <a:ea typeface="+mn-ea"/>
                <a:cs typeface="+mn-cs"/>
              </a:defRPr>
            </a:lvl4pPr>
            <a:lvl5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kern="1200" spc="0" baseline="0">
                <a:solidFill>
                  <a:srgbClr val="0078D4"/>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600" dirty="0">
                <a:latin typeface="Segoe UI Semibold"/>
              </a:rPr>
              <a:t>Performance troubleshooting</a:t>
            </a:r>
          </a:p>
        </p:txBody>
      </p:sp>
      <p:sp>
        <p:nvSpPr>
          <p:cNvPr id="58" name="Text Placeholder 44">
            <a:extLst>
              <a:ext uri="{FF2B5EF4-FFF2-40B4-BE49-F238E27FC236}">
                <a16:creationId xmlns:a16="http://schemas.microsoft.com/office/drawing/2014/main" id="{880C057D-2207-45DA-9378-52B29711282E}"/>
              </a:ext>
            </a:extLst>
          </p:cNvPr>
          <p:cNvSpPr txBox="1">
            <a:spLocks/>
          </p:cNvSpPr>
          <p:nvPr/>
        </p:nvSpPr>
        <p:spPr>
          <a:xfrm>
            <a:off x="3347907" y="3524819"/>
            <a:ext cx="2194560" cy="692369"/>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2pPr>
            <a:lvl3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050" kern="1200" spc="0" baseline="0">
                <a:gradFill>
                  <a:gsLst>
                    <a:gs pos="1250">
                      <a:schemeClr val="tx1"/>
                    </a:gs>
                    <a:gs pos="100000">
                      <a:schemeClr val="tx1"/>
                    </a:gs>
                  </a:gsLst>
                  <a:lin ang="5400000" scaled="0"/>
                </a:gradFill>
                <a:latin typeface="+mn-lt"/>
                <a:ea typeface="+mn-ea"/>
                <a:cs typeface="+mn-cs"/>
              </a:defRPr>
            </a:lvl3pPr>
            <a:lvl4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000" kern="1200" spc="0" baseline="0">
                <a:gradFill>
                  <a:gsLst>
                    <a:gs pos="1250">
                      <a:schemeClr val="tx1"/>
                    </a:gs>
                    <a:gs pos="100000">
                      <a:schemeClr val="tx1"/>
                    </a:gs>
                  </a:gsLst>
                  <a:lin ang="5400000" scaled="0"/>
                </a:gradFill>
                <a:latin typeface="+mn-lt"/>
                <a:ea typeface="+mn-ea"/>
                <a:cs typeface="+mn-cs"/>
              </a:defRPr>
            </a:lvl4pPr>
            <a:lvl5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10000"/>
              </a:lnSpc>
              <a:defRPr/>
            </a:pPr>
            <a:r>
              <a:rPr lang="en-US" dirty="0">
                <a:gradFill>
                  <a:gsLst>
                    <a:gs pos="1250">
                      <a:srgbClr val="000000"/>
                    </a:gs>
                    <a:gs pos="100000">
                      <a:srgbClr val="000000"/>
                    </a:gs>
                  </a:gsLst>
                  <a:lin ang="5400000" scaled="0"/>
                </a:gradFill>
              </a:rPr>
              <a:t>Automatically track and </a:t>
            </a:r>
            <a:br>
              <a:rPr lang="en-US" dirty="0">
                <a:gradFill>
                  <a:gsLst>
                    <a:gs pos="1250">
                      <a:srgbClr val="000000"/>
                    </a:gs>
                    <a:gs pos="100000">
                      <a:srgbClr val="000000"/>
                    </a:gs>
                  </a:gsLst>
                  <a:lin ang="5400000" scaled="0"/>
                </a:gradFill>
              </a:rPr>
            </a:br>
            <a:r>
              <a:rPr lang="en-US" dirty="0">
                <a:gradFill>
                  <a:gsLst>
                    <a:gs pos="1250">
                      <a:srgbClr val="000000"/>
                    </a:gs>
                    <a:gs pos="100000">
                      <a:srgbClr val="000000"/>
                    </a:gs>
                  </a:gsLst>
                  <a:lin ang="5400000" scaled="0"/>
                </a:gradFill>
              </a:rPr>
              <a:t>log query performance over time</a:t>
            </a:r>
          </a:p>
        </p:txBody>
      </p:sp>
      <p:sp>
        <p:nvSpPr>
          <p:cNvPr id="49" name="Text Placeholder 16">
            <a:extLst>
              <a:ext uri="{FF2B5EF4-FFF2-40B4-BE49-F238E27FC236}">
                <a16:creationId xmlns:a16="http://schemas.microsoft.com/office/drawing/2014/main" id="{F2181673-FD5F-4D93-A15D-086F70FC7A70}"/>
              </a:ext>
            </a:extLst>
          </p:cNvPr>
          <p:cNvSpPr txBox="1">
            <a:spLocks/>
          </p:cNvSpPr>
          <p:nvPr/>
        </p:nvSpPr>
        <p:spPr>
          <a:xfrm>
            <a:off x="6107551" y="2742503"/>
            <a:ext cx="1824771" cy="492443"/>
          </a:xfrm>
          <a:prstGeom prst="rect">
            <a:avLst/>
          </a:prstGeom>
        </p:spPr>
        <p:txBody>
          <a:bodyPr vert="horz" wrap="square" lIns="0" tIns="0" rIns="0" bIns="0" rtlCol="0" anchor="t" anchorCtr="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b="0" kern="1200" spc="0" baseline="0">
                <a:solidFill>
                  <a:srgbClr val="0078D4"/>
                </a:solidFill>
                <a:latin typeface="+mj-lt"/>
                <a:ea typeface="+mn-ea"/>
                <a:cs typeface="Segoe UI" panose="020B0502040204020203" pitchFamily="34" charset="0"/>
              </a:defRPr>
            </a:lvl1pPr>
            <a:lvl2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rgbClr val="0078D4"/>
                </a:solidFill>
                <a:latin typeface="+mn-lt"/>
                <a:ea typeface="+mn-ea"/>
                <a:cs typeface="+mn-cs"/>
              </a:defRPr>
            </a:lvl2pPr>
            <a:lvl3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rgbClr val="0078D4"/>
                </a:solidFill>
                <a:latin typeface="+mn-lt"/>
                <a:ea typeface="+mn-ea"/>
                <a:cs typeface="+mn-cs"/>
              </a:defRPr>
            </a:lvl3pPr>
            <a:lvl4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kern="1200" spc="0" baseline="0">
                <a:solidFill>
                  <a:srgbClr val="0078D4"/>
                </a:solidFill>
                <a:latin typeface="+mn-lt"/>
                <a:ea typeface="+mn-ea"/>
                <a:cs typeface="+mn-cs"/>
              </a:defRPr>
            </a:lvl4pPr>
            <a:lvl5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kern="1200" spc="0" baseline="0">
                <a:solidFill>
                  <a:srgbClr val="0078D4"/>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Segoe UI" panose="020B0502040204020203" pitchFamily="34" charset="0"/>
              </a:rPr>
              <a:t>Data </a:t>
            </a:r>
            <a:br>
              <a:rPr kumimoji="0" lang="en-US" sz="1600" b="0" i="0" u="none" strike="noStrike" kern="1200" cap="none" spc="0" normalizeH="0" baseline="0" noProof="0" dirty="0">
                <a:ln>
                  <a:noFill/>
                </a:ln>
                <a:solidFill>
                  <a:srgbClr val="0078D4"/>
                </a:solidFill>
                <a:effectLst/>
                <a:uLnTx/>
                <a:uFillTx/>
                <a:latin typeface="Segoe UI Semibold"/>
                <a:ea typeface="+mn-ea"/>
                <a:cs typeface="Segoe UI" panose="020B0502040204020203" pitchFamily="34" charset="0"/>
              </a:rPr>
            </a:br>
            <a:r>
              <a:rPr kumimoji="0" lang="en-US" sz="1600" b="0" i="0" u="none" strike="noStrike" kern="1200" cap="none" spc="0" normalizeH="0" baseline="0" noProof="0" dirty="0">
                <a:ln>
                  <a:noFill/>
                </a:ln>
                <a:solidFill>
                  <a:srgbClr val="0078D4"/>
                </a:solidFill>
                <a:effectLst/>
                <a:uLnTx/>
                <a:uFillTx/>
                <a:latin typeface="Segoe UI Semibold"/>
                <a:ea typeface="+mn-ea"/>
                <a:cs typeface="Segoe UI" panose="020B0502040204020203" pitchFamily="34" charset="0"/>
              </a:rPr>
              <a:t>visualization</a:t>
            </a:r>
          </a:p>
        </p:txBody>
      </p:sp>
      <p:sp>
        <p:nvSpPr>
          <p:cNvPr id="48" name="Text Placeholder 45">
            <a:extLst>
              <a:ext uri="{FF2B5EF4-FFF2-40B4-BE49-F238E27FC236}">
                <a16:creationId xmlns:a16="http://schemas.microsoft.com/office/drawing/2014/main" id="{59B9C501-AB33-4B31-91FD-29B453F09365}"/>
              </a:ext>
            </a:extLst>
          </p:cNvPr>
          <p:cNvSpPr txBox="1">
            <a:spLocks/>
          </p:cNvSpPr>
          <p:nvPr/>
        </p:nvSpPr>
        <p:spPr>
          <a:xfrm>
            <a:off x="6107550" y="3524819"/>
            <a:ext cx="2336731" cy="929357"/>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2pPr>
            <a:lvl3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050" kern="1200" spc="0" baseline="0">
                <a:gradFill>
                  <a:gsLst>
                    <a:gs pos="1250">
                      <a:schemeClr val="tx1"/>
                    </a:gs>
                    <a:gs pos="100000">
                      <a:schemeClr val="tx1"/>
                    </a:gs>
                  </a:gsLst>
                  <a:lin ang="5400000" scaled="0"/>
                </a:gradFill>
                <a:latin typeface="+mn-lt"/>
                <a:ea typeface="+mn-ea"/>
                <a:cs typeface="+mn-cs"/>
              </a:defRPr>
            </a:lvl3pPr>
            <a:lvl4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000" kern="1200" spc="0" baseline="0">
                <a:gradFill>
                  <a:gsLst>
                    <a:gs pos="1250">
                      <a:schemeClr val="tx1"/>
                    </a:gs>
                    <a:gs pos="100000">
                      <a:schemeClr val="tx1"/>
                    </a:gs>
                  </a:gsLst>
                  <a:lin ang="5400000" scaled="0"/>
                </a:gradFill>
                <a:latin typeface="+mn-lt"/>
                <a:ea typeface="+mn-ea"/>
                <a:cs typeface="+mn-cs"/>
              </a:defRPr>
            </a:lvl4pPr>
            <a:lvl5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lnSpc>
                <a:spcPct val="110000"/>
              </a:lnSpc>
              <a:defRPr/>
            </a:pPr>
            <a:r>
              <a:rPr lang="en-US" dirty="0">
                <a:gradFill>
                  <a:gsLst>
                    <a:gs pos="1250">
                      <a:srgbClr val="000000"/>
                    </a:gs>
                    <a:gs pos="100000">
                      <a:srgbClr val="000000"/>
                    </a:gs>
                  </a:gsLst>
                  <a:lin ang="5400000" scaled="0"/>
                </a:gradFill>
              </a:rPr>
              <a:t>Visualize query performance data to identify how your longest running queries change over time</a:t>
            </a:r>
          </a:p>
        </p:txBody>
      </p:sp>
      <p:sp>
        <p:nvSpPr>
          <p:cNvPr id="52" name="Text Placeholder 10">
            <a:extLst>
              <a:ext uri="{FF2B5EF4-FFF2-40B4-BE49-F238E27FC236}">
                <a16:creationId xmlns:a16="http://schemas.microsoft.com/office/drawing/2014/main" id="{5DFD05DE-71FE-49CF-BBC7-8ADA251DEC33}"/>
              </a:ext>
            </a:extLst>
          </p:cNvPr>
          <p:cNvSpPr txBox="1">
            <a:spLocks/>
          </p:cNvSpPr>
          <p:nvPr/>
        </p:nvSpPr>
        <p:spPr>
          <a:xfrm>
            <a:off x="8867197" y="2742503"/>
            <a:ext cx="1947722" cy="492443"/>
          </a:xfrm>
          <a:prstGeom prst="rect">
            <a:avLst/>
          </a:prstGeom>
        </p:spPr>
        <p:txBody>
          <a:bodyPr vert="horz" wrap="square" lIns="0" tIns="0" rIns="0" bIns="0" rtlCol="0" anchor="t" anchorCtr="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b="0" kern="1200" spc="0" baseline="0">
                <a:solidFill>
                  <a:srgbClr val="0078D4"/>
                </a:solidFill>
                <a:latin typeface="+mj-lt"/>
                <a:ea typeface="+mn-ea"/>
                <a:cs typeface="Segoe UI" panose="020B0502040204020203" pitchFamily="34" charset="0"/>
              </a:defRPr>
            </a:lvl1pPr>
            <a:lvl2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rgbClr val="0078D4"/>
                </a:solidFill>
                <a:latin typeface="+mn-lt"/>
                <a:ea typeface="+mn-ea"/>
                <a:cs typeface="+mn-cs"/>
              </a:defRPr>
            </a:lvl2pPr>
            <a:lvl3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rgbClr val="0078D4"/>
                </a:solidFill>
                <a:latin typeface="+mn-lt"/>
                <a:ea typeface="+mn-ea"/>
                <a:cs typeface="+mn-cs"/>
              </a:defRPr>
            </a:lvl3pPr>
            <a:lvl4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kern="1200" spc="0" baseline="0">
                <a:solidFill>
                  <a:srgbClr val="0078D4"/>
                </a:solidFill>
                <a:latin typeface="+mn-lt"/>
                <a:ea typeface="+mn-ea"/>
                <a:cs typeface="+mn-cs"/>
              </a:defRPr>
            </a:lvl4pPr>
            <a:lvl5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kern="1200" spc="0" baseline="0">
                <a:solidFill>
                  <a:srgbClr val="0078D4"/>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600" dirty="0">
                <a:latin typeface="Segoe UI Semibold"/>
              </a:rPr>
              <a:t>Customized recommendations</a:t>
            </a:r>
          </a:p>
        </p:txBody>
      </p:sp>
      <p:sp>
        <p:nvSpPr>
          <p:cNvPr id="47" name="Text Placeholder 47">
            <a:extLst>
              <a:ext uri="{FF2B5EF4-FFF2-40B4-BE49-F238E27FC236}">
                <a16:creationId xmlns:a16="http://schemas.microsoft.com/office/drawing/2014/main" id="{025B51EC-37EB-4001-AEC8-9EEBC930448A}"/>
              </a:ext>
            </a:extLst>
          </p:cNvPr>
          <p:cNvSpPr txBox="1">
            <a:spLocks/>
          </p:cNvSpPr>
          <p:nvPr/>
        </p:nvSpPr>
        <p:spPr>
          <a:xfrm>
            <a:off x="8867196" y="3524819"/>
            <a:ext cx="2411495" cy="929357"/>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2pPr>
            <a:lvl3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050" kern="1200" spc="0" baseline="0">
                <a:gradFill>
                  <a:gsLst>
                    <a:gs pos="1250">
                      <a:schemeClr val="tx1"/>
                    </a:gs>
                    <a:gs pos="100000">
                      <a:schemeClr val="tx1"/>
                    </a:gs>
                  </a:gsLst>
                  <a:lin ang="5400000" scaled="0"/>
                </a:gradFill>
                <a:latin typeface="+mn-lt"/>
                <a:ea typeface="+mn-ea"/>
                <a:cs typeface="+mn-cs"/>
              </a:defRPr>
            </a:lvl3pPr>
            <a:lvl4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000" kern="1200" spc="0" baseline="0">
                <a:gradFill>
                  <a:gsLst>
                    <a:gs pos="1250">
                      <a:schemeClr val="tx1"/>
                    </a:gs>
                    <a:gs pos="100000">
                      <a:schemeClr val="tx1"/>
                    </a:gs>
                  </a:gsLst>
                  <a:lin ang="5400000" scaled="0"/>
                </a:gradFill>
                <a:latin typeface="+mn-lt"/>
                <a:ea typeface="+mn-ea"/>
                <a:cs typeface="+mn-cs"/>
              </a:defRPr>
            </a:lvl4pPr>
            <a:lvl5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10000"/>
              </a:lnSpc>
              <a:defRPr/>
            </a:pPr>
            <a:r>
              <a:rPr lang="en-US" dirty="0">
                <a:gradFill>
                  <a:gsLst>
                    <a:gs pos="1250">
                      <a:srgbClr val="000000"/>
                    </a:gs>
                    <a:gs pos="100000">
                      <a:srgbClr val="000000"/>
                    </a:gs>
                  </a:gsLst>
                  <a:lin ang="5400000" scaled="0"/>
                </a:gradFill>
              </a:rPr>
              <a:t>Azure analyzes the workloads across your server to generate customized performance recommendations</a:t>
            </a:r>
          </a:p>
        </p:txBody>
      </p:sp>
    </p:spTree>
    <p:extLst>
      <p:ext uri="{BB962C8B-B14F-4D97-AF65-F5344CB8AC3E}">
        <p14:creationId xmlns:p14="http://schemas.microsoft.com/office/powerpoint/2010/main" val="12398679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2E394B-2790-46B1-A05C-FA845B7B930C}"/>
              </a:ext>
            </a:extLst>
          </p:cNvPr>
          <p:cNvSpPr>
            <a:spLocks noGrp="1"/>
          </p:cNvSpPr>
          <p:nvPr>
            <p:ph type="title"/>
          </p:nvPr>
        </p:nvSpPr>
        <p:spPr/>
        <p:txBody>
          <a:bodyPr/>
          <a:lstStyle/>
          <a:p>
            <a:r>
              <a:rPr lang="en-US" dirty="0"/>
              <a:t>Open-source freedom with ecosystem of extensions </a:t>
            </a:r>
          </a:p>
        </p:txBody>
      </p:sp>
      <p:cxnSp>
        <p:nvCxnSpPr>
          <p:cNvPr id="57" name="Straight Connector 56">
            <a:extLst>
              <a:ext uri="{FF2B5EF4-FFF2-40B4-BE49-F238E27FC236}">
                <a16:creationId xmlns:a16="http://schemas.microsoft.com/office/drawing/2014/main" id="{F43C715C-811A-4ED1-A0E6-0E2D0A1B7F26}"/>
              </a:ext>
              <a:ext uri="{C183D7F6-B498-43B3-948B-1728B52AA6E4}">
                <adec:decorative xmlns:adec="http://schemas.microsoft.com/office/drawing/2017/decorative" val="1"/>
              </a:ext>
            </a:extLst>
          </p:cNvPr>
          <p:cNvCxnSpPr>
            <a:cxnSpLocks/>
          </p:cNvCxnSpPr>
          <p:nvPr/>
        </p:nvCxnSpPr>
        <p:spPr>
          <a:xfrm>
            <a:off x="590803" y="3050886"/>
            <a:ext cx="2411495"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248E73C5-D203-4297-88BF-4C0685934510}"/>
              </a:ext>
              <a:ext uri="{C183D7F6-B498-43B3-948B-1728B52AA6E4}">
                <adec:decorative xmlns:adec="http://schemas.microsoft.com/office/drawing/2017/decorative" val="1"/>
              </a:ext>
            </a:extLst>
          </p:cNvPr>
          <p:cNvCxnSpPr>
            <a:cxnSpLocks/>
          </p:cNvCxnSpPr>
          <p:nvPr/>
        </p:nvCxnSpPr>
        <p:spPr>
          <a:xfrm>
            <a:off x="6055547" y="3050886"/>
            <a:ext cx="2411495"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80F3346D-922F-4217-90A7-BA637ED1096E}"/>
              </a:ext>
              <a:ext uri="{C183D7F6-B498-43B3-948B-1728B52AA6E4}">
                <adec:decorative xmlns:adec="http://schemas.microsoft.com/office/drawing/2017/decorative" val="1"/>
              </a:ext>
            </a:extLst>
          </p:cNvPr>
          <p:cNvCxnSpPr>
            <a:cxnSpLocks/>
          </p:cNvCxnSpPr>
          <p:nvPr/>
        </p:nvCxnSpPr>
        <p:spPr>
          <a:xfrm>
            <a:off x="8815191" y="3050886"/>
            <a:ext cx="2411495"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38" name="Group 212">
            <a:extLst>
              <a:ext uri="{FF2B5EF4-FFF2-40B4-BE49-F238E27FC236}">
                <a16:creationId xmlns:a16="http://schemas.microsoft.com/office/drawing/2014/main" id="{F739B874-98E4-463C-91C7-9E234EC85BD1}"/>
              </a:ext>
              <a:ext uri="{C183D7F6-B498-43B3-948B-1728B52AA6E4}">
                <adec:decorative xmlns:adec="http://schemas.microsoft.com/office/drawing/2017/decorative" val="1"/>
              </a:ext>
            </a:extLst>
          </p:cNvPr>
          <p:cNvGrpSpPr>
            <a:grpSpLocks noChangeAspect="1"/>
          </p:cNvGrpSpPr>
          <p:nvPr/>
        </p:nvGrpSpPr>
        <p:grpSpPr bwMode="auto">
          <a:xfrm>
            <a:off x="6055547" y="1676017"/>
            <a:ext cx="617644" cy="617644"/>
            <a:chOff x="4616" y="2783"/>
            <a:chExt cx="312" cy="312"/>
          </a:xfrm>
        </p:grpSpPr>
        <p:sp>
          <p:nvSpPr>
            <p:cNvPr id="39" name="Rectangle 213">
              <a:extLst>
                <a:ext uri="{FF2B5EF4-FFF2-40B4-BE49-F238E27FC236}">
                  <a16:creationId xmlns:a16="http://schemas.microsoft.com/office/drawing/2014/main" id="{266C2A87-2DAA-4AAC-915B-9F80C1DE9DFB}"/>
                </a:ext>
              </a:extLst>
            </p:cNvPr>
            <p:cNvSpPr>
              <a:spLocks noChangeArrowheads="1"/>
            </p:cNvSpPr>
            <p:nvPr/>
          </p:nvSpPr>
          <p:spPr bwMode="auto">
            <a:xfrm>
              <a:off x="4616" y="2783"/>
              <a:ext cx="107" cy="31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Rectangle 214">
              <a:extLst>
                <a:ext uri="{FF2B5EF4-FFF2-40B4-BE49-F238E27FC236}">
                  <a16:creationId xmlns:a16="http://schemas.microsoft.com/office/drawing/2014/main" id="{34F2A28E-7AA4-403D-8989-6408D745DAA9}"/>
                </a:ext>
              </a:extLst>
            </p:cNvPr>
            <p:cNvSpPr>
              <a:spLocks noChangeArrowheads="1"/>
            </p:cNvSpPr>
            <p:nvPr/>
          </p:nvSpPr>
          <p:spPr bwMode="auto">
            <a:xfrm>
              <a:off x="4723" y="2871"/>
              <a:ext cx="98" cy="224"/>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Rectangle 215">
              <a:extLst>
                <a:ext uri="{FF2B5EF4-FFF2-40B4-BE49-F238E27FC236}">
                  <a16:creationId xmlns:a16="http://schemas.microsoft.com/office/drawing/2014/main" id="{3D601A3C-6BBE-469A-A7C9-05861181C27E}"/>
                </a:ext>
              </a:extLst>
            </p:cNvPr>
            <p:cNvSpPr>
              <a:spLocks noChangeArrowheads="1"/>
            </p:cNvSpPr>
            <p:nvPr/>
          </p:nvSpPr>
          <p:spPr bwMode="auto">
            <a:xfrm>
              <a:off x="4821" y="2832"/>
              <a:ext cx="107" cy="26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216">
              <a:extLst>
                <a:ext uri="{FF2B5EF4-FFF2-40B4-BE49-F238E27FC236}">
                  <a16:creationId xmlns:a16="http://schemas.microsoft.com/office/drawing/2014/main" id="{4236E956-87C9-4A85-AA65-940CC6DED9D4}"/>
                </a:ext>
              </a:extLst>
            </p:cNvPr>
            <p:cNvSpPr>
              <a:spLocks/>
            </p:cNvSpPr>
            <p:nvPr/>
          </p:nvSpPr>
          <p:spPr bwMode="auto">
            <a:xfrm>
              <a:off x="4650" y="2783"/>
              <a:ext cx="39" cy="117"/>
            </a:xfrm>
            <a:custGeom>
              <a:avLst/>
              <a:gdLst>
                <a:gd name="T0" fmla="*/ 39 w 39"/>
                <a:gd name="T1" fmla="*/ 117 h 117"/>
                <a:gd name="T2" fmla="*/ 19 w 39"/>
                <a:gd name="T3" fmla="*/ 98 h 117"/>
                <a:gd name="T4" fmla="*/ 0 w 39"/>
                <a:gd name="T5" fmla="*/ 117 h 117"/>
                <a:gd name="T6" fmla="*/ 0 w 39"/>
                <a:gd name="T7" fmla="*/ 0 h 117"/>
                <a:gd name="T8" fmla="*/ 39 w 39"/>
                <a:gd name="T9" fmla="*/ 0 h 117"/>
                <a:gd name="T10" fmla="*/ 39 w 39"/>
                <a:gd name="T11" fmla="*/ 117 h 117"/>
              </a:gdLst>
              <a:ahLst/>
              <a:cxnLst>
                <a:cxn ang="0">
                  <a:pos x="T0" y="T1"/>
                </a:cxn>
                <a:cxn ang="0">
                  <a:pos x="T2" y="T3"/>
                </a:cxn>
                <a:cxn ang="0">
                  <a:pos x="T4" y="T5"/>
                </a:cxn>
                <a:cxn ang="0">
                  <a:pos x="T6" y="T7"/>
                </a:cxn>
                <a:cxn ang="0">
                  <a:pos x="T8" y="T9"/>
                </a:cxn>
                <a:cxn ang="0">
                  <a:pos x="T10" y="T11"/>
                </a:cxn>
              </a:cxnLst>
              <a:rect l="0" t="0" r="r" b="b"/>
              <a:pathLst>
                <a:path w="39" h="117">
                  <a:moveTo>
                    <a:pt x="39" y="117"/>
                  </a:moveTo>
                  <a:lnTo>
                    <a:pt x="19" y="98"/>
                  </a:lnTo>
                  <a:lnTo>
                    <a:pt x="0" y="117"/>
                  </a:lnTo>
                  <a:lnTo>
                    <a:pt x="0" y="0"/>
                  </a:lnTo>
                  <a:lnTo>
                    <a:pt x="39" y="0"/>
                  </a:lnTo>
                  <a:lnTo>
                    <a:pt x="39" y="11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217">
              <a:extLst>
                <a:ext uri="{FF2B5EF4-FFF2-40B4-BE49-F238E27FC236}">
                  <a16:creationId xmlns:a16="http://schemas.microsoft.com/office/drawing/2014/main" id="{F368A1F8-630D-4E5C-A10C-0520A070AB73}"/>
                </a:ext>
              </a:extLst>
            </p:cNvPr>
            <p:cNvSpPr>
              <a:spLocks/>
            </p:cNvSpPr>
            <p:nvPr/>
          </p:nvSpPr>
          <p:spPr bwMode="auto">
            <a:xfrm>
              <a:off x="4855" y="2832"/>
              <a:ext cx="39" cy="117"/>
            </a:xfrm>
            <a:custGeom>
              <a:avLst/>
              <a:gdLst>
                <a:gd name="T0" fmla="*/ 39 w 39"/>
                <a:gd name="T1" fmla="*/ 117 h 117"/>
                <a:gd name="T2" fmla="*/ 20 w 39"/>
                <a:gd name="T3" fmla="*/ 97 h 117"/>
                <a:gd name="T4" fmla="*/ 0 w 39"/>
                <a:gd name="T5" fmla="*/ 117 h 117"/>
                <a:gd name="T6" fmla="*/ 0 w 39"/>
                <a:gd name="T7" fmla="*/ 0 h 117"/>
                <a:gd name="T8" fmla="*/ 39 w 39"/>
                <a:gd name="T9" fmla="*/ 0 h 117"/>
                <a:gd name="T10" fmla="*/ 39 w 39"/>
                <a:gd name="T11" fmla="*/ 117 h 117"/>
              </a:gdLst>
              <a:ahLst/>
              <a:cxnLst>
                <a:cxn ang="0">
                  <a:pos x="T0" y="T1"/>
                </a:cxn>
                <a:cxn ang="0">
                  <a:pos x="T2" y="T3"/>
                </a:cxn>
                <a:cxn ang="0">
                  <a:pos x="T4" y="T5"/>
                </a:cxn>
                <a:cxn ang="0">
                  <a:pos x="T6" y="T7"/>
                </a:cxn>
                <a:cxn ang="0">
                  <a:pos x="T8" y="T9"/>
                </a:cxn>
                <a:cxn ang="0">
                  <a:pos x="T10" y="T11"/>
                </a:cxn>
              </a:cxnLst>
              <a:rect l="0" t="0" r="r" b="b"/>
              <a:pathLst>
                <a:path w="39" h="117">
                  <a:moveTo>
                    <a:pt x="39" y="117"/>
                  </a:moveTo>
                  <a:lnTo>
                    <a:pt x="20" y="97"/>
                  </a:lnTo>
                  <a:lnTo>
                    <a:pt x="0" y="117"/>
                  </a:lnTo>
                  <a:lnTo>
                    <a:pt x="0" y="0"/>
                  </a:lnTo>
                  <a:lnTo>
                    <a:pt x="39" y="0"/>
                  </a:lnTo>
                  <a:lnTo>
                    <a:pt x="39" y="11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Rectangle 218">
              <a:extLst>
                <a:ext uri="{FF2B5EF4-FFF2-40B4-BE49-F238E27FC236}">
                  <a16:creationId xmlns:a16="http://schemas.microsoft.com/office/drawing/2014/main" id="{1F8B94EC-E34B-46D5-84DC-3AD1BEC30505}"/>
                </a:ext>
              </a:extLst>
            </p:cNvPr>
            <p:cNvSpPr>
              <a:spLocks noChangeArrowheads="1"/>
            </p:cNvSpPr>
            <p:nvPr/>
          </p:nvSpPr>
          <p:spPr bwMode="auto">
            <a:xfrm>
              <a:off x="4743" y="3037"/>
              <a:ext cx="58" cy="1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66" name="Group 89">
            <a:extLst>
              <a:ext uri="{FF2B5EF4-FFF2-40B4-BE49-F238E27FC236}">
                <a16:creationId xmlns:a16="http://schemas.microsoft.com/office/drawing/2014/main" id="{9619D30A-D9D7-43D0-8372-C3911BA57BF5}"/>
              </a:ext>
              <a:ext uri="{C183D7F6-B498-43B3-948B-1728B52AA6E4}">
                <adec:decorative xmlns:adec="http://schemas.microsoft.com/office/drawing/2017/decorative" val="1"/>
              </a:ext>
            </a:extLst>
          </p:cNvPr>
          <p:cNvGrpSpPr>
            <a:grpSpLocks noChangeAspect="1"/>
          </p:cNvGrpSpPr>
          <p:nvPr/>
        </p:nvGrpSpPr>
        <p:grpSpPr bwMode="auto">
          <a:xfrm>
            <a:off x="8671844" y="1678528"/>
            <a:ext cx="690515" cy="612622"/>
            <a:chOff x="3403" y="1006"/>
            <a:chExt cx="328" cy="291"/>
          </a:xfrm>
        </p:grpSpPr>
        <p:sp>
          <p:nvSpPr>
            <p:cNvPr id="67" name="Freeform 90">
              <a:extLst>
                <a:ext uri="{FF2B5EF4-FFF2-40B4-BE49-F238E27FC236}">
                  <a16:creationId xmlns:a16="http://schemas.microsoft.com/office/drawing/2014/main" id="{511B33AC-190F-40BF-BA94-EDB7173C0A5E}"/>
                </a:ext>
              </a:extLst>
            </p:cNvPr>
            <p:cNvSpPr>
              <a:spLocks/>
            </p:cNvSpPr>
            <p:nvPr/>
          </p:nvSpPr>
          <p:spPr bwMode="auto">
            <a:xfrm>
              <a:off x="3403" y="1006"/>
              <a:ext cx="291" cy="291"/>
            </a:xfrm>
            <a:custGeom>
              <a:avLst/>
              <a:gdLst>
                <a:gd name="T0" fmla="*/ 1276 w 1276"/>
                <a:gd name="T1" fmla="*/ 720 h 1276"/>
                <a:gd name="T2" fmla="*/ 720 w 1276"/>
                <a:gd name="T3" fmla="*/ 1276 h 1276"/>
                <a:gd name="T4" fmla="*/ 150 w 1276"/>
                <a:gd name="T5" fmla="*/ 706 h 1276"/>
                <a:gd name="T6" fmla="*/ 150 w 1276"/>
                <a:gd name="T7" fmla="*/ 163 h 1276"/>
                <a:gd name="T8" fmla="*/ 163 w 1276"/>
                <a:gd name="T9" fmla="*/ 150 h 1276"/>
                <a:gd name="T10" fmla="*/ 706 w 1276"/>
                <a:gd name="T11" fmla="*/ 150 h 1276"/>
                <a:gd name="T12" fmla="*/ 1276 w 1276"/>
                <a:gd name="T13" fmla="*/ 720 h 1276"/>
              </a:gdLst>
              <a:ahLst/>
              <a:cxnLst>
                <a:cxn ang="0">
                  <a:pos x="T0" y="T1"/>
                </a:cxn>
                <a:cxn ang="0">
                  <a:pos x="T2" y="T3"/>
                </a:cxn>
                <a:cxn ang="0">
                  <a:pos x="T4" y="T5"/>
                </a:cxn>
                <a:cxn ang="0">
                  <a:pos x="T6" y="T7"/>
                </a:cxn>
                <a:cxn ang="0">
                  <a:pos x="T8" y="T9"/>
                </a:cxn>
                <a:cxn ang="0">
                  <a:pos x="T10" y="T11"/>
                </a:cxn>
                <a:cxn ang="0">
                  <a:pos x="T12" y="T13"/>
                </a:cxn>
              </a:cxnLst>
              <a:rect l="0" t="0" r="r" b="b"/>
              <a:pathLst>
                <a:path w="1276" h="1276">
                  <a:moveTo>
                    <a:pt x="1276" y="720"/>
                  </a:moveTo>
                  <a:cubicBezTo>
                    <a:pt x="720" y="1276"/>
                    <a:pt x="720" y="1276"/>
                    <a:pt x="720" y="1276"/>
                  </a:cubicBezTo>
                  <a:cubicBezTo>
                    <a:pt x="150" y="706"/>
                    <a:pt x="150" y="706"/>
                    <a:pt x="150" y="706"/>
                  </a:cubicBezTo>
                  <a:cubicBezTo>
                    <a:pt x="0" y="556"/>
                    <a:pt x="0" y="313"/>
                    <a:pt x="150" y="163"/>
                  </a:cubicBezTo>
                  <a:cubicBezTo>
                    <a:pt x="163" y="150"/>
                    <a:pt x="163" y="150"/>
                    <a:pt x="163" y="150"/>
                  </a:cubicBezTo>
                  <a:cubicBezTo>
                    <a:pt x="313" y="0"/>
                    <a:pt x="556" y="0"/>
                    <a:pt x="706" y="150"/>
                  </a:cubicBezTo>
                  <a:lnTo>
                    <a:pt x="1276" y="72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8" name="Freeform 91">
              <a:extLst>
                <a:ext uri="{FF2B5EF4-FFF2-40B4-BE49-F238E27FC236}">
                  <a16:creationId xmlns:a16="http://schemas.microsoft.com/office/drawing/2014/main" id="{4DA1A05B-A49C-4830-BA47-04F969EF4350}"/>
                </a:ext>
              </a:extLst>
            </p:cNvPr>
            <p:cNvSpPr>
              <a:spLocks/>
            </p:cNvSpPr>
            <p:nvPr/>
          </p:nvSpPr>
          <p:spPr bwMode="auto">
            <a:xfrm>
              <a:off x="3440" y="1006"/>
              <a:ext cx="291" cy="291"/>
            </a:xfrm>
            <a:custGeom>
              <a:avLst/>
              <a:gdLst>
                <a:gd name="T0" fmla="*/ 556 w 1276"/>
                <a:gd name="T1" fmla="*/ 1276 h 1276"/>
                <a:gd name="T2" fmla="*/ 0 w 1276"/>
                <a:gd name="T3" fmla="*/ 720 h 1276"/>
                <a:gd name="T4" fmla="*/ 570 w 1276"/>
                <a:gd name="T5" fmla="*/ 150 h 1276"/>
                <a:gd name="T6" fmla="*/ 1113 w 1276"/>
                <a:gd name="T7" fmla="*/ 150 h 1276"/>
                <a:gd name="T8" fmla="*/ 1126 w 1276"/>
                <a:gd name="T9" fmla="*/ 163 h 1276"/>
                <a:gd name="T10" fmla="*/ 1126 w 1276"/>
                <a:gd name="T11" fmla="*/ 706 h 1276"/>
                <a:gd name="T12" fmla="*/ 556 w 1276"/>
                <a:gd name="T13" fmla="*/ 1276 h 1276"/>
              </a:gdLst>
              <a:ahLst/>
              <a:cxnLst>
                <a:cxn ang="0">
                  <a:pos x="T0" y="T1"/>
                </a:cxn>
                <a:cxn ang="0">
                  <a:pos x="T2" y="T3"/>
                </a:cxn>
                <a:cxn ang="0">
                  <a:pos x="T4" y="T5"/>
                </a:cxn>
                <a:cxn ang="0">
                  <a:pos x="T6" y="T7"/>
                </a:cxn>
                <a:cxn ang="0">
                  <a:pos x="T8" y="T9"/>
                </a:cxn>
                <a:cxn ang="0">
                  <a:pos x="T10" y="T11"/>
                </a:cxn>
                <a:cxn ang="0">
                  <a:pos x="T12" y="T13"/>
                </a:cxn>
              </a:cxnLst>
              <a:rect l="0" t="0" r="r" b="b"/>
              <a:pathLst>
                <a:path w="1276" h="1276">
                  <a:moveTo>
                    <a:pt x="556" y="1276"/>
                  </a:moveTo>
                  <a:cubicBezTo>
                    <a:pt x="0" y="720"/>
                    <a:pt x="0" y="720"/>
                    <a:pt x="0" y="720"/>
                  </a:cubicBezTo>
                  <a:cubicBezTo>
                    <a:pt x="570" y="150"/>
                    <a:pt x="570" y="150"/>
                    <a:pt x="570" y="150"/>
                  </a:cubicBezTo>
                  <a:cubicBezTo>
                    <a:pt x="720" y="0"/>
                    <a:pt x="963" y="0"/>
                    <a:pt x="1113" y="150"/>
                  </a:cubicBezTo>
                  <a:cubicBezTo>
                    <a:pt x="1126" y="163"/>
                    <a:pt x="1126" y="163"/>
                    <a:pt x="1126" y="163"/>
                  </a:cubicBezTo>
                  <a:cubicBezTo>
                    <a:pt x="1276" y="313"/>
                    <a:pt x="1276" y="556"/>
                    <a:pt x="1126" y="706"/>
                  </a:cubicBezTo>
                  <a:lnTo>
                    <a:pt x="556" y="127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cxnSp>
        <p:nvCxnSpPr>
          <p:cNvPr id="28" name="Straight Connector 27">
            <a:extLst>
              <a:ext uri="{FF2B5EF4-FFF2-40B4-BE49-F238E27FC236}">
                <a16:creationId xmlns:a16="http://schemas.microsoft.com/office/drawing/2014/main" id="{9B00C637-0AB0-4264-BBCD-A38E0569C483}"/>
              </a:ext>
              <a:ext uri="{C183D7F6-B498-43B3-948B-1728B52AA6E4}">
                <adec:decorative xmlns:adec="http://schemas.microsoft.com/office/drawing/2017/decorative" val="1"/>
              </a:ext>
            </a:extLst>
          </p:cNvPr>
          <p:cNvCxnSpPr>
            <a:cxnSpLocks/>
          </p:cNvCxnSpPr>
          <p:nvPr/>
        </p:nvCxnSpPr>
        <p:spPr>
          <a:xfrm>
            <a:off x="3298426" y="3027367"/>
            <a:ext cx="2411495"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29" name="Group 441">
            <a:extLst>
              <a:ext uri="{FF2B5EF4-FFF2-40B4-BE49-F238E27FC236}">
                <a16:creationId xmlns:a16="http://schemas.microsoft.com/office/drawing/2014/main" id="{5E4465C3-5DBE-5342-B837-CFEA2B384639}"/>
              </a:ext>
              <a:ext uri="{C183D7F6-B498-43B3-948B-1728B52AA6E4}">
                <adec:decorative xmlns:adec="http://schemas.microsoft.com/office/drawing/2017/decorative" val="1"/>
              </a:ext>
            </a:extLst>
          </p:cNvPr>
          <p:cNvGrpSpPr>
            <a:grpSpLocks noChangeAspect="1"/>
          </p:cNvGrpSpPr>
          <p:nvPr/>
        </p:nvGrpSpPr>
        <p:grpSpPr bwMode="auto">
          <a:xfrm>
            <a:off x="3325086" y="1678528"/>
            <a:ext cx="816828" cy="612622"/>
            <a:chOff x="4013" y="2816"/>
            <a:chExt cx="312" cy="234"/>
          </a:xfrm>
        </p:grpSpPr>
        <p:sp>
          <p:nvSpPr>
            <p:cNvPr id="30" name="AutoShape 440">
              <a:extLst>
                <a:ext uri="{FF2B5EF4-FFF2-40B4-BE49-F238E27FC236}">
                  <a16:creationId xmlns:a16="http://schemas.microsoft.com/office/drawing/2014/main" id="{DA9FCC6D-4B48-474E-A1AA-7776FA22230E}"/>
                </a:ext>
              </a:extLst>
            </p:cNvPr>
            <p:cNvSpPr>
              <a:spLocks noChangeAspect="1" noChangeArrowheads="1" noTextEdit="1"/>
            </p:cNvSpPr>
            <p:nvPr/>
          </p:nvSpPr>
          <p:spPr bwMode="auto">
            <a:xfrm>
              <a:off x="4013" y="2816"/>
              <a:ext cx="312"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Rectangle 442">
              <a:extLst>
                <a:ext uri="{FF2B5EF4-FFF2-40B4-BE49-F238E27FC236}">
                  <a16:creationId xmlns:a16="http://schemas.microsoft.com/office/drawing/2014/main" id="{905830AB-150A-304A-8F4B-D010F4EA6EFA}"/>
                </a:ext>
              </a:extLst>
            </p:cNvPr>
            <p:cNvSpPr>
              <a:spLocks noChangeArrowheads="1"/>
            </p:cNvSpPr>
            <p:nvPr/>
          </p:nvSpPr>
          <p:spPr bwMode="auto">
            <a:xfrm>
              <a:off x="4013" y="2816"/>
              <a:ext cx="312" cy="23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Rectangle 443">
              <a:extLst>
                <a:ext uri="{FF2B5EF4-FFF2-40B4-BE49-F238E27FC236}">
                  <a16:creationId xmlns:a16="http://schemas.microsoft.com/office/drawing/2014/main" id="{EE229A63-BFDB-1747-B310-2A4743FE9C88}"/>
                </a:ext>
              </a:extLst>
            </p:cNvPr>
            <p:cNvSpPr>
              <a:spLocks noChangeArrowheads="1"/>
            </p:cNvSpPr>
            <p:nvPr/>
          </p:nvSpPr>
          <p:spPr bwMode="auto">
            <a:xfrm>
              <a:off x="4013" y="2816"/>
              <a:ext cx="312" cy="29"/>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Oval 444">
              <a:extLst>
                <a:ext uri="{FF2B5EF4-FFF2-40B4-BE49-F238E27FC236}">
                  <a16:creationId xmlns:a16="http://schemas.microsoft.com/office/drawing/2014/main" id="{0C78B1B2-6392-7749-9267-5BDB26D62FC7}"/>
                </a:ext>
              </a:extLst>
            </p:cNvPr>
            <p:cNvSpPr>
              <a:spLocks noChangeArrowheads="1"/>
            </p:cNvSpPr>
            <p:nvPr/>
          </p:nvSpPr>
          <p:spPr bwMode="auto">
            <a:xfrm>
              <a:off x="4023" y="2826"/>
              <a:ext cx="9" cy="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Oval 445">
              <a:extLst>
                <a:ext uri="{FF2B5EF4-FFF2-40B4-BE49-F238E27FC236}">
                  <a16:creationId xmlns:a16="http://schemas.microsoft.com/office/drawing/2014/main" id="{4844A806-2FE2-ED4E-ABB3-4C000496C132}"/>
                </a:ext>
              </a:extLst>
            </p:cNvPr>
            <p:cNvSpPr>
              <a:spLocks noChangeArrowheads="1"/>
            </p:cNvSpPr>
            <p:nvPr/>
          </p:nvSpPr>
          <p:spPr bwMode="auto">
            <a:xfrm>
              <a:off x="4037" y="2826"/>
              <a:ext cx="10" cy="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Oval 446">
              <a:extLst>
                <a:ext uri="{FF2B5EF4-FFF2-40B4-BE49-F238E27FC236}">
                  <a16:creationId xmlns:a16="http://schemas.microsoft.com/office/drawing/2014/main" id="{000FD9FC-7C06-074C-B89E-7973FE45D0B0}"/>
                </a:ext>
              </a:extLst>
            </p:cNvPr>
            <p:cNvSpPr>
              <a:spLocks noChangeArrowheads="1"/>
            </p:cNvSpPr>
            <p:nvPr/>
          </p:nvSpPr>
          <p:spPr bwMode="auto">
            <a:xfrm>
              <a:off x="4052" y="2826"/>
              <a:ext cx="10" cy="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447">
              <a:extLst>
                <a:ext uri="{FF2B5EF4-FFF2-40B4-BE49-F238E27FC236}">
                  <a16:creationId xmlns:a16="http://schemas.microsoft.com/office/drawing/2014/main" id="{3FBABADC-093B-804B-81D6-2F58523A563D}"/>
                </a:ext>
              </a:extLst>
            </p:cNvPr>
            <p:cNvSpPr>
              <a:spLocks/>
            </p:cNvSpPr>
            <p:nvPr/>
          </p:nvSpPr>
          <p:spPr bwMode="auto">
            <a:xfrm>
              <a:off x="4213" y="2937"/>
              <a:ext cx="45" cy="45"/>
            </a:xfrm>
            <a:custGeom>
              <a:avLst/>
              <a:gdLst>
                <a:gd name="T0" fmla="*/ 34 w 45"/>
                <a:gd name="T1" fmla="*/ 0 h 45"/>
                <a:gd name="T2" fmla="*/ 45 w 45"/>
                <a:gd name="T3" fmla="*/ 11 h 45"/>
                <a:gd name="T4" fmla="*/ 10 w 45"/>
                <a:gd name="T5" fmla="*/ 45 h 45"/>
                <a:gd name="T6" fmla="*/ 0 w 45"/>
                <a:gd name="T7" fmla="*/ 35 h 45"/>
                <a:gd name="T8" fmla="*/ 34 w 45"/>
                <a:gd name="T9" fmla="*/ 0 h 45"/>
              </a:gdLst>
              <a:ahLst/>
              <a:cxnLst>
                <a:cxn ang="0">
                  <a:pos x="T0" y="T1"/>
                </a:cxn>
                <a:cxn ang="0">
                  <a:pos x="T2" y="T3"/>
                </a:cxn>
                <a:cxn ang="0">
                  <a:pos x="T4" y="T5"/>
                </a:cxn>
                <a:cxn ang="0">
                  <a:pos x="T6" y="T7"/>
                </a:cxn>
                <a:cxn ang="0">
                  <a:pos x="T8" y="T9"/>
                </a:cxn>
              </a:cxnLst>
              <a:rect l="0" t="0" r="r" b="b"/>
              <a:pathLst>
                <a:path w="45" h="45">
                  <a:moveTo>
                    <a:pt x="34" y="0"/>
                  </a:moveTo>
                  <a:lnTo>
                    <a:pt x="45" y="11"/>
                  </a:lnTo>
                  <a:lnTo>
                    <a:pt x="10" y="45"/>
                  </a:lnTo>
                  <a:lnTo>
                    <a:pt x="0" y="35"/>
                  </a:lnTo>
                  <a:lnTo>
                    <a:pt x="34"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448">
              <a:extLst>
                <a:ext uri="{FF2B5EF4-FFF2-40B4-BE49-F238E27FC236}">
                  <a16:creationId xmlns:a16="http://schemas.microsoft.com/office/drawing/2014/main" id="{2FD86223-620F-FF45-9D16-1C9E28E3E1B8}"/>
                </a:ext>
              </a:extLst>
            </p:cNvPr>
            <p:cNvSpPr>
              <a:spLocks/>
            </p:cNvSpPr>
            <p:nvPr/>
          </p:nvSpPr>
          <p:spPr bwMode="auto">
            <a:xfrm>
              <a:off x="4213" y="2913"/>
              <a:ext cx="45" cy="45"/>
            </a:xfrm>
            <a:custGeom>
              <a:avLst/>
              <a:gdLst>
                <a:gd name="T0" fmla="*/ 45 w 45"/>
                <a:gd name="T1" fmla="*/ 35 h 45"/>
                <a:gd name="T2" fmla="*/ 34 w 45"/>
                <a:gd name="T3" fmla="*/ 45 h 45"/>
                <a:gd name="T4" fmla="*/ 0 w 45"/>
                <a:gd name="T5" fmla="*/ 11 h 45"/>
                <a:gd name="T6" fmla="*/ 10 w 45"/>
                <a:gd name="T7" fmla="*/ 0 h 45"/>
                <a:gd name="T8" fmla="*/ 45 w 45"/>
                <a:gd name="T9" fmla="*/ 35 h 45"/>
              </a:gdLst>
              <a:ahLst/>
              <a:cxnLst>
                <a:cxn ang="0">
                  <a:pos x="T0" y="T1"/>
                </a:cxn>
                <a:cxn ang="0">
                  <a:pos x="T2" y="T3"/>
                </a:cxn>
                <a:cxn ang="0">
                  <a:pos x="T4" y="T5"/>
                </a:cxn>
                <a:cxn ang="0">
                  <a:pos x="T6" y="T7"/>
                </a:cxn>
                <a:cxn ang="0">
                  <a:pos x="T8" y="T9"/>
                </a:cxn>
              </a:cxnLst>
              <a:rect l="0" t="0" r="r" b="b"/>
              <a:pathLst>
                <a:path w="45" h="45">
                  <a:moveTo>
                    <a:pt x="45" y="35"/>
                  </a:moveTo>
                  <a:lnTo>
                    <a:pt x="34" y="45"/>
                  </a:lnTo>
                  <a:lnTo>
                    <a:pt x="0" y="11"/>
                  </a:lnTo>
                  <a:lnTo>
                    <a:pt x="10" y="0"/>
                  </a:lnTo>
                  <a:lnTo>
                    <a:pt x="45" y="35"/>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449">
              <a:extLst>
                <a:ext uri="{FF2B5EF4-FFF2-40B4-BE49-F238E27FC236}">
                  <a16:creationId xmlns:a16="http://schemas.microsoft.com/office/drawing/2014/main" id="{4113E707-B0E9-0E40-AA77-392FFB6E4B2A}"/>
                </a:ext>
              </a:extLst>
            </p:cNvPr>
            <p:cNvSpPr>
              <a:spLocks/>
            </p:cNvSpPr>
            <p:nvPr/>
          </p:nvSpPr>
          <p:spPr bwMode="auto">
            <a:xfrm>
              <a:off x="4081" y="2937"/>
              <a:ext cx="45" cy="45"/>
            </a:xfrm>
            <a:custGeom>
              <a:avLst/>
              <a:gdLst>
                <a:gd name="T0" fmla="*/ 11 w 45"/>
                <a:gd name="T1" fmla="*/ 0 h 45"/>
                <a:gd name="T2" fmla="*/ 0 w 45"/>
                <a:gd name="T3" fmla="*/ 11 h 45"/>
                <a:gd name="T4" fmla="*/ 35 w 45"/>
                <a:gd name="T5" fmla="*/ 45 h 45"/>
                <a:gd name="T6" fmla="*/ 45 w 45"/>
                <a:gd name="T7" fmla="*/ 35 h 45"/>
                <a:gd name="T8" fmla="*/ 11 w 45"/>
                <a:gd name="T9" fmla="*/ 0 h 45"/>
              </a:gdLst>
              <a:ahLst/>
              <a:cxnLst>
                <a:cxn ang="0">
                  <a:pos x="T0" y="T1"/>
                </a:cxn>
                <a:cxn ang="0">
                  <a:pos x="T2" y="T3"/>
                </a:cxn>
                <a:cxn ang="0">
                  <a:pos x="T4" y="T5"/>
                </a:cxn>
                <a:cxn ang="0">
                  <a:pos x="T6" y="T7"/>
                </a:cxn>
                <a:cxn ang="0">
                  <a:pos x="T8" y="T9"/>
                </a:cxn>
              </a:cxnLst>
              <a:rect l="0" t="0" r="r" b="b"/>
              <a:pathLst>
                <a:path w="45" h="45">
                  <a:moveTo>
                    <a:pt x="11" y="0"/>
                  </a:moveTo>
                  <a:lnTo>
                    <a:pt x="0" y="11"/>
                  </a:lnTo>
                  <a:lnTo>
                    <a:pt x="35" y="45"/>
                  </a:lnTo>
                  <a:lnTo>
                    <a:pt x="45" y="35"/>
                  </a:lnTo>
                  <a:lnTo>
                    <a:pt x="11"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450">
              <a:extLst>
                <a:ext uri="{FF2B5EF4-FFF2-40B4-BE49-F238E27FC236}">
                  <a16:creationId xmlns:a16="http://schemas.microsoft.com/office/drawing/2014/main" id="{6FC6EBA3-F9B4-4E4C-B191-4ACAC1DBA913}"/>
                </a:ext>
              </a:extLst>
            </p:cNvPr>
            <p:cNvSpPr>
              <a:spLocks/>
            </p:cNvSpPr>
            <p:nvPr/>
          </p:nvSpPr>
          <p:spPr bwMode="auto">
            <a:xfrm>
              <a:off x="4081" y="2913"/>
              <a:ext cx="45" cy="45"/>
            </a:xfrm>
            <a:custGeom>
              <a:avLst/>
              <a:gdLst>
                <a:gd name="T0" fmla="*/ 0 w 45"/>
                <a:gd name="T1" fmla="*/ 35 h 45"/>
                <a:gd name="T2" fmla="*/ 11 w 45"/>
                <a:gd name="T3" fmla="*/ 45 h 45"/>
                <a:gd name="T4" fmla="*/ 45 w 45"/>
                <a:gd name="T5" fmla="*/ 11 h 45"/>
                <a:gd name="T6" fmla="*/ 35 w 45"/>
                <a:gd name="T7" fmla="*/ 0 h 45"/>
                <a:gd name="T8" fmla="*/ 0 w 45"/>
                <a:gd name="T9" fmla="*/ 35 h 45"/>
              </a:gdLst>
              <a:ahLst/>
              <a:cxnLst>
                <a:cxn ang="0">
                  <a:pos x="T0" y="T1"/>
                </a:cxn>
                <a:cxn ang="0">
                  <a:pos x="T2" y="T3"/>
                </a:cxn>
                <a:cxn ang="0">
                  <a:pos x="T4" y="T5"/>
                </a:cxn>
                <a:cxn ang="0">
                  <a:pos x="T6" y="T7"/>
                </a:cxn>
                <a:cxn ang="0">
                  <a:pos x="T8" y="T9"/>
                </a:cxn>
              </a:cxnLst>
              <a:rect l="0" t="0" r="r" b="b"/>
              <a:pathLst>
                <a:path w="45" h="45">
                  <a:moveTo>
                    <a:pt x="0" y="35"/>
                  </a:moveTo>
                  <a:lnTo>
                    <a:pt x="11" y="45"/>
                  </a:lnTo>
                  <a:lnTo>
                    <a:pt x="45" y="11"/>
                  </a:lnTo>
                  <a:lnTo>
                    <a:pt x="35" y="0"/>
                  </a:lnTo>
                  <a:lnTo>
                    <a:pt x="0" y="35"/>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Oval 451">
              <a:extLst>
                <a:ext uri="{FF2B5EF4-FFF2-40B4-BE49-F238E27FC236}">
                  <a16:creationId xmlns:a16="http://schemas.microsoft.com/office/drawing/2014/main" id="{781FF861-0FBB-674B-82CA-AC99624C0D7B}"/>
                </a:ext>
              </a:extLst>
            </p:cNvPr>
            <p:cNvSpPr>
              <a:spLocks noChangeArrowheads="1"/>
            </p:cNvSpPr>
            <p:nvPr/>
          </p:nvSpPr>
          <p:spPr bwMode="auto">
            <a:xfrm>
              <a:off x="4159" y="2938"/>
              <a:ext cx="20" cy="1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Oval 452">
              <a:extLst>
                <a:ext uri="{FF2B5EF4-FFF2-40B4-BE49-F238E27FC236}">
                  <a16:creationId xmlns:a16="http://schemas.microsoft.com/office/drawing/2014/main" id="{83DBE052-887C-2E43-8B78-8BBDDB10547B}"/>
                </a:ext>
              </a:extLst>
            </p:cNvPr>
            <p:cNvSpPr>
              <a:spLocks noChangeArrowheads="1"/>
            </p:cNvSpPr>
            <p:nvPr/>
          </p:nvSpPr>
          <p:spPr bwMode="auto">
            <a:xfrm>
              <a:off x="4189" y="2938"/>
              <a:ext cx="19" cy="1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Oval 453">
              <a:extLst>
                <a:ext uri="{FF2B5EF4-FFF2-40B4-BE49-F238E27FC236}">
                  <a16:creationId xmlns:a16="http://schemas.microsoft.com/office/drawing/2014/main" id="{05212665-D12E-3542-8A08-0E18342CC120}"/>
                </a:ext>
              </a:extLst>
            </p:cNvPr>
            <p:cNvSpPr>
              <a:spLocks noChangeArrowheads="1"/>
            </p:cNvSpPr>
            <p:nvPr/>
          </p:nvSpPr>
          <p:spPr bwMode="auto">
            <a:xfrm>
              <a:off x="4130" y="2938"/>
              <a:ext cx="19" cy="1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3" name="Text Placeholder 11">
            <a:extLst>
              <a:ext uri="{FF2B5EF4-FFF2-40B4-BE49-F238E27FC236}">
                <a16:creationId xmlns:a16="http://schemas.microsoft.com/office/drawing/2014/main" id="{586FD2EC-7CFF-4230-8379-4F6D46B6D3BF}"/>
              </a:ext>
            </a:extLst>
          </p:cNvPr>
          <p:cNvSpPr txBox="1">
            <a:spLocks/>
          </p:cNvSpPr>
          <p:nvPr/>
        </p:nvSpPr>
        <p:spPr>
          <a:xfrm>
            <a:off x="590803" y="2424556"/>
            <a:ext cx="2194560" cy="492443"/>
          </a:xfrm>
          <a:prstGeom prst="rect">
            <a:avLst/>
          </a:prstGeom>
        </p:spPr>
        <p:txBody>
          <a:bodyPr vert="horz" wrap="square" lIns="0" tIns="0" rIns="0" bIns="0" rtlCol="0" anchor="t" anchorCtr="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b="0" kern="1200" spc="0" baseline="0">
                <a:solidFill>
                  <a:srgbClr val="0078D4"/>
                </a:solidFill>
                <a:latin typeface="+mj-lt"/>
                <a:ea typeface="+mn-ea"/>
                <a:cs typeface="Segoe UI" panose="020B0502040204020203" pitchFamily="34" charset="0"/>
              </a:defRPr>
            </a:lvl1pPr>
            <a:lvl2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rgbClr val="0078D4"/>
                </a:solidFill>
                <a:latin typeface="+mn-lt"/>
                <a:ea typeface="+mn-ea"/>
                <a:cs typeface="+mn-cs"/>
              </a:defRPr>
            </a:lvl2pPr>
            <a:lvl3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rgbClr val="0078D4"/>
                </a:solidFill>
                <a:latin typeface="+mn-lt"/>
                <a:ea typeface="+mn-ea"/>
                <a:cs typeface="+mn-cs"/>
              </a:defRPr>
            </a:lvl3pPr>
            <a:lvl4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4pPr>
            <a:lvl5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Segoe UI" panose="020B0502040204020203" pitchFamily="34" charset="0"/>
              </a:rPr>
              <a:t>Full </a:t>
            </a:r>
            <a:br>
              <a:rPr kumimoji="0" lang="en-US" sz="1600" b="0" i="0" u="none" strike="noStrike" kern="1200" cap="none" spc="0" normalizeH="0" baseline="0" noProof="0" dirty="0">
                <a:ln>
                  <a:noFill/>
                </a:ln>
                <a:solidFill>
                  <a:srgbClr val="0078D4"/>
                </a:solidFill>
                <a:effectLst/>
                <a:uLnTx/>
                <a:uFillTx/>
                <a:latin typeface="Segoe UI Semibold"/>
                <a:ea typeface="+mn-ea"/>
                <a:cs typeface="Segoe UI" panose="020B0502040204020203" pitchFamily="34" charset="0"/>
              </a:rPr>
            </a:br>
            <a:r>
              <a:rPr kumimoji="0" lang="en-US" sz="1600" b="0" i="0" u="none" strike="noStrike" kern="1200" cap="none" spc="0" normalizeH="0" baseline="0" noProof="0" dirty="0">
                <a:ln>
                  <a:noFill/>
                </a:ln>
                <a:solidFill>
                  <a:srgbClr val="0078D4"/>
                </a:solidFill>
                <a:effectLst/>
                <a:uLnTx/>
                <a:uFillTx/>
                <a:latin typeface="Segoe UI Semibold"/>
                <a:ea typeface="+mn-ea"/>
                <a:cs typeface="Segoe UI" panose="020B0502040204020203" pitchFamily="34" charset="0"/>
              </a:rPr>
              <a:t>compatibility</a:t>
            </a:r>
          </a:p>
        </p:txBody>
      </p:sp>
      <p:sp>
        <p:nvSpPr>
          <p:cNvPr id="52" name="Text Placeholder 47">
            <a:extLst>
              <a:ext uri="{FF2B5EF4-FFF2-40B4-BE49-F238E27FC236}">
                <a16:creationId xmlns:a16="http://schemas.microsoft.com/office/drawing/2014/main" id="{2971E90E-A605-4572-A477-25CAB8DEB354}"/>
              </a:ext>
            </a:extLst>
          </p:cNvPr>
          <p:cNvSpPr txBox="1">
            <a:spLocks/>
          </p:cNvSpPr>
          <p:nvPr/>
        </p:nvSpPr>
        <p:spPr>
          <a:xfrm>
            <a:off x="590803" y="3207726"/>
            <a:ext cx="2194560" cy="929357"/>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2pPr>
            <a:lvl3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050" kern="1200" spc="0" baseline="0">
                <a:gradFill>
                  <a:gsLst>
                    <a:gs pos="1250">
                      <a:schemeClr val="tx1"/>
                    </a:gs>
                    <a:gs pos="100000">
                      <a:schemeClr val="tx1"/>
                    </a:gs>
                  </a:gsLst>
                  <a:lin ang="5400000" scaled="0"/>
                </a:gradFill>
                <a:latin typeface="+mn-lt"/>
                <a:ea typeface="+mn-ea"/>
                <a:cs typeface="+mn-cs"/>
              </a:defRPr>
            </a:lvl3pPr>
            <a:lvl4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000" kern="1200" spc="0" baseline="0">
                <a:gradFill>
                  <a:gsLst>
                    <a:gs pos="1250">
                      <a:schemeClr val="tx1"/>
                    </a:gs>
                    <a:gs pos="100000">
                      <a:schemeClr val="tx1"/>
                    </a:gs>
                  </a:gsLst>
                  <a:lin ang="5400000" scaled="0"/>
                </a:gradFill>
                <a:latin typeface="+mn-lt"/>
                <a:ea typeface="+mn-ea"/>
                <a:cs typeface="+mn-cs"/>
              </a:defRPr>
            </a:lvl4pPr>
            <a:lvl5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lnSpc>
                <a:spcPct val="110000"/>
              </a:lnSpc>
              <a:defRPr/>
            </a:pPr>
            <a:r>
              <a:rPr lang="en-US" dirty="0">
                <a:gradFill>
                  <a:gsLst>
                    <a:gs pos="1250">
                      <a:srgbClr val="000000"/>
                    </a:gs>
                    <a:gs pos="100000">
                      <a:srgbClr val="000000"/>
                    </a:gs>
                  </a:gsLst>
                  <a:lin ang="5400000" scaled="0"/>
                </a:gradFill>
              </a:rPr>
              <a:t>Enjoy a fully compatible PostgreSQL with support for latest community versions</a:t>
            </a:r>
          </a:p>
        </p:txBody>
      </p:sp>
      <p:sp>
        <p:nvSpPr>
          <p:cNvPr id="27" name="Text Placeholder 16">
            <a:extLst>
              <a:ext uri="{FF2B5EF4-FFF2-40B4-BE49-F238E27FC236}">
                <a16:creationId xmlns:a16="http://schemas.microsoft.com/office/drawing/2014/main" id="{99125720-2A7B-4A15-A1A2-C22E516F2F99}"/>
              </a:ext>
            </a:extLst>
          </p:cNvPr>
          <p:cNvSpPr txBox="1">
            <a:spLocks/>
          </p:cNvSpPr>
          <p:nvPr/>
        </p:nvSpPr>
        <p:spPr>
          <a:xfrm>
            <a:off x="3298426" y="2401037"/>
            <a:ext cx="1824771" cy="492443"/>
          </a:xfrm>
          <a:prstGeom prst="rect">
            <a:avLst/>
          </a:prstGeom>
        </p:spPr>
        <p:txBody>
          <a:bodyPr vert="horz" wrap="square" lIns="0" tIns="0" rIns="0" bIns="0" rtlCol="0" anchor="t" anchorCtr="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b="0" kern="1200" spc="0" baseline="0">
                <a:solidFill>
                  <a:srgbClr val="0078D4"/>
                </a:solidFill>
                <a:latin typeface="+mj-lt"/>
                <a:ea typeface="+mn-ea"/>
                <a:cs typeface="Segoe UI" panose="020B0502040204020203" pitchFamily="34" charset="0"/>
              </a:defRPr>
            </a:lvl1pPr>
            <a:lvl2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rgbClr val="0078D4"/>
                </a:solidFill>
                <a:latin typeface="+mn-lt"/>
                <a:ea typeface="+mn-ea"/>
                <a:cs typeface="+mn-cs"/>
              </a:defRPr>
            </a:lvl2pPr>
            <a:lvl3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rgbClr val="0078D4"/>
                </a:solidFill>
                <a:latin typeface="+mn-lt"/>
                <a:ea typeface="+mn-ea"/>
                <a:cs typeface="+mn-cs"/>
              </a:defRPr>
            </a:lvl3pPr>
            <a:lvl4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kern="1200" spc="0" baseline="0">
                <a:solidFill>
                  <a:srgbClr val="0078D4"/>
                </a:solidFill>
                <a:latin typeface="+mn-lt"/>
                <a:ea typeface="+mn-ea"/>
                <a:cs typeface="+mn-cs"/>
              </a:defRPr>
            </a:lvl4pPr>
            <a:lvl5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kern="1200" spc="0" baseline="0">
                <a:solidFill>
                  <a:srgbClr val="0078D4"/>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Segoe UI" panose="020B0502040204020203" pitchFamily="34" charset="0"/>
              </a:rPr>
              <a:t>Familiar extensions and languages</a:t>
            </a:r>
          </a:p>
        </p:txBody>
      </p:sp>
      <p:sp>
        <p:nvSpPr>
          <p:cNvPr id="26" name="TextBox 25">
            <a:extLst>
              <a:ext uri="{FF2B5EF4-FFF2-40B4-BE49-F238E27FC236}">
                <a16:creationId xmlns:a16="http://schemas.microsoft.com/office/drawing/2014/main" id="{81CDA85A-CB1E-4FBB-95CB-ABF81EE18279}"/>
              </a:ext>
            </a:extLst>
          </p:cNvPr>
          <p:cNvSpPr txBox="1"/>
          <p:nvPr/>
        </p:nvSpPr>
        <p:spPr>
          <a:xfrm>
            <a:off x="3314925" y="3207726"/>
            <a:ext cx="2194560" cy="2683683"/>
          </a:xfrm>
          <a:prstGeom prst="rect">
            <a:avLst/>
          </a:prstGeom>
          <a:noFill/>
        </p:spPr>
        <p:txBody>
          <a:bodyPr wrap="square" lIns="0" rIns="0">
            <a:spAutoFit/>
          </a:bodyPr>
          <a:lstStyle/>
          <a:p>
            <a:pPr defTabSz="932742">
              <a:lnSpc>
                <a:spcPct val="110000"/>
              </a:lnSpc>
              <a:spcBef>
                <a:spcPct val="20000"/>
              </a:spcBef>
              <a:spcAft>
                <a:spcPts val="600"/>
              </a:spcAft>
              <a:buSzPct val="90000"/>
              <a:defRPr/>
            </a:pPr>
            <a:r>
              <a:rPr lang="en-US" sz="1400" dirty="0">
                <a:gradFill>
                  <a:gsLst>
                    <a:gs pos="1250">
                      <a:srgbClr val="000000"/>
                    </a:gs>
                    <a:gs pos="100000">
                      <a:srgbClr val="000000"/>
                    </a:gs>
                  </a:gsLst>
                  <a:lin ang="5400000" scaled="0"/>
                </a:gradFill>
                <a:cs typeface="Segoe UI" panose="020B0502040204020203" pitchFamily="34" charset="0"/>
              </a:rPr>
              <a:t>Utilize tight integration with PostgreSQL extensions such as as PG Cron, </a:t>
            </a:r>
            <a:r>
              <a:rPr lang="en-US" sz="1400" dirty="0" err="1">
                <a:gradFill>
                  <a:gsLst>
                    <a:gs pos="1250">
                      <a:srgbClr val="000000"/>
                    </a:gs>
                    <a:gs pos="100000">
                      <a:srgbClr val="000000"/>
                    </a:gs>
                  </a:gsLst>
                  <a:lin ang="5400000" scaled="0"/>
                </a:gradFill>
                <a:cs typeface="Segoe UI" panose="020B0502040204020203" pitchFamily="34" charset="0"/>
              </a:rPr>
              <a:t>PostGIS</a:t>
            </a:r>
            <a:r>
              <a:rPr lang="en-US" sz="1400" dirty="0">
                <a:gradFill>
                  <a:gsLst>
                    <a:gs pos="1250">
                      <a:srgbClr val="000000"/>
                    </a:gs>
                    <a:gs pos="100000">
                      <a:srgbClr val="000000"/>
                    </a:gs>
                  </a:gsLst>
                  <a:lin ang="5400000" scaled="0"/>
                </a:gradFill>
                <a:cs typeface="Segoe UI" panose="020B0502040204020203" pitchFamily="34" charset="0"/>
              </a:rPr>
              <a:t>, and PLV8</a:t>
            </a:r>
          </a:p>
          <a:p>
            <a:pPr defTabSz="932742">
              <a:lnSpc>
                <a:spcPct val="110000"/>
              </a:lnSpc>
              <a:spcBef>
                <a:spcPct val="20000"/>
              </a:spcBef>
              <a:spcAft>
                <a:spcPts val="600"/>
              </a:spcAft>
              <a:buSzPct val="90000"/>
              <a:defRPr/>
            </a:pPr>
            <a:r>
              <a:rPr lang="en-US" sz="1400" dirty="0">
                <a:gradFill>
                  <a:gsLst>
                    <a:gs pos="1250">
                      <a:srgbClr val="000000"/>
                    </a:gs>
                    <a:gs pos="100000">
                      <a:srgbClr val="000000"/>
                    </a:gs>
                  </a:gsLst>
                  <a:lin ang="5400000" scaled="0"/>
                </a:gradFill>
                <a:cs typeface="Segoe UI" panose="020B0502040204020203" pitchFamily="34" charset="0"/>
              </a:rPr>
              <a:t>Use popular frameworks and languages like Ruby on Rails, Python with Django, Java with Spring Boot, and Node.js</a:t>
            </a:r>
          </a:p>
          <a:p>
            <a:pPr defTabSz="932742">
              <a:lnSpc>
                <a:spcPct val="110000"/>
              </a:lnSpc>
              <a:spcBef>
                <a:spcPct val="20000"/>
              </a:spcBef>
              <a:spcAft>
                <a:spcPts val="600"/>
              </a:spcAft>
              <a:buSzPct val="90000"/>
              <a:defRPr/>
            </a:pPr>
            <a:r>
              <a:rPr lang="en-US" sz="1400" dirty="0">
                <a:gradFill>
                  <a:gsLst>
                    <a:gs pos="1250">
                      <a:srgbClr val="000000"/>
                    </a:gs>
                    <a:gs pos="100000">
                      <a:srgbClr val="000000"/>
                    </a:gs>
                  </a:gsLst>
                  <a:lin ang="5400000" scaled="0"/>
                </a:gradFill>
                <a:cs typeface="Segoe UI" panose="020B0502040204020203" pitchFamily="34" charset="0"/>
              </a:rPr>
              <a:t> </a:t>
            </a:r>
            <a:endParaRPr lang="en-AU" sz="1400" dirty="0">
              <a:gradFill>
                <a:gsLst>
                  <a:gs pos="1250">
                    <a:srgbClr val="000000"/>
                  </a:gs>
                  <a:gs pos="100000">
                    <a:srgbClr val="000000"/>
                  </a:gs>
                </a:gsLst>
                <a:lin ang="5400000" scaled="0"/>
              </a:gradFill>
              <a:cs typeface="Segoe UI" panose="020B0502040204020203" pitchFamily="34" charset="0"/>
            </a:endParaRPr>
          </a:p>
        </p:txBody>
      </p:sp>
      <p:sp>
        <p:nvSpPr>
          <p:cNvPr id="55" name="Text Placeholder 12">
            <a:extLst>
              <a:ext uri="{FF2B5EF4-FFF2-40B4-BE49-F238E27FC236}">
                <a16:creationId xmlns:a16="http://schemas.microsoft.com/office/drawing/2014/main" id="{BF572404-C26E-409B-A14F-45EE73FFE5FA}"/>
              </a:ext>
            </a:extLst>
          </p:cNvPr>
          <p:cNvSpPr txBox="1">
            <a:spLocks/>
          </p:cNvSpPr>
          <p:nvPr/>
        </p:nvSpPr>
        <p:spPr>
          <a:xfrm>
            <a:off x="6055547" y="2424556"/>
            <a:ext cx="2194560" cy="492443"/>
          </a:xfrm>
          <a:prstGeom prst="rect">
            <a:avLst/>
          </a:prstGeom>
        </p:spPr>
        <p:txBody>
          <a:bodyPr vert="horz" wrap="square" lIns="0" tIns="0" rIns="0" bIns="0" rtlCol="0" anchor="t" anchorCtr="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b="0" kern="1200" spc="0" baseline="0">
                <a:solidFill>
                  <a:srgbClr val="0078D4"/>
                </a:solidFill>
                <a:latin typeface="+mj-lt"/>
                <a:ea typeface="+mn-ea"/>
                <a:cs typeface="Segoe UI" panose="020B0502040204020203" pitchFamily="34" charset="0"/>
              </a:defRPr>
            </a:lvl1pPr>
            <a:lvl2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rgbClr val="0078D4"/>
                </a:solidFill>
                <a:latin typeface="+mn-lt"/>
                <a:ea typeface="+mn-ea"/>
                <a:cs typeface="+mn-cs"/>
              </a:defRPr>
            </a:lvl2pPr>
            <a:lvl3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rgbClr val="0078D4"/>
                </a:solidFill>
                <a:latin typeface="+mn-lt"/>
                <a:ea typeface="+mn-ea"/>
                <a:cs typeface="+mn-cs"/>
              </a:defRPr>
            </a:lvl3pPr>
            <a:lvl4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kern="1200" spc="0" baseline="0">
                <a:solidFill>
                  <a:srgbClr val="0078D4"/>
                </a:solidFill>
                <a:latin typeface="+mn-lt"/>
                <a:ea typeface="+mn-ea"/>
                <a:cs typeface="+mn-cs"/>
              </a:defRPr>
            </a:lvl4pPr>
            <a:lvl5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kern="1200" spc="0" baseline="0">
                <a:solidFill>
                  <a:srgbClr val="0078D4"/>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600" dirty="0">
                <a:latin typeface="Segoe UI Semibold"/>
              </a:rPr>
              <a:t>Microsoft open-source contributions</a:t>
            </a:r>
            <a:endParaRPr kumimoji="0" lang="en-US" sz="1600" b="0" i="0" u="none" strike="noStrike" kern="1200" cap="none" spc="0" normalizeH="0" baseline="0" noProof="0" dirty="0">
              <a:ln>
                <a:noFill/>
              </a:ln>
              <a:solidFill>
                <a:srgbClr val="0078D4"/>
              </a:solidFill>
              <a:effectLst/>
              <a:uLnTx/>
              <a:uFillTx/>
              <a:latin typeface="Segoe UI Semibold"/>
              <a:ea typeface="+mn-ea"/>
              <a:cs typeface="Segoe UI" panose="020B0502040204020203" pitchFamily="34" charset="0"/>
            </a:endParaRPr>
          </a:p>
        </p:txBody>
      </p:sp>
      <p:sp>
        <p:nvSpPr>
          <p:cNvPr id="56" name="Text Placeholder 44">
            <a:extLst>
              <a:ext uri="{FF2B5EF4-FFF2-40B4-BE49-F238E27FC236}">
                <a16:creationId xmlns:a16="http://schemas.microsoft.com/office/drawing/2014/main" id="{3BBF579A-812D-4C1C-8F35-02BCF3E3C29A}"/>
              </a:ext>
            </a:extLst>
          </p:cNvPr>
          <p:cNvSpPr txBox="1">
            <a:spLocks/>
          </p:cNvSpPr>
          <p:nvPr/>
        </p:nvSpPr>
        <p:spPr>
          <a:xfrm>
            <a:off x="6055547" y="3207726"/>
            <a:ext cx="2194560" cy="1403333"/>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2pPr>
            <a:lvl3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050" kern="1200" spc="0" baseline="0">
                <a:gradFill>
                  <a:gsLst>
                    <a:gs pos="1250">
                      <a:schemeClr val="tx1"/>
                    </a:gs>
                    <a:gs pos="100000">
                      <a:schemeClr val="tx1"/>
                    </a:gs>
                  </a:gsLst>
                  <a:lin ang="5400000" scaled="0"/>
                </a:gradFill>
                <a:latin typeface="+mn-lt"/>
                <a:ea typeface="+mn-ea"/>
                <a:cs typeface="+mn-cs"/>
              </a:defRPr>
            </a:lvl3pPr>
            <a:lvl4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000" kern="1200" spc="0" baseline="0">
                <a:gradFill>
                  <a:gsLst>
                    <a:gs pos="1250">
                      <a:schemeClr val="tx1"/>
                    </a:gs>
                    <a:gs pos="100000">
                      <a:schemeClr val="tx1"/>
                    </a:gs>
                  </a:gsLst>
                  <a:lin ang="5400000" scaled="0"/>
                </a:gradFill>
                <a:latin typeface="+mn-lt"/>
                <a:ea typeface="+mn-ea"/>
                <a:cs typeface="+mn-cs"/>
              </a:defRPr>
            </a:lvl4pPr>
            <a:lvl5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R="0" lvl="0" indent="0" fontAlgn="auto">
              <a:lnSpc>
                <a:spcPct val="110000"/>
              </a:lnSpc>
              <a:buClrTx/>
              <a:buFont typeface="Wingdings" panose="05000000000000000000" pitchFamily="2" charset="2"/>
              <a:buNone/>
              <a:tabLst/>
              <a:defRPr/>
            </a:pPr>
            <a:r>
              <a:rPr lang="en-US" dirty="0">
                <a:gradFill>
                  <a:gsLst>
                    <a:gs pos="1250">
                      <a:srgbClr val="000000"/>
                    </a:gs>
                    <a:gs pos="100000">
                      <a:srgbClr val="000000"/>
                    </a:gs>
                  </a:gsLst>
                  <a:lin ang="5400000" scaled="0"/>
                </a:gradFill>
              </a:rPr>
              <a:t>Take advantage of contributions including </a:t>
            </a:r>
            <a:r>
              <a:rPr lang="en-US" dirty="0" err="1">
                <a:gradFill>
                  <a:gsLst>
                    <a:gs pos="1250">
                      <a:srgbClr val="000000"/>
                    </a:gs>
                    <a:gs pos="100000">
                      <a:srgbClr val="000000"/>
                    </a:gs>
                  </a:gsLst>
                  <a:lin ang="5400000" scaled="0"/>
                </a:gradFill>
              </a:rPr>
              <a:t>Citus</a:t>
            </a:r>
            <a:r>
              <a:rPr lang="en-US" dirty="0">
                <a:gradFill>
                  <a:gsLst>
                    <a:gs pos="1250">
                      <a:srgbClr val="000000"/>
                    </a:gs>
                    <a:gs pos="100000">
                      <a:srgbClr val="000000"/>
                    </a:gs>
                  </a:gsLst>
                  <a:lin ang="5400000" scaled="0"/>
                </a:gradFill>
              </a:rPr>
              <a:t> Community on GitHub and the PostgreSQL extension (preview) for Azure Data Studio</a:t>
            </a:r>
          </a:p>
        </p:txBody>
      </p:sp>
      <p:sp>
        <p:nvSpPr>
          <p:cNvPr id="51" name="Text Placeholder 16">
            <a:extLst>
              <a:ext uri="{FF2B5EF4-FFF2-40B4-BE49-F238E27FC236}">
                <a16:creationId xmlns:a16="http://schemas.microsoft.com/office/drawing/2014/main" id="{6F00259C-14C5-4133-90DD-84F576596DF9}"/>
              </a:ext>
            </a:extLst>
          </p:cNvPr>
          <p:cNvSpPr txBox="1">
            <a:spLocks/>
          </p:cNvSpPr>
          <p:nvPr/>
        </p:nvSpPr>
        <p:spPr>
          <a:xfrm>
            <a:off x="8815191" y="2424556"/>
            <a:ext cx="1824771" cy="492443"/>
          </a:xfrm>
          <a:prstGeom prst="rect">
            <a:avLst/>
          </a:prstGeom>
        </p:spPr>
        <p:txBody>
          <a:bodyPr vert="horz" wrap="square" lIns="0" tIns="0" rIns="0" bIns="0" rtlCol="0" anchor="t" anchorCtr="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b="0" kern="1200" spc="0" baseline="0">
                <a:solidFill>
                  <a:srgbClr val="0078D4"/>
                </a:solidFill>
                <a:latin typeface="+mj-lt"/>
                <a:ea typeface="+mn-ea"/>
                <a:cs typeface="Segoe UI" panose="020B0502040204020203" pitchFamily="34" charset="0"/>
              </a:defRPr>
            </a:lvl1pPr>
            <a:lvl2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rgbClr val="0078D4"/>
                </a:solidFill>
                <a:latin typeface="+mn-lt"/>
                <a:ea typeface="+mn-ea"/>
                <a:cs typeface="+mn-cs"/>
              </a:defRPr>
            </a:lvl2pPr>
            <a:lvl3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rgbClr val="0078D4"/>
                </a:solidFill>
                <a:latin typeface="+mn-lt"/>
                <a:ea typeface="+mn-ea"/>
                <a:cs typeface="+mn-cs"/>
              </a:defRPr>
            </a:lvl3pPr>
            <a:lvl4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kern="1200" spc="0" baseline="0">
                <a:solidFill>
                  <a:srgbClr val="0078D4"/>
                </a:solidFill>
                <a:latin typeface="+mn-lt"/>
                <a:ea typeface="+mn-ea"/>
                <a:cs typeface="+mn-cs"/>
              </a:defRPr>
            </a:lvl4pPr>
            <a:lvl5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kern="1200" spc="0" baseline="0">
                <a:solidFill>
                  <a:srgbClr val="0078D4"/>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Segoe UI" panose="020B0502040204020203" pitchFamily="34" charset="0"/>
              </a:rPr>
              <a:t>Committed to the community</a:t>
            </a:r>
          </a:p>
        </p:txBody>
      </p:sp>
      <p:sp>
        <p:nvSpPr>
          <p:cNvPr id="50" name="Text Placeholder 45">
            <a:extLst>
              <a:ext uri="{FF2B5EF4-FFF2-40B4-BE49-F238E27FC236}">
                <a16:creationId xmlns:a16="http://schemas.microsoft.com/office/drawing/2014/main" id="{5FE877A0-2887-4366-A00E-EEE9E4628D06}"/>
              </a:ext>
            </a:extLst>
          </p:cNvPr>
          <p:cNvSpPr txBox="1">
            <a:spLocks/>
          </p:cNvSpPr>
          <p:nvPr/>
        </p:nvSpPr>
        <p:spPr>
          <a:xfrm>
            <a:off x="8815190" y="3207726"/>
            <a:ext cx="2411495" cy="1403333"/>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2pPr>
            <a:lvl3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050" kern="1200" spc="0" baseline="0">
                <a:gradFill>
                  <a:gsLst>
                    <a:gs pos="1250">
                      <a:schemeClr val="tx1"/>
                    </a:gs>
                    <a:gs pos="100000">
                      <a:schemeClr val="tx1"/>
                    </a:gs>
                  </a:gsLst>
                  <a:lin ang="5400000" scaled="0"/>
                </a:gradFill>
                <a:latin typeface="+mn-lt"/>
                <a:ea typeface="+mn-ea"/>
                <a:cs typeface="+mn-cs"/>
              </a:defRPr>
            </a:lvl3pPr>
            <a:lvl4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000" kern="1200" spc="0" baseline="0">
                <a:gradFill>
                  <a:gsLst>
                    <a:gs pos="1250">
                      <a:schemeClr val="tx1"/>
                    </a:gs>
                    <a:gs pos="100000">
                      <a:schemeClr val="tx1"/>
                    </a:gs>
                  </a:gsLst>
                  <a:lin ang="5400000" scaled="0"/>
                </a:gradFill>
                <a:latin typeface="+mn-lt"/>
                <a:ea typeface="+mn-ea"/>
                <a:cs typeface="+mn-cs"/>
              </a:defRPr>
            </a:lvl4pPr>
            <a:lvl5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10000"/>
              </a:lnSpc>
              <a:defRPr/>
            </a:pPr>
            <a:r>
              <a:rPr lang="en-US" dirty="0">
                <a:gradFill>
                  <a:gsLst>
                    <a:gs pos="1250">
                      <a:srgbClr val="000000"/>
                    </a:gs>
                    <a:gs pos="100000">
                      <a:srgbClr val="000000"/>
                    </a:gs>
                  </a:gsLst>
                  <a:lin ang="5400000" scaled="0"/>
                </a:gradFill>
              </a:rPr>
              <a:t>Stay at the forefront of PostgreSQL innovation with the community making significant code contributions to future versions of PostgreSQL</a:t>
            </a:r>
          </a:p>
        </p:txBody>
      </p:sp>
      <p:grpSp>
        <p:nvGrpSpPr>
          <p:cNvPr id="4" name="Group 167">
            <a:extLst>
              <a:ext uri="{FF2B5EF4-FFF2-40B4-BE49-F238E27FC236}">
                <a16:creationId xmlns:a16="http://schemas.microsoft.com/office/drawing/2014/main" id="{83C3DD75-703D-8EE8-967F-5CE6E5B331E8}"/>
              </a:ext>
              <a:ext uri="{C183D7F6-B498-43B3-948B-1728B52AA6E4}">
                <adec:decorative xmlns:adec="http://schemas.microsoft.com/office/drawing/2017/decorative" val="1"/>
              </a:ext>
            </a:extLst>
          </p:cNvPr>
          <p:cNvGrpSpPr>
            <a:grpSpLocks noChangeAspect="1"/>
          </p:cNvGrpSpPr>
          <p:nvPr/>
        </p:nvGrpSpPr>
        <p:grpSpPr bwMode="auto">
          <a:xfrm>
            <a:off x="655038" y="1625276"/>
            <a:ext cx="726346" cy="726346"/>
            <a:chOff x="4593" y="2529"/>
            <a:chExt cx="359" cy="359"/>
          </a:xfrm>
        </p:grpSpPr>
        <p:sp>
          <p:nvSpPr>
            <p:cNvPr id="5" name="AutoShape 166">
              <a:extLst>
                <a:ext uri="{FF2B5EF4-FFF2-40B4-BE49-F238E27FC236}">
                  <a16:creationId xmlns:a16="http://schemas.microsoft.com/office/drawing/2014/main" id="{D3FC727A-4678-4367-C3E7-5E8DF107DC54}"/>
                </a:ext>
              </a:extLst>
            </p:cNvPr>
            <p:cNvSpPr>
              <a:spLocks noChangeAspect="1" noChangeArrowheads="1" noTextEdit="1"/>
            </p:cNvSpPr>
            <p:nvPr/>
          </p:nvSpPr>
          <p:spPr bwMode="auto">
            <a:xfrm>
              <a:off x="4593" y="2529"/>
              <a:ext cx="359" cy="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Rectangle 168">
              <a:extLst>
                <a:ext uri="{FF2B5EF4-FFF2-40B4-BE49-F238E27FC236}">
                  <a16:creationId xmlns:a16="http://schemas.microsoft.com/office/drawing/2014/main" id="{CC249EAC-92B3-7B7D-253A-F0DA7010BCAE}"/>
                </a:ext>
              </a:extLst>
            </p:cNvPr>
            <p:cNvSpPr>
              <a:spLocks noChangeArrowheads="1"/>
            </p:cNvSpPr>
            <p:nvPr/>
          </p:nvSpPr>
          <p:spPr bwMode="auto">
            <a:xfrm>
              <a:off x="4725" y="2529"/>
              <a:ext cx="227" cy="227"/>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Rectangle 169">
              <a:extLst>
                <a:ext uri="{FF2B5EF4-FFF2-40B4-BE49-F238E27FC236}">
                  <a16:creationId xmlns:a16="http://schemas.microsoft.com/office/drawing/2014/main" id="{8541CB5B-72CD-0B42-BFD2-B8BC350A5D70}"/>
                </a:ext>
              </a:extLst>
            </p:cNvPr>
            <p:cNvSpPr>
              <a:spLocks noChangeArrowheads="1"/>
            </p:cNvSpPr>
            <p:nvPr/>
          </p:nvSpPr>
          <p:spPr bwMode="auto">
            <a:xfrm>
              <a:off x="4725" y="2529"/>
              <a:ext cx="227" cy="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Rectangle 170">
              <a:extLst>
                <a:ext uri="{FF2B5EF4-FFF2-40B4-BE49-F238E27FC236}">
                  <a16:creationId xmlns:a16="http://schemas.microsoft.com/office/drawing/2014/main" id="{90DE97F0-30C7-8829-0A2A-1375A9F9D140}"/>
                </a:ext>
              </a:extLst>
            </p:cNvPr>
            <p:cNvSpPr>
              <a:spLocks noChangeArrowheads="1"/>
            </p:cNvSpPr>
            <p:nvPr/>
          </p:nvSpPr>
          <p:spPr bwMode="auto">
            <a:xfrm>
              <a:off x="4593" y="2661"/>
              <a:ext cx="227" cy="22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Rectangle 171">
              <a:extLst>
                <a:ext uri="{FF2B5EF4-FFF2-40B4-BE49-F238E27FC236}">
                  <a16:creationId xmlns:a16="http://schemas.microsoft.com/office/drawing/2014/main" id="{D7486511-F122-28C3-4D03-4F1AC177C8E1}"/>
                </a:ext>
              </a:extLst>
            </p:cNvPr>
            <p:cNvSpPr>
              <a:spLocks noChangeArrowheads="1"/>
            </p:cNvSpPr>
            <p:nvPr/>
          </p:nvSpPr>
          <p:spPr bwMode="auto">
            <a:xfrm>
              <a:off x="4593" y="2661"/>
              <a:ext cx="227" cy="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172">
              <a:extLst>
                <a:ext uri="{FF2B5EF4-FFF2-40B4-BE49-F238E27FC236}">
                  <a16:creationId xmlns:a16="http://schemas.microsoft.com/office/drawing/2014/main" id="{B1BC5953-3A64-CA86-3FEA-A6749C96810F}"/>
                </a:ext>
              </a:extLst>
            </p:cNvPr>
            <p:cNvSpPr>
              <a:spLocks/>
            </p:cNvSpPr>
            <p:nvPr/>
          </p:nvSpPr>
          <p:spPr bwMode="auto">
            <a:xfrm>
              <a:off x="4725" y="2661"/>
              <a:ext cx="95" cy="95"/>
            </a:xfrm>
            <a:custGeom>
              <a:avLst/>
              <a:gdLst>
                <a:gd name="T0" fmla="*/ 95 w 95"/>
                <a:gd name="T1" fmla="*/ 0 h 95"/>
                <a:gd name="T2" fmla="*/ 0 w 95"/>
                <a:gd name="T3" fmla="*/ 0 h 95"/>
                <a:gd name="T4" fmla="*/ 0 w 95"/>
                <a:gd name="T5" fmla="*/ 95 h 95"/>
                <a:gd name="T6" fmla="*/ 95 w 95"/>
                <a:gd name="T7" fmla="*/ 95 h 95"/>
                <a:gd name="T8" fmla="*/ 95 w 95"/>
                <a:gd name="T9" fmla="*/ 95 h 95"/>
                <a:gd name="T10" fmla="*/ 95 w 95"/>
                <a:gd name="T11" fmla="*/ 0 h 95"/>
              </a:gdLst>
              <a:ahLst/>
              <a:cxnLst>
                <a:cxn ang="0">
                  <a:pos x="T0" y="T1"/>
                </a:cxn>
                <a:cxn ang="0">
                  <a:pos x="T2" y="T3"/>
                </a:cxn>
                <a:cxn ang="0">
                  <a:pos x="T4" y="T5"/>
                </a:cxn>
                <a:cxn ang="0">
                  <a:pos x="T6" y="T7"/>
                </a:cxn>
                <a:cxn ang="0">
                  <a:pos x="T8" y="T9"/>
                </a:cxn>
                <a:cxn ang="0">
                  <a:pos x="T10" y="T11"/>
                </a:cxn>
              </a:cxnLst>
              <a:rect l="0" t="0" r="r" b="b"/>
              <a:pathLst>
                <a:path w="95" h="95">
                  <a:moveTo>
                    <a:pt x="95" y="0"/>
                  </a:moveTo>
                  <a:lnTo>
                    <a:pt x="0" y="0"/>
                  </a:lnTo>
                  <a:lnTo>
                    <a:pt x="0" y="95"/>
                  </a:lnTo>
                  <a:lnTo>
                    <a:pt x="95" y="95"/>
                  </a:lnTo>
                  <a:lnTo>
                    <a:pt x="95" y="95"/>
                  </a:lnTo>
                  <a:lnTo>
                    <a:pt x="95" y="0"/>
                  </a:lnTo>
                  <a:close/>
                </a:path>
              </a:pathLst>
            </a:custGeom>
            <a:solidFill>
              <a:srgbClr val="3CCA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173">
              <a:extLst>
                <a:ext uri="{FF2B5EF4-FFF2-40B4-BE49-F238E27FC236}">
                  <a16:creationId xmlns:a16="http://schemas.microsoft.com/office/drawing/2014/main" id="{94EC8EB9-3C53-53A4-9D7A-6114DA026BE7}"/>
                </a:ext>
              </a:extLst>
            </p:cNvPr>
            <p:cNvSpPr>
              <a:spLocks/>
            </p:cNvSpPr>
            <p:nvPr/>
          </p:nvSpPr>
          <p:spPr bwMode="auto">
            <a:xfrm>
              <a:off x="4725" y="2661"/>
              <a:ext cx="95" cy="95"/>
            </a:xfrm>
            <a:custGeom>
              <a:avLst/>
              <a:gdLst>
                <a:gd name="T0" fmla="*/ 95 w 95"/>
                <a:gd name="T1" fmla="*/ 0 h 95"/>
                <a:gd name="T2" fmla="*/ 0 w 95"/>
                <a:gd name="T3" fmla="*/ 0 h 95"/>
                <a:gd name="T4" fmla="*/ 0 w 95"/>
                <a:gd name="T5" fmla="*/ 95 h 95"/>
                <a:gd name="T6" fmla="*/ 95 w 95"/>
                <a:gd name="T7" fmla="*/ 95 h 95"/>
                <a:gd name="T8" fmla="*/ 95 w 95"/>
                <a:gd name="T9" fmla="*/ 95 h 95"/>
                <a:gd name="T10" fmla="*/ 95 w 95"/>
                <a:gd name="T11" fmla="*/ 0 h 95"/>
              </a:gdLst>
              <a:ahLst/>
              <a:cxnLst>
                <a:cxn ang="0">
                  <a:pos x="T0" y="T1"/>
                </a:cxn>
                <a:cxn ang="0">
                  <a:pos x="T2" y="T3"/>
                </a:cxn>
                <a:cxn ang="0">
                  <a:pos x="T4" y="T5"/>
                </a:cxn>
                <a:cxn ang="0">
                  <a:pos x="T6" y="T7"/>
                </a:cxn>
                <a:cxn ang="0">
                  <a:pos x="T8" y="T9"/>
                </a:cxn>
                <a:cxn ang="0">
                  <a:pos x="T10" y="T11"/>
                </a:cxn>
              </a:cxnLst>
              <a:rect l="0" t="0" r="r" b="b"/>
              <a:pathLst>
                <a:path w="95" h="95">
                  <a:moveTo>
                    <a:pt x="95" y="0"/>
                  </a:moveTo>
                  <a:lnTo>
                    <a:pt x="0" y="0"/>
                  </a:lnTo>
                  <a:lnTo>
                    <a:pt x="0" y="95"/>
                  </a:lnTo>
                  <a:lnTo>
                    <a:pt x="95" y="95"/>
                  </a:lnTo>
                  <a:lnTo>
                    <a:pt x="95" y="95"/>
                  </a:lnTo>
                  <a:lnTo>
                    <a:pt x="9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501153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9581D2-9E48-4A7D-911B-B0C00D00CD44}"/>
              </a:ext>
            </a:extLst>
          </p:cNvPr>
          <p:cNvSpPr>
            <a:spLocks noGrp="1"/>
          </p:cNvSpPr>
          <p:nvPr>
            <p:ph type="title"/>
          </p:nvPr>
        </p:nvSpPr>
        <p:spPr/>
        <p:txBody>
          <a:bodyPr/>
          <a:lstStyle/>
          <a:p>
            <a:pPr algn="ctr"/>
            <a:r>
              <a:rPr lang="en-US"/>
              <a:t>Azure open source momentum </a:t>
            </a:r>
          </a:p>
        </p:txBody>
      </p:sp>
      <p:sp>
        <p:nvSpPr>
          <p:cNvPr id="36" name="TextBox 35">
            <a:extLst>
              <a:ext uri="{FF2B5EF4-FFF2-40B4-BE49-F238E27FC236}">
                <a16:creationId xmlns:a16="http://schemas.microsoft.com/office/drawing/2014/main" id="{AAE04A7D-A9EC-45BD-90B1-045D8F76F255}"/>
              </a:ext>
            </a:extLst>
          </p:cNvPr>
          <p:cNvSpPr txBox="1"/>
          <p:nvPr/>
        </p:nvSpPr>
        <p:spPr>
          <a:xfrm>
            <a:off x="261867" y="2729714"/>
            <a:ext cx="2605762" cy="1107996"/>
          </a:xfrm>
          <a:prstGeom prst="rect">
            <a:avLst/>
          </a:prstGeom>
          <a:noFill/>
        </p:spPr>
        <p:txBody>
          <a:bodyPr wrap="square" lIns="91440" tIns="45720" rIns="13716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600" b="1" i="0" u="none" strike="noStrike" kern="1200" cap="none" spc="0" normalizeH="0" baseline="0" noProof="0">
                <a:ln>
                  <a:noFill/>
                </a:ln>
                <a:gradFill>
                  <a:gsLst>
                    <a:gs pos="0">
                      <a:srgbClr val="50E6FF"/>
                    </a:gs>
                    <a:gs pos="100000">
                      <a:srgbClr val="0078D4"/>
                    </a:gs>
                  </a:gsLst>
                  <a:lin ang="1800000" scaled="0"/>
                </a:gradFill>
                <a:effectLst/>
                <a:uLnTx/>
                <a:uFillTx/>
                <a:latin typeface="Segoe UI"/>
                <a:ea typeface="+mn-ea"/>
                <a:cs typeface="+mn-cs"/>
              </a:rPr>
              <a:t>&gt;60%</a:t>
            </a:r>
            <a:endParaRPr kumimoji="0" lang="en-US" sz="6600" b="1" i="0" u="none" strike="noStrike" kern="1200" cap="none" spc="0" normalizeH="0" baseline="30000" noProof="0">
              <a:ln>
                <a:noFill/>
              </a:ln>
              <a:gradFill>
                <a:gsLst>
                  <a:gs pos="0">
                    <a:srgbClr val="50E6FF"/>
                  </a:gs>
                  <a:gs pos="100000">
                    <a:srgbClr val="0078D4"/>
                  </a:gs>
                </a:gsLst>
                <a:lin ang="1800000" scaled="0"/>
              </a:gradFill>
              <a:effectLst/>
              <a:uLnTx/>
              <a:uFillTx/>
              <a:latin typeface="Segoe UI"/>
              <a:ea typeface="+mn-ea"/>
              <a:cs typeface="+mn-cs"/>
            </a:endParaRPr>
          </a:p>
        </p:txBody>
      </p:sp>
      <p:sp>
        <p:nvSpPr>
          <p:cNvPr id="20" name="Rectangle 19">
            <a:extLst>
              <a:ext uri="{FF2B5EF4-FFF2-40B4-BE49-F238E27FC236}">
                <a16:creationId xmlns:a16="http://schemas.microsoft.com/office/drawing/2014/main" id="{5DAB734D-16B4-4FEA-926A-DED86ECFADCF}"/>
              </a:ext>
            </a:extLst>
          </p:cNvPr>
          <p:cNvSpPr/>
          <p:nvPr/>
        </p:nvSpPr>
        <p:spPr>
          <a:xfrm>
            <a:off x="422922" y="3763691"/>
            <a:ext cx="2283651" cy="646331"/>
          </a:xfrm>
          <a:prstGeom prst="rect">
            <a:avLst/>
          </a:prstGeom>
          <a:noFill/>
        </p:spPr>
        <p:txBody>
          <a:bodyPr wrap="square" lIns="91440" tIns="45720" rIns="137160" bIns="4572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effectLst/>
                <a:uLnTx/>
                <a:uFillTx/>
                <a:latin typeface="Segoe UI Semibold"/>
                <a:ea typeface="+mn-ea"/>
                <a:cs typeface="+mn-cs"/>
              </a:rPr>
              <a:t>of VM cores </a:t>
            </a:r>
            <a:br>
              <a:rPr kumimoji="0" lang="en-US" sz="1800" b="0" i="0" u="none" strike="noStrike" kern="1200" cap="none" spc="0" normalizeH="0" baseline="0" noProof="0" dirty="0">
                <a:ln>
                  <a:noFill/>
                </a:ln>
                <a:effectLst/>
                <a:uLnTx/>
                <a:uFillTx/>
                <a:latin typeface="Segoe UI Semibold"/>
                <a:ea typeface="+mn-ea"/>
                <a:cs typeface="+mn-cs"/>
              </a:rPr>
            </a:br>
            <a:r>
              <a:rPr kumimoji="0" lang="en-US" sz="1800" b="0" i="0" u="none" strike="noStrike" kern="1200" cap="none" spc="0" normalizeH="0" baseline="0" noProof="0" dirty="0">
                <a:ln>
                  <a:noFill/>
                </a:ln>
                <a:effectLst/>
                <a:uLnTx/>
                <a:uFillTx/>
                <a:latin typeface="Segoe UI Semibold"/>
                <a:ea typeface="+mn-ea"/>
                <a:cs typeface="+mn-cs"/>
              </a:rPr>
              <a:t>are Linux</a:t>
            </a:r>
          </a:p>
        </p:txBody>
      </p:sp>
      <p:sp>
        <p:nvSpPr>
          <p:cNvPr id="50" name="TextBox 49">
            <a:extLst>
              <a:ext uri="{FF2B5EF4-FFF2-40B4-BE49-F238E27FC236}">
                <a16:creationId xmlns:a16="http://schemas.microsoft.com/office/drawing/2014/main" id="{C420ADCB-C184-4964-A4B7-62A66B2A3389}"/>
              </a:ext>
            </a:extLst>
          </p:cNvPr>
          <p:cNvSpPr txBox="1"/>
          <p:nvPr/>
        </p:nvSpPr>
        <p:spPr>
          <a:xfrm>
            <a:off x="3184563" y="2729714"/>
            <a:ext cx="2584306" cy="1107996"/>
          </a:xfrm>
          <a:prstGeom prst="rect">
            <a:avLst/>
          </a:prstGeom>
          <a:noFill/>
        </p:spPr>
        <p:txBody>
          <a:bodyPr wrap="square" lIns="91440" tIns="45720" rIns="137160" bIns="45720" rtlCol="0" anchor="t">
            <a:spAutoFit/>
          </a:bodyPr>
          <a:lstStyle>
            <a:defPPr>
              <a:defRPr lang="en-US"/>
            </a:defPPr>
            <a:lvl1pPr marR="0" lvl="0" indent="0" fontAlgn="auto">
              <a:lnSpc>
                <a:spcPct val="100000"/>
              </a:lnSpc>
              <a:spcBef>
                <a:spcPts val="0"/>
              </a:spcBef>
              <a:spcAft>
                <a:spcPts val="0"/>
              </a:spcAft>
              <a:buClrTx/>
              <a:buSzTx/>
              <a:buFontTx/>
              <a:buNone/>
              <a:tabLst/>
              <a:defRPr kumimoji="0" sz="6600" b="1" i="0" u="none" strike="noStrike" cap="none" spc="0" normalizeH="0" baseline="0">
                <a:ln>
                  <a:noFill/>
                </a:ln>
                <a:gradFill>
                  <a:gsLst>
                    <a:gs pos="0">
                      <a:schemeClr val="accent1"/>
                    </a:gs>
                    <a:gs pos="100000">
                      <a:schemeClr val="accent2"/>
                    </a:gs>
                  </a:gsLst>
                  <a:lin ang="1800000" scaled="0"/>
                </a:gradFill>
                <a:effectLst/>
                <a:uLnTx/>
                <a:uFillTx/>
                <a:latin typeface="Segoe UI"/>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600" b="1" i="0" u="none" strike="noStrike" kern="1200" cap="none" spc="0" normalizeH="0" baseline="0" noProof="0">
                <a:ln>
                  <a:noFill/>
                </a:ln>
                <a:gradFill>
                  <a:gsLst>
                    <a:gs pos="0">
                      <a:srgbClr val="50E6FF"/>
                    </a:gs>
                    <a:gs pos="100000">
                      <a:srgbClr val="0078D4"/>
                    </a:gs>
                  </a:gsLst>
                  <a:lin ang="1800000" scaled="0"/>
                </a:gradFill>
                <a:effectLst/>
                <a:uLnTx/>
                <a:uFillTx/>
                <a:latin typeface="Segoe UI"/>
                <a:ea typeface="+mn-ea"/>
                <a:cs typeface="+mn-cs"/>
              </a:rPr>
              <a:t>&gt;60%</a:t>
            </a:r>
          </a:p>
        </p:txBody>
      </p:sp>
      <p:sp>
        <p:nvSpPr>
          <p:cNvPr id="53" name="Rectangle 52">
            <a:extLst>
              <a:ext uri="{FF2B5EF4-FFF2-40B4-BE49-F238E27FC236}">
                <a16:creationId xmlns:a16="http://schemas.microsoft.com/office/drawing/2014/main" id="{F0D8AACC-A1C7-4D6B-8A0D-231D13E2DCCD}"/>
              </a:ext>
            </a:extLst>
          </p:cNvPr>
          <p:cNvSpPr/>
          <p:nvPr/>
        </p:nvSpPr>
        <p:spPr>
          <a:xfrm>
            <a:off x="3265768" y="3763691"/>
            <a:ext cx="2421895" cy="1200329"/>
          </a:xfrm>
          <a:prstGeom prst="rect">
            <a:avLst/>
          </a:prstGeom>
          <a:noFill/>
        </p:spPr>
        <p:txBody>
          <a:bodyPr wrap="square" lIns="91440" tIns="45720" rIns="137160" bIns="4572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effectLst/>
                <a:uLnTx/>
                <a:uFillTx/>
                <a:latin typeface="Segoe UI Semibold"/>
                <a:ea typeface="+mn-ea"/>
                <a:cs typeface="+mn-cs"/>
              </a:rPr>
              <a:t>of Azure marketplace images are Linux-based</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effectLst/>
              <a:uLnTx/>
              <a:uFillTx/>
              <a:latin typeface="Segoe UI Semibold"/>
              <a:ea typeface="+mn-ea"/>
              <a:cs typeface="+mn-cs"/>
            </a:endParaRPr>
          </a:p>
        </p:txBody>
      </p:sp>
      <p:sp>
        <p:nvSpPr>
          <p:cNvPr id="65" name="TextBox 64">
            <a:extLst>
              <a:ext uri="{FF2B5EF4-FFF2-40B4-BE49-F238E27FC236}">
                <a16:creationId xmlns:a16="http://schemas.microsoft.com/office/drawing/2014/main" id="{28C33269-60CF-47A2-B979-E12A9DB67546}"/>
              </a:ext>
            </a:extLst>
          </p:cNvPr>
          <p:cNvSpPr txBox="1"/>
          <p:nvPr/>
        </p:nvSpPr>
        <p:spPr>
          <a:xfrm>
            <a:off x="6085803" y="2729714"/>
            <a:ext cx="2547010" cy="1107996"/>
          </a:xfrm>
          <a:prstGeom prst="rect">
            <a:avLst/>
          </a:prstGeom>
          <a:noFill/>
        </p:spPr>
        <p:txBody>
          <a:bodyPr wrap="square" lIns="91440" tIns="45720" rIns="137160" bIns="45720" rtlCol="0" anchor="t">
            <a:spAutoFit/>
          </a:bodyPr>
          <a:lstStyle>
            <a:defPPr>
              <a:defRPr lang="en-US"/>
            </a:defPPr>
            <a:lvl1pPr marR="0" lvl="0" indent="0" fontAlgn="auto">
              <a:lnSpc>
                <a:spcPct val="100000"/>
              </a:lnSpc>
              <a:spcBef>
                <a:spcPts val="0"/>
              </a:spcBef>
              <a:spcAft>
                <a:spcPts val="0"/>
              </a:spcAft>
              <a:buClrTx/>
              <a:buSzTx/>
              <a:buFontTx/>
              <a:buNone/>
              <a:tabLst/>
              <a:defRPr kumimoji="0" sz="6600" b="1" i="0" u="none" strike="noStrike" cap="none" spc="0" normalizeH="0" baseline="0">
                <a:ln>
                  <a:noFill/>
                </a:ln>
                <a:gradFill>
                  <a:gsLst>
                    <a:gs pos="0">
                      <a:schemeClr val="accent1"/>
                    </a:gs>
                    <a:gs pos="100000">
                      <a:schemeClr val="accent2"/>
                    </a:gs>
                  </a:gsLst>
                  <a:lin ang="1800000" scaled="0"/>
                </a:gradFill>
                <a:effectLst/>
                <a:uLnTx/>
                <a:uFillTx/>
                <a:latin typeface="Segoe UI"/>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600" b="1" i="0" u="none" strike="noStrike" kern="1200" cap="none" spc="0" normalizeH="0" baseline="0" noProof="0">
                <a:ln>
                  <a:noFill/>
                </a:ln>
                <a:gradFill>
                  <a:gsLst>
                    <a:gs pos="0">
                      <a:srgbClr val="50E6FF"/>
                    </a:gs>
                    <a:gs pos="100000">
                      <a:srgbClr val="0078D4"/>
                    </a:gs>
                  </a:gsLst>
                  <a:lin ang="1800000" scaled="0"/>
                </a:gradFill>
                <a:effectLst/>
                <a:uLnTx/>
                <a:uFillTx/>
                <a:latin typeface="Segoe UI"/>
                <a:ea typeface="+mn-ea"/>
                <a:cs typeface="+mn-cs"/>
              </a:rPr>
              <a:t>&gt;47K</a:t>
            </a:r>
          </a:p>
        </p:txBody>
      </p:sp>
      <p:sp>
        <p:nvSpPr>
          <p:cNvPr id="68" name="Rectangle 67">
            <a:extLst>
              <a:ext uri="{FF2B5EF4-FFF2-40B4-BE49-F238E27FC236}">
                <a16:creationId xmlns:a16="http://schemas.microsoft.com/office/drawing/2014/main" id="{390AAE93-1DA1-4EB0-BA4F-F51BF575F13D}"/>
              </a:ext>
            </a:extLst>
          </p:cNvPr>
          <p:cNvSpPr/>
          <p:nvPr/>
        </p:nvSpPr>
        <p:spPr>
          <a:xfrm>
            <a:off x="6335892" y="3763691"/>
            <a:ext cx="2046832" cy="923330"/>
          </a:xfrm>
          <a:prstGeom prst="rect">
            <a:avLst/>
          </a:prstGeom>
          <a:noFill/>
        </p:spPr>
        <p:txBody>
          <a:bodyPr wrap="square" lIns="91440" tIns="45720" rIns="137160" bIns="4572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effectLst/>
                <a:uLnTx/>
                <a:uFillTx/>
                <a:latin typeface="Segoe UI Semibold"/>
                <a:ea typeface="+mn-ea"/>
                <a:cs typeface="+mn-cs"/>
              </a:rPr>
              <a:t>customers using Azure open source databases </a:t>
            </a:r>
          </a:p>
        </p:txBody>
      </p:sp>
      <p:sp>
        <p:nvSpPr>
          <p:cNvPr id="75" name="TextBox 74">
            <a:extLst>
              <a:ext uri="{FF2B5EF4-FFF2-40B4-BE49-F238E27FC236}">
                <a16:creationId xmlns:a16="http://schemas.microsoft.com/office/drawing/2014/main" id="{1141CADA-9DDA-4139-855A-82817A2D5FA9}"/>
              </a:ext>
            </a:extLst>
          </p:cNvPr>
          <p:cNvSpPr txBox="1"/>
          <p:nvPr/>
        </p:nvSpPr>
        <p:spPr>
          <a:xfrm>
            <a:off x="8949746" y="2729714"/>
            <a:ext cx="3392190" cy="1107996"/>
          </a:xfrm>
          <a:prstGeom prst="rect">
            <a:avLst/>
          </a:prstGeom>
          <a:noFill/>
        </p:spPr>
        <p:txBody>
          <a:bodyPr wrap="square" lIns="91440" tIns="45720" rIns="137160" bIns="45720" rtlCol="0" anchor="t">
            <a:spAutoFit/>
          </a:bodyPr>
          <a:lstStyle>
            <a:defPPr>
              <a:defRPr lang="en-US"/>
            </a:defPPr>
            <a:lvl1pPr marR="0" lvl="0" indent="0" fontAlgn="auto">
              <a:lnSpc>
                <a:spcPct val="100000"/>
              </a:lnSpc>
              <a:spcBef>
                <a:spcPts val="0"/>
              </a:spcBef>
              <a:spcAft>
                <a:spcPts val="0"/>
              </a:spcAft>
              <a:buClrTx/>
              <a:buSzTx/>
              <a:buFontTx/>
              <a:buNone/>
              <a:tabLst/>
              <a:defRPr kumimoji="0" sz="6600" b="1" i="0" u="none" strike="noStrike" cap="none" spc="0" normalizeH="0" baseline="0">
                <a:ln>
                  <a:noFill/>
                </a:ln>
                <a:gradFill>
                  <a:gsLst>
                    <a:gs pos="0">
                      <a:schemeClr val="accent1"/>
                    </a:gs>
                    <a:gs pos="100000">
                      <a:schemeClr val="accent2"/>
                    </a:gs>
                  </a:gsLst>
                  <a:lin ang="1800000" scaled="0"/>
                </a:gradFill>
                <a:effectLst/>
                <a:uLnTx/>
                <a:uFillTx/>
                <a:latin typeface="Segoe UI"/>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600" b="1" i="0" u="none" strike="noStrike" kern="1200" cap="none" spc="0" normalizeH="0" baseline="0" noProof="0">
                <a:ln>
                  <a:noFill/>
                </a:ln>
                <a:gradFill>
                  <a:gsLst>
                    <a:gs pos="0">
                      <a:srgbClr val="50E6FF"/>
                    </a:gs>
                    <a:gs pos="100000">
                      <a:srgbClr val="0078D4"/>
                    </a:gs>
                  </a:gsLst>
                  <a:lin ang="1800000" scaled="0"/>
                </a:gradFill>
                <a:effectLst/>
                <a:uLnTx/>
                <a:uFillTx/>
                <a:latin typeface="Segoe UI"/>
                <a:ea typeface="+mn-ea"/>
                <a:cs typeface="+mn-cs"/>
              </a:rPr>
              <a:t>&gt;100K</a:t>
            </a:r>
          </a:p>
        </p:txBody>
      </p:sp>
      <p:sp>
        <p:nvSpPr>
          <p:cNvPr id="78" name="Rectangle 77">
            <a:extLst>
              <a:ext uri="{FF2B5EF4-FFF2-40B4-BE49-F238E27FC236}">
                <a16:creationId xmlns:a16="http://schemas.microsoft.com/office/drawing/2014/main" id="{4D1B4AD0-5F17-4E8F-8E58-81678E3D144F}"/>
              </a:ext>
            </a:extLst>
          </p:cNvPr>
          <p:cNvSpPr/>
          <p:nvPr/>
        </p:nvSpPr>
        <p:spPr>
          <a:xfrm>
            <a:off x="9296891" y="3763691"/>
            <a:ext cx="2473328" cy="1200329"/>
          </a:xfrm>
          <a:prstGeom prst="rect">
            <a:avLst/>
          </a:prstGeom>
          <a:noFill/>
        </p:spPr>
        <p:txBody>
          <a:bodyPr wrap="square" lIns="91440" tIns="45720" rIns="137160" bIns="4572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effectLst/>
                <a:uLnTx/>
                <a:uFillTx/>
                <a:latin typeface="Segoe UI Semibold"/>
                <a:ea typeface="+mn-ea"/>
                <a:cs typeface="+mn-cs"/>
              </a:rPr>
              <a:t>Azure Data Studio instances with Azure open source database extensions</a:t>
            </a:r>
          </a:p>
        </p:txBody>
      </p:sp>
      <p:cxnSp>
        <p:nvCxnSpPr>
          <p:cNvPr id="24" name="Straight Connector 23">
            <a:extLst>
              <a:ext uri="{FF2B5EF4-FFF2-40B4-BE49-F238E27FC236}">
                <a16:creationId xmlns:a16="http://schemas.microsoft.com/office/drawing/2014/main" id="{920E0808-205E-4A30-93ED-01CD64175239}"/>
              </a:ext>
              <a:ext uri="{C183D7F6-B498-43B3-948B-1728B52AA6E4}">
                <adec:decorative xmlns:adec="http://schemas.microsoft.com/office/drawing/2017/decorative" val="1"/>
              </a:ext>
            </a:extLst>
          </p:cNvPr>
          <p:cNvCxnSpPr>
            <a:cxnSpLocks/>
          </p:cNvCxnSpPr>
          <p:nvPr/>
        </p:nvCxnSpPr>
        <p:spPr>
          <a:xfrm>
            <a:off x="2943755" y="2605258"/>
            <a:ext cx="0" cy="2464904"/>
          </a:xfrm>
          <a:prstGeom prst="line">
            <a:avLst/>
          </a:prstGeom>
          <a:ln w="9525">
            <a:gradFill>
              <a:gsLst>
                <a:gs pos="0">
                  <a:schemeClr val="accent1"/>
                </a:gs>
                <a:gs pos="100000">
                  <a:schemeClr val="accent2"/>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DB956D3B-2F20-4D4E-A6A1-0EE9F36F66D3}"/>
              </a:ext>
              <a:ext uri="{C183D7F6-B498-43B3-948B-1728B52AA6E4}">
                <adec:decorative xmlns:adec="http://schemas.microsoft.com/office/drawing/2017/decorative" val="1"/>
              </a:ext>
            </a:extLst>
          </p:cNvPr>
          <p:cNvCxnSpPr>
            <a:cxnSpLocks/>
          </p:cNvCxnSpPr>
          <p:nvPr/>
        </p:nvCxnSpPr>
        <p:spPr>
          <a:xfrm>
            <a:off x="5885909" y="2605258"/>
            <a:ext cx="0" cy="2464904"/>
          </a:xfrm>
          <a:prstGeom prst="line">
            <a:avLst/>
          </a:prstGeom>
          <a:ln w="9525">
            <a:gradFill>
              <a:gsLst>
                <a:gs pos="0">
                  <a:schemeClr val="accent1"/>
                </a:gs>
                <a:gs pos="100000">
                  <a:schemeClr val="accent2"/>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B8120CDC-E392-460E-BC8F-567A12598D4A}"/>
              </a:ext>
              <a:ext uri="{C183D7F6-B498-43B3-948B-1728B52AA6E4}">
                <adec:decorative xmlns:adec="http://schemas.microsoft.com/office/drawing/2017/decorative" val="1"/>
              </a:ext>
            </a:extLst>
          </p:cNvPr>
          <p:cNvCxnSpPr>
            <a:cxnSpLocks/>
          </p:cNvCxnSpPr>
          <p:nvPr/>
        </p:nvCxnSpPr>
        <p:spPr>
          <a:xfrm>
            <a:off x="8828064" y="2605258"/>
            <a:ext cx="0" cy="2464904"/>
          </a:xfrm>
          <a:prstGeom prst="line">
            <a:avLst/>
          </a:prstGeom>
          <a:ln w="9525">
            <a:gradFill>
              <a:gsLst>
                <a:gs pos="0">
                  <a:schemeClr val="accent1"/>
                </a:gs>
                <a:gs pos="100000">
                  <a:schemeClr val="accent2"/>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625111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E861EF-13D9-4B9A-AFBA-6F75175482CC}"/>
              </a:ext>
            </a:extLst>
          </p:cNvPr>
          <p:cNvSpPr>
            <a:spLocks noGrp="1"/>
          </p:cNvSpPr>
          <p:nvPr>
            <p:ph type="title"/>
          </p:nvPr>
        </p:nvSpPr>
        <p:spPr/>
        <p:txBody>
          <a:bodyPr/>
          <a:lstStyle/>
          <a:p>
            <a:r>
              <a:rPr lang="en-US" dirty="0"/>
              <a:t>Simplified Developer Experience </a:t>
            </a:r>
          </a:p>
        </p:txBody>
      </p:sp>
      <p:cxnSp>
        <p:nvCxnSpPr>
          <p:cNvPr id="33" name="Straight Connector 32">
            <a:extLst>
              <a:ext uri="{FF2B5EF4-FFF2-40B4-BE49-F238E27FC236}">
                <a16:creationId xmlns:a16="http://schemas.microsoft.com/office/drawing/2014/main" id="{7E18F989-93A2-44B5-AEFC-C58E2EDE62BF}"/>
              </a:ext>
              <a:ext uri="{C183D7F6-B498-43B3-948B-1728B52AA6E4}">
                <adec:decorative xmlns:adec="http://schemas.microsoft.com/office/drawing/2017/decorative" val="1"/>
              </a:ext>
            </a:extLst>
          </p:cNvPr>
          <p:cNvCxnSpPr>
            <a:cxnSpLocks/>
          </p:cNvCxnSpPr>
          <p:nvPr/>
        </p:nvCxnSpPr>
        <p:spPr>
          <a:xfrm>
            <a:off x="1000227" y="3344365"/>
            <a:ext cx="2791859"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FD830066-533E-41A3-91F7-8FE3F5D3D918}"/>
              </a:ext>
              <a:ext uri="{C183D7F6-B498-43B3-948B-1728B52AA6E4}">
                <adec:decorative xmlns:adec="http://schemas.microsoft.com/office/drawing/2017/decorative" val="1"/>
              </a:ext>
            </a:extLst>
          </p:cNvPr>
          <p:cNvCxnSpPr>
            <a:cxnSpLocks/>
          </p:cNvCxnSpPr>
          <p:nvPr/>
        </p:nvCxnSpPr>
        <p:spPr>
          <a:xfrm>
            <a:off x="4678655" y="3344365"/>
            <a:ext cx="2791859"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35F14B00-123A-4492-97FC-3F7062F61776}"/>
              </a:ext>
              <a:ext uri="{C183D7F6-B498-43B3-948B-1728B52AA6E4}">
                <adec:decorative xmlns:adec="http://schemas.microsoft.com/office/drawing/2017/decorative" val="1"/>
              </a:ext>
            </a:extLst>
          </p:cNvPr>
          <p:cNvCxnSpPr>
            <a:cxnSpLocks/>
          </p:cNvCxnSpPr>
          <p:nvPr/>
        </p:nvCxnSpPr>
        <p:spPr>
          <a:xfrm>
            <a:off x="8239458" y="3344365"/>
            <a:ext cx="2791859"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92" name="Group 135">
            <a:extLst>
              <a:ext uri="{FF2B5EF4-FFF2-40B4-BE49-F238E27FC236}">
                <a16:creationId xmlns:a16="http://schemas.microsoft.com/office/drawing/2014/main" id="{8E1ED68E-35FC-4034-BDA9-FFBC1CD33974}"/>
              </a:ext>
              <a:ext uri="{C183D7F6-B498-43B3-948B-1728B52AA6E4}">
                <adec:decorative xmlns:adec="http://schemas.microsoft.com/office/drawing/2017/decorative" val="1"/>
              </a:ext>
            </a:extLst>
          </p:cNvPr>
          <p:cNvGrpSpPr>
            <a:grpSpLocks noChangeAspect="1"/>
          </p:cNvGrpSpPr>
          <p:nvPr/>
        </p:nvGrpSpPr>
        <p:grpSpPr bwMode="auto">
          <a:xfrm>
            <a:off x="1036188" y="1911334"/>
            <a:ext cx="768063" cy="637592"/>
            <a:chOff x="2204" y="1026"/>
            <a:chExt cx="312" cy="259"/>
          </a:xfrm>
        </p:grpSpPr>
        <p:sp>
          <p:nvSpPr>
            <p:cNvPr id="93" name="Freeform 136">
              <a:extLst>
                <a:ext uri="{FF2B5EF4-FFF2-40B4-BE49-F238E27FC236}">
                  <a16:creationId xmlns:a16="http://schemas.microsoft.com/office/drawing/2014/main" id="{1E2B92CF-D08E-44C3-9492-D56409DFE6CC}"/>
                </a:ext>
              </a:extLst>
            </p:cNvPr>
            <p:cNvSpPr>
              <a:spLocks/>
            </p:cNvSpPr>
            <p:nvPr/>
          </p:nvSpPr>
          <p:spPr bwMode="auto">
            <a:xfrm>
              <a:off x="2516" y="118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94" name="Freeform 137">
              <a:extLst>
                <a:ext uri="{FF2B5EF4-FFF2-40B4-BE49-F238E27FC236}">
                  <a16:creationId xmlns:a16="http://schemas.microsoft.com/office/drawing/2014/main" id="{15F16459-15F8-4604-B343-14B08986B3D5}"/>
                </a:ext>
              </a:extLst>
            </p:cNvPr>
            <p:cNvSpPr>
              <a:spLocks/>
            </p:cNvSpPr>
            <p:nvPr/>
          </p:nvSpPr>
          <p:spPr bwMode="auto">
            <a:xfrm>
              <a:off x="2457" y="1192"/>
              <a:ext cx="59" cy="93"/>
            </a:xfrm>
            <a:custGeom>
              <a:avLst/>
              <a:gdLst>
                <a:gd name="T0" fmla="*/ 132 w 260"/>
                <a:gd name="T1" fmla="*/ 0 h 409"/>
                <a:gd name="T2" fmla="*/ 0 w 260"/>
                <a:gd name="T3" fmla="*/ 318 h 409"/>
                <a:gd name="T4" fmla="*/ 91 w 260"/>
                <a:gd name="T5" fmla="*/ 409 h 409"/>
                <a:gd name="T6" fmla="*/ 260 w 260"/>
                <a:gd name="T7" fmla="*/ 0 h 409"/>
                <a:gd name="T8" fmla="*/ 132 w 260"/>
                <a:gd name="T9" fmla="*/ 0 h 409"/>
              </a:gdLst>
              <a:ahLst/>
              <a:cxnLst>
                <a:cxn ang="0">
                  <a:pos x="T0" y="T1"/>
                </a:cxn>
                <a:cxn ang="0">
                  <a:pos x="T2" y="T3"/>
                </a:cxn>
                <a:cxn ang="0">
                  <a:pos x="T4" y="T5"/>
                </a:cxn>
                <a:cxn ang="0">
                  <a:pos x="T6" y="T7"/>
                </a:cxn>
                <a:cxn ang="0">
                  <a:pos x="T8" y="T9"/>
                </a:cxn>
              </a:cxnLst>
              <a:rect l="0" t="0" r="r" b="b"/>
              <a:pathLst>
                <a:path w="260" h="409">
                  <a:moveTo>
                    <a:pt x="132" y="0"/>
                  </a:moveTo>
                  <a:cubicBezTo>
                    <a:pt x="123" y="121"/>
                    <a:pt x="74" y="231"/>
                    <a:pt x="0" y="318"/>
                  </a:cubicBezTo>
                  <a:cubicBezTo>
                    <a:pt x="91" y="409"/>
                    <a:pt x="91" y="409"/>
                    <a:pt x="91" y="409"/>
                  </a:cubicBezTo>
                  <a:cubicBezTo>
                    <a:pt x="188" y="298"/>
                    <a:pt x="250" y="156"/>
                    <a:pt x="260" y="0"/>
                  </a:cubicBezTo>
                  <a:lnTo>
                    <a:pt x="132"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95" name="Freeform 138">
              <a:extLst>
                <a:ext uri="{FF2B5EF4-FFF2-40B4-BE49-F238E27FC236}">
                  <a16:creationId xmlns:a16="http://schemas.microsoft.com/office/drawing/2014/main" id="{32DA3693-53C3-4C46-B25E-6653CC8C7BA2}"/>
                </a:ext>
              </a:extLst>
            </p:cNvPr>
            <p:cNvSpPr>
              <a:spLocks/>
            </p:cNvSpPr>
            <p:nvPr/>
          </p:nvSpPr>
          <p:spPr bwMode="auto">
            <a:xfrm>
              <a:off x="2457" y="1079"/>
              <a:ext cx="59" cy="93"/>
            </a:xfrm>
            <a:custGeom>
              <a:avLst/>
              <a:gdLst>
                <a:gd name="T0" fmla="*/ 0 w 260"/>
                <a:gd name="T1" fmla="*/ 90 h 409"/>
                <a:gd name="T2" fmla="*/ 132 w 260"/>
                <a:gd name="T3" fmla="*/ 409 h 409"/>
                <a:gd name="T4" fmla="*/ 260 w 260"/>
                <a:gd name="T5" fmla="*/ 409 h 409"/>
                <a:gd name="T6" fmla="*/ 91 w 260"/>
                <a:gd name="T7" fmla="*/ 0 h 409"/>
                <a:gd name="T8" fmla="*/ 0 w 260"/>
                <a:gd name="T9" fmla="*/ 90 h 409"/>
              </a:gdLst>
              <a:ahLst/>
              <a:cxnLst>
                <a:cxn ang="0">
                  <a:pos x="T0" y="T1"/>
                </a:cxn>
                <a:cxn ang="0">
                  <a:pos x="T2" y="T3"/>
                </a:cxn>
                <a:cxn ang="0">
                  <a:pos x="T4" y="T5"/>
                </a:cxn>
                <a:cxn ang="0">
                  <a:pos x="T6" y="T7"/>
                </a:cxn>
                <a:cxn ang="0">
                  <a:pos x="T8" y="T9"/>
                </a:cxn>
              </a:cxnLst>
              <a:rect l="0" t="0" r="r" b="b"/>
              <a:pathLst>
                <a:path w="260" h="409">
                  <a:moveTo>
                    <a:pt x="0" y="90"/>
                  </a:moveTo>
                  <a:cubicBezTo>
                    <a:pt x="79" y="182"/>
                    <a:pt x="123" y="294"/>
                    <a:pt x="132" y="409"/>
                  </a:cubicBezTo>
                  <a:cubicBezTo>
                    <a:pt x="260" y="409"/>
                    <a:pt x="260" y="409"/>
                    <a:pt x="260" y="409"/>
                  </a:cubicBezTo>
                  <a:cubicBezTo>
                    <a:pt x="251" y="262"/>
                    <a:pt x="195" y="117"/>
                    <a:pt x="91" y="0"/>
                  </a:cubicBezTo>
                  <a:lnTo>
                    <a:pt x="0" y="9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96" name="Freeform 139">
              <a:extLst>
                <a:ext uri="{FF2B5EF4-FFF2-40B4-BE49-F238E27FC236}">
                  <a16:creationId xmlns:a16="http://schemas.microsoft.com/office/drawing/2014/main" id="{575ED8DC-BFF9-481B-8F77-F3001E0916E3}"/>
                </a:ext>
              </a:extLst>
            </p:cNvPr>
            <p:cNvSpPr>
              <a:spLocks/>
            </p:cNvSpPr>
            <p:nvPr/>
          </p:nvSpPr>
          <p:spPr bwMode="auto">
            <a:xfrm>
              <a:off x="2370" y="1026"/>
              <a:ext cx="93" cy="60"/>
            </a:xfrm>
            <a:custGeom>
              <a:avLst/>
              <a:gdLst>
                <a:gd name="T0" fmla="*/ 0 w 409"/>
                <a:gd name="T1" fmla="*/ 129 h 261"/>
                <a:gd name="T2" fmla="*/ 318 w 409"/>
                <a:gd name="T3" fmla="*/ 261 h 261"/>
                <a:gd name="T4" fmla="*/ 409 w 409"/>
                <a:gd name="T5" fmla="*/ 170 h 261"/>
                <a:gd name="T6" fmla="*/ 0 w 409"/>
                <a:gd name="T7" fmla="*/ 0 h 261"/>
                <a:gd name="T8" fmla="*/ 0 w 409"/>
                <a:gd name="T9" fmla="*/ 129 h 261"/>
              </a:gdLst>
              <a:ahLst/>
              <a:cxnLst>
                <a:cxn ang="0">
                  <a:pos x="T0" y="T1"/>
                </a:cxn>
                <a:cxn ang="0">
                  <a:pos x="T2" y="T3"/>
                </a:cxn>
                <a:cxn ang="0">
                  <a:pos x="T4" y="T5"/>
                </a:cxn>
                <a:cxn ang="0">
                  <a:pos x="T6" y="T7"/>
                </a:cxn>
                <a:cxn ang="0">
                  <a:pos x="T8" y="T9"/>
                </a:cxn>
              </a:cxnLst>
              <a:rect l="0" t="0" r="r" b="b"/>
              <a:pathLst>
                <a:path w="409" h="261">
                  <a:moveTo>
                    <a:pt x="0" y="129"/>
                  </a:moveTo>
                  <a:cubicBezTo>
                    <a:pt x="121" y="138"/>
                    <a:pt x="231" y="186"/>
                    <a:pt x="318" y="261"/>
                  </a:cubicBezTo>
                  <a:cubicBezTo>
                    <a:pt x="409" y="170"/>
                    <a:pt x="409" y="170"/>
                    <a:pt x="409" y="170"/>
                  </a:cubicBezTo>
                  <a:cubicBezTo>
                    <a:pt x="299" y="72"/>
                    <a:pt x="156" y="10"/>
                    <a:pt x="0" y="0"/>
                  </a:cubicBezTo>
                  <a:lnTo>
                    <a:pt x="0" y="129"/>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97" name="Freeform 140">
              <a:extLst>
                <a:ext uri="{FF2B5EF4-FFF2-40B4-BE49-F238E27FC236}">
                  <a16:creationId xmlns:a16="http://schemas.microsoft.com/office/drawing/2014/main" id="{5CA41498-6C00-4750-ABFB-7B438909D531}"/>
                </a:ext>
              </a:extLst>
            </p:cNvPr>
            <p:cNvSpPr>
              <a:spLocks/>
            </p:cNvSpPr>
            <p:nvPr/>
          </p:nvSpPr>
          <p:spPr bwMode="auto">
            <a:xfrm>
              <a:off x="2257" y="1026"/>
              <a:ext cx="93" cy="60"/>
            </a:xfrm>
            <a:custGeom>
              <a:avLst/>
              <a:gdLst>
                <a:gd name="T0" fmla="*/ 91 w 409"/>
                <a:gd name="T1" fmla="*/ 261 h 261"/>
                <a:gd name="T2" fmla="*/ 409 w 409"/>
                <a:gd name="T3" fmla="*/ 129 h 261"/>
                <a:gd name="T4" fmla="*/ 409 w 409"/>
                <a:gd name="T5" fmla="*/ 0 h 261"/>
                <a:gd name="T6" fmla="*/ 0 w 409"/>
                <a:gd name="T7" fmla="*/ 170 h 261"/>
                <a:gd name="T8" fmla="*/ 91 w 409"/>
                <a:gd name="T9" fmla="*/ 261 h 261"/>
              </a:gdLst>
              <a:ahLst/>
              <a:cxnLst>
                <a:cxn ang="0">
                  <a:pos x="T0" y="T1"/>
                </a:cxn>
                <a:cxn ang="0">
                  <a:pos x="T2" y="T3"/>
                </a:cxn>
                <a:cxn ang="0">
                  <a:pos x="T4" y="T5"/>
                </a:cxn>
                <a:cxn ang="0">
                  <a:pos x="T6" y="T7"/>
                </a:cxn>
                <a:cxn ang="0">
                  <a:pos x="T8" y="T9"/>
                </a:cxn>
              </a:cxnLst>
              <a:rect l="0" t="0" r="r" b="b"/>
              <a:pathLst>
                <a:path w="409" h="261">
                  <a:moveTo>
                    <a:pt x="91" y="261"/>
                  </a:moveTo>
                  <a:cubicBezTo>
                    <a:pt x="183" y="182"/>
                    <a:pt x="295" y="138"/>
                    <a:pt x="409" y="129"/>
                  </a:cubicBezTo>
                  <a:cubicBezTo>
                    <a:pt x="409" y="0"/>
                    <a:pt x="409" y="0"/>
                    <a:pt x="409" y="0"/>
                  </a:cubicBezTo>
                  <a:cubicBezTo>
                    <a:pt x="262" y="10"/>
                    <a:pt x="117" y="66"/>
                    <a:pt x="0" y="170"/>
                  </a:cubicBezTo>
                  <a:lnTo>
                    <a:pt x="91" y="26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98" name="Freeform 141">
              <a:extLst>
                <a:ext uri="{FF2B5EF4-FFF2-40B4-BE49-F238E27FC236}">
                  <a16:creationId xmlns:a16="http://schemas.microsoft.com/office/drawing/2014/main" id="{580A2D19-F2A3-403A-BFA2-926995ED27DF}"/>
                </a:ext>
              </a:extLst>
            </p:cNvPr>
            <p:cNvSpPr>
              <a:spLocks/>
            </p:cNvSpPr>
            <p:nvPr/>
          </p:nvSpPr>
          <p:spPr bwMode="auto">
            <a:xfrm>
              <a:off x="2204" y="1079"/>
              <a:ext cx="59" cy="93"/>
            </a:xfrm>
            <a:custGeom>
              <a:avLst/>
              <a:gdLst>
                <a:gd name="T0" fmla="*/ 128 w 260"/>
                <a:gd name="T1" fmla="*/ 409 h 409"/>
                <a:gd name="T2" fmla="*/ 260 w 260"/>
                <a:gd name="T3" fmla="*/ 91 h 409"/>
                <a:gd name="T4" fmla="*/ 169 w 260"/>
                <a:gd name="T5" fmla="*/ 0 h 409"/>
                <a:gd name="T6" fmla="*/ 0 w 260"/>
                <a:gd name="T7" fmla="*/ 409 h 409"/>
                <a:gd name="T8" fmla="*/ 128 w 260"/>
                <a:gd name="T9" fmla="*/ 409 h 409"/>
              </a:gdLst>
              <a:ahLst/>
              <a:cxnLst>
                <a:cxn ang="0">
                  <a:pos x="T0" y="T1"/>
                </a:cxn>
                <a:cxn ang="0">
                  <a:pos x="T2" y="T3"/>
                </a:cxn>
                <a:cxn ang="0">
                  <a:pos x="T4" y="T5"/>
                </a:cxn>
                <a:cxn ang="0">
                  <a:pos x="T6" y="T7"/>
                </a:cxn>
                <a:cxn ang="0">
                  <a:pos x="T8" y="T9"/>
                </a:cxn>
              </a:cxnLst>
              <a:rect l="0" t="0" r="r" b="b"/>
              <a:pathLst>
                <a:path w="260" h="409">
                  <a:moveTo>
                    <a:pt x="128" y="409"/>
                  </a:moveTo>
                  <a:cubicBezTo>
                    <a:pt x="137" y="288"/>
                    <a:pt x="185" y="178"/>
                    <a:pt x="260" y="91"/>
                  </a:cubicBezTo>
                  <a:cubicBezTo>
                    <a:pt x="169" y="0"/>
                    <a:pt x="169" y="0"/>
                    <a:pt x="169" y="0"/>
                  </a:cubicBezTo>
                  <a:cubicBezTo>
                    <a:pt x="72" y="110"/>
                    <a:pt x="9" y="252"/>
                    <a:pt x="0" y="409"/>
                  </a:cubicBezTo>
                  <a:lnTo>
                    <a:pt x="128" y="409"/>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99" name="Oval 142">
              <a:extLst>
                <a:ext uri="{FF2B5EF4-FFF2-40B4-BE49-F238E27FC236}">
                  <a16:creationId xmlns:a16="http://schemas.microsoft.com/office/drawing/2014/main" id="{4E8D32B4-8BC3-4DBD-AA48-B8DF82653F8C}"/>
                </a:ext>
              </a:extLst>
            </p:cNvPr>
            <p:cNvSpPr>
              <a:spLocks noChangeArrowheads="1"/>
            </p:cNvSpPr>
            <p:nvPr/>
          </p:nvSpPr>
          <p:spPr bwMode="auto">
            <a:xfrm>
              <a:off x="2331" y="1153"/>
              <a:ext cx="58" cy="5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06" name="Freeform 143">
              <a:extLst>
                <a:ext uri="{FF2B5EF4-FFF2-40B4-BE49-F238E27FC236}">
                  <a16:creationId xmlns:a16="http://schemas.microsoft.com/office/drawing/2014/main" id="{84A7E4F3-AA7B-44AE-A130-9377B7F3EBB5}"/>
                </a:ext>
              </a:extLst>
            </p:cNvPr>
            <p:cNvSpPr>
              <a:spLocks/>
            </p:cNvSpPr>
            <p:nvPr/>
          </p:nvSpPr>
          <p:spPr bwMode="auto">
            <a:xfrm>
              <a:off x="2345" y="1108"/>
              <a:ext cx="89" cy="88"/>
            </a:xfrm>
            <a:custGeom>
              <a:avLst/>
              <a:gdLst>
                <a:gd name="T0" fmla="*/ 21 w 89"/>
                <a:gd name="T1" fmla="*/ 88 h 88"/>
                <a:gd name="T2" fmla="*/ 0 w 89"/>
                <a:gd name="T3" fmla="*/ 68 h 88"/>
                <a:gd name="T4" fmla="*/ 68 w 89"/>
                <a:gd name="T5" fmla="*/ 0 h 88"/>
                <a:gd name="T6" fmla="*/ 89 w 89"/>
                <a:gd name="T7" fmla="*/ 21 h 88"/>
                <a:gd name="T8" fmla="*/ 21 w 89"/>
                <a:gd name="T9" fmla="*/ 88 h 88"/>
              </a:gdLst>
              <a:ahLst/>
              <a:cxnLst>
                <a:cxn ang="0">
                  <a:pos x="T0" y="T1"/>
                </a:cxn>
                <a:cxn ang="0">
                  <a:pos x="T2" y="T3"/>
                </a:cxn>
                <a:cxn ang="0">
                  <a:pos x="T4" y="T5"/>
                </a:cxn>
                <a:cxn ang="0">
                  <a:pos x="T6" y="T7"/>
                </a:cxn>
                <a:cxn ang="0">
                  <a:pos x="T8" y="T9"/>
                </a:cxn>
              </a:cxnLst>
              <a:rect l="0" t="0" r="r" b="b"/>
              <a:pathLst>
                <a:path w="89" h="88">
                  <a:moveTo>
                    <a:pt x="21" y="88"/>
                  </a:moveTo>
                  <a:lnTo>
                    <a:pt x="0" y="68"/>
                  </a:lnTo>
                  <a:lnTo>
                    <a:pt x="68" y="0"/>
                  </a:lnTo>
                  <a:lnTo>
                    <a:pt x="89" y="21"/>
                  </a:lnTo>
                  <a:lnTo>
                    <a:pt x="21" y="8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grpSp>
        <p:nvGrpSpPr>
          <p:cNvPr id="107" name="Group 230">
            <a:extLst>
              <a:ext uri="{FF2B5EF4-FFF2-40B4-BE49-F238E27FC236}">
                <a16:creationId xmlns:a16="http://schemas.microsoft.com/office/drawing/2014/main" id="{D4C71185-C7F0-4BD4-B936-DB232512F165}"/>
              </a:ext>
              <a:ext uri="{C183D7F6-B498-43B3-948B-1728B52AA6E4}">
                <adec:decorative xmlns:adec="http://schemas.microsoft.com/office/drawing/2017/decorative" val="1"/>
              </a:ext>
            </a:extLst>
          </p:cNvPr>
          <p:cNvGrpSpPr>
            <a:grpSpLocks noChangeAspect="1"/>
          </p:cNvGrpSpPr>
          <p:nvPr/>
        </p:nvGrpSpPr>
        <p:grpSpPr bwMode="auto">
          <a:xfrm>
            <a:off x="4688425" y="1982480"/>
            <a:ext cx="461962" cy="495300"/>
            <a:chOff x="5227" y="2781"/>
            <a:chExt cx="291" cy="312"/>
          </a:xfrm>
        </p:grpSpPr>
        <p:sp>
          <p:nvSpPr>
            <p:cNvPr id="108" name="AutoShape 229">
              <a:extLst>
                <a:ext uri="{FF2B5EF4-FFF2-40B4-BE49-F238E27FC236}">
                  <a16:creationId xmlns:a16="http://schemas.microsoft.com/office/drawing/2014/main" id="{18017C62-2F91-49E2-82E0-71A9ADFE9473}"/>
                </a:ext>
              </a:extLst>
            </p:cNvPr>
            <p:cNvSpPr>
              <a:spLocks noChangeAspect="1" noChangeArrowheads="1" noTextEdit="1"/>
            </p:cNvSpPr>
            <p:nvPr/>
          </p:nvSpPr>
          <p:spPr bwMode="auto">
            <a:xfrm>
              <a:off x="5227" y="2781"/>
              <a:ext cx="291"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Freeform 231">
              <a:extLst>
                <a:ext uri="{FF2B5EF4-FFF2-40B4-BE49-F238E27FC236}">
                  <a16:creationId xmlns:a16="http://schemas.microsoft.com/office/drawing/2014/main" id="{5A24EAB3-521C-40B7-A489-C06EC3129086}"/>
                </a:ext>
              </a:extLst>
            </p:cNvPr>
            <p:cNvSpPr>
              <a:spLocks/>
            </p:cNvSpPr>
            <p:nvPr/>
          </p:nvSpPr>
          <p:spPr bwMode="auto">
            <a:xfrm>
              <a:off x="5227" y="2781"/>
              <a:ext cx="291" cy="312"/>
            </a:xfrm>
            <a:custGeom>
              <a:avLst/>
              <a:gdLst>
                <a:gd name="T0" fmla="*/ 233 w 291"/>
                <a:gd name="T1" fmla="*/ 161 h 312"/>
                <a:gd name="T2" fmla="*/ 214 w 291"/>
                <a:gd name="T3" fmla="*/ 180 h 312"/>
                <a:gd name="T4" fmla="*/ 239 w 291"/>
                <a:gd name="T5" fmla="*/ 207 h 312"/>
                <a:gd name="T6" fmla="*/ 159 w 291"/>
                <a:gd name="T7" fmla="*/ 207 h 312"/>
                <a:gd name="T8" fmla="*/ 159 w 291"/>
                <a:gd name="T9" fmla="*/ 52 h 312"/>
                <a:gd name="T10" fmla="*/ 184 w 291"/>
                <a:gd name="T11" fmla="*/ 77 h 312"/>
                <a:gd name="T12" fmla="*/ 204 w 291"/>
                <a:gd name="T13" fmla="*/ 58 h 312"/>
                <a:gd name="T14" fmla="*/ 146 w 291"/>
                <a:gd name="T15" fmla="*/ 0 h 312"/>
                <a:gd name="T16" fmla="*/ 88 w 291"/>
                <a:gd name="T17" fmla="*/ 58 h 312"/>
                <a:gd name="T18" fmla="*/ 107 w 291"/>
                <a:gd name="T19" fmla="*/ 77 h 312"/>
                <a:gd name="T20" fmla="*/ 132 w 291"/>
                <a:gd name="T21" fmla="*/ 52 h 312"/>
                <a:gd name="T22" fmla="*/ 132 w 291"/>
                <a:gd name="T23" fmla="*/ 132 h 312"/>
                <a:gd name="T24" fmla="*/ 52 w 291"/>
                <a:gd name="T25" fmla="*/ 132 h 312"/>
                <a:gd name="T26" fmla="*/ 77 w 291"/>
                <a:gd name="T27" fmla="*/ 107 h 312"/>
                <a:gd name="T28" fmla="*/ 58 w 291"/>
                <a:gd name="T29" fmla="*/ 88 h 312"/>
                <a:gd name="T30" fmla="*/ 0 w 291"/>
                <a:gd name="T31" fmla="*/ 146 h 312"/>
                <a:gd name="T32" fmla="*/ 58 w 291"/>
                <a:gd name="T33" fmla="*/ 204 h 312"/>
                <a:gd name="T34" fmla="*/ 77 w 291"/>
                <a:gd name="T35" fmla="*/ 184 h 312"/>
                <a:gd name="T36" fmla="*/ 52 w 291"/>
                <a:gd name="T37" fmla="*/ 159 h 312"/>
                <a:gd name="T38" fmla="*/ 132 w 291"/>
                <a:gd name="T39" fmla="*/ 159 h 312"/>
                <a:gd name="T40" fmla="*/ 132 w 291"/>
                <a:gd name="T41" fmla="*/ 312 h 312"/>
                <a:gd name="T42" fmla="*/ 159 w 291"/>
                <a:gd name="T43" fmla="*/ 312 h 312"/>
                <a:gd name="T44" fmla="*/ 159 w 291"/>
                <a:gd name="T45" fmla="*/ 235 h 312"/>
                <a:gd name="T46" fmla="*/ 239 w 291"/>
                <a:gd name="T47" fmla="*/ 235 h 312"/>
                <a:gd name="T48" fmla="*/ 214 w 291"/>
                <a:gd name="T49" fmla="*/ 257 h 312"/>
                <a:gd name="T50" fmla="*/ 233 w 291"/>
                <a:gd name="T51" fmla="*/ 277 h 312"/>
                <a:gd name="T52" fmla="*/ 291 w 291"/>
                <a:gd name="T53" fmla="*/ 219 h 312"/>
                <a:gd name="T54" fmla="*/ 233 w 291"/>
                <a:gd name="T55" fmla="*/ 161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91" h="312">
                  <a:moveTo>
                    <a:pt x="233" y="161"/>
                  </a:moveTo>
                  <a:lnTo>
                    <a:pt x="214" y="180"/>
                  </a:lnTo>
                  <a:lnTo>
                    <a:pt x="239" y="207"/>
                  </a:lnTo>
                  <a:lnTo>
                    <a:pt x="159" y="207"/>
                  </a:lnTo>
                  <a:lnTo>
                    <a:pt x="159" y="52"/>
                  </a:lnTo>
                  <a:lnTo>
                    <a:pt x="184" y="77"/>
                  </a:lnTo>
                  <a:lnTo>
                    <a:pt x="204" y="58"/>
                  </a:lnTo>
                  <a:lnTo>
                    <a:pt x="146" y="0"/>
                  </a:lnTo>
                  <a:lnTo>
                    <a:pt x="88" y="58"/>
                  </a:lnTo>
                  <a:lnTo>
                    <a:pt x="107" y="77"/>
                  </a:lnTo>
                  <a:lnTo>
                    <a:pt x="132" y="52"/>
                  </a:lnTo>
                  <a:lnTo>
                    <a:pt x="132" y="132"/>
                  </a:lnTo>
                  <a:lnTo>
                    <a:pt x="52" y="132"/>
                  </a:lnTo>
                  <a:lnTo>
                    <a:pt x="77" y="107"/>
                  </a:lnTo>
                  <a:lnTo>
                    <a:pt x="58" y="88"/>
                  </a:lnTo>
                  <a:lnTo>
                    <a:pt x="0" y="146"/>
                  </a:lnTo>
                  <a:lnTo>
                    <a:pt x="58" y="204"/>
                  </a:lnTo>
                  <a:lnTo>
                    <a:pt x="77" y="184"/>
                  </a:lnTo>
                  <a:lnTo>
                    <a:pt x="52" y="159"/>
                  </a:lnTo>
                  <a:lnTo>
                    <a:pt x="132" y="159"/>
                  </a:lnTo>
                  <a:lnTo>
                    <a:pt x="132" y="312"/>
                  </a:lnTo>
                  <a:lnTo>
                    <a:pt x="159" y="312"/>
                  </a:lnTo>
                  <a:lnTo>
                    <a:pt x="159" y="235"/>
                  </a:lnTo>
                  <a:lnTo>
                    <a:pt x="239" y="235"/>
                  </a:lnTo>
                  <a:lnTo>
                    <a:pt x="214" y="257"/>
                  </a:lnTo>
                  <a:lnTo>
                    <a:pt x="233" y="277"/>
                  </a:lnTo>
                  <a:lnTo>
                    <a:pt x="291" y="219"/>
                  </a:lnTo>
                  <a:lnTo>
                    <a:pt x="233" y="16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Freeform 232">
              <a:extLst>
                <a:ext uri="{FF2B5EF4-FFF2-40B4-BE49-F238E27FC236}">
                  <a16:creationId xmlns:a16="http://schemas.microsoft.com/office/drawing/2014/main" id="{461F2F6D-9F8A-40FD-8D5A-99F94A5D1F85}"/>
                </a:ext>
              </a:extLst>
            </p:cNvPr>
            <p:cNvSpPr>
              <a:spLocks/>
            </p:cNvSpPr>
            <p:nvPr/>
          </p:nvSpPr>
          <p:spPr bwMode="auto">
            <a:xfrm>
              <a:off x="5386" y="2942"/>
              <a:ext cx="132" cy="116"/>
            </a:xfrm>
            <a:custGeom>
              <a:avLst/>
              <a:gdLst>
                <a:gd name="T0" fmla="*/ 0 w 132"/>
                <a:gd name="T1" fmla="*/ 74 h 116"/>
                <a:gd name="T2" fmla="*/ 80 w 132"/>
                <a:gd name="T3" fmla="*/ 74 h 116"/>
                <a:gd name="T4" fmla="*/ 55 w 132"/>
                <a:gd name="T5" fmla="*/ 96 h 116"/>
                <a:gd name="T6" fmla="*/ 74 w 132"/>
                <a:gd name="T7" fmla="*/ 116 h 116"/>
                <a:gd name="T8" fmla="*/ 132 w 132"/>
                <a:gd name="T9" fmla="*/ 58 h 116"/>
                <a:gd name="T10" fmla="*/ 74 w 132"/>
                <a:gd name="T11" fmla="*/ 0 h 116"/>
                <a:gd name="T12" fmla="*/ 55 w 132"/>
                <a:gd name="T13" fmla="*/ 19 h 116"/>
                <a:gd name="T14" fmla="*/ 80 w 132"/>
                <a:gd name="T15" fmla="*/ 46 h 116"/>
                <a:gd name="T16" fmla="*/ 0 w 132"/>
                <a:gd name="T17" fmla="*/ 46 h 116"/>
                <a:gd name="T18" fmla="*/ 0 w 132"/>
                <a:gd name="T19" fmla="*/ 74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2" h="116">
                  <a:moveTo>
                    <a:pt x="0" y="74"/>
                  </a:moveTo>
                  <a:lnTo>
                    <a:pt x="80" y="74"/>
                  </a:lnTo>
                  <a:lnTo>
                    <a:pt x="55" y="96"/>
                  </a:lnTo>
                  <a:lnTo>
                    <a:pt x="74" y="116"/>
                  </a:lnTo>
                  <a:lnTo>
                    <a:pt x="132" y="58"/>
                  </a:lnTo>
                  <a:lnTo>
                    <a:pt x="74" y="0"/>
                  </a:lnTo>
                  <a:lnTo>
                    <a:pt x="55" y="19"/>
                  </a:lnTo>
                  <a:lnTo>
                    <a:pt x="80" y="46"/>
                  </a:lnTo>
                  <a:lnTo>
                    <a:pt x="0" y="46"/>
                  </a:lnTo>
                  <a:lnTo>
                    <a:pt x="0" y="74"/>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11" name="Graphic 1">
            <a:extLst>
              <a:ext uri="{FF2B5EF4-FFF2-40B4-BE49-F238E27FC236}">
                <a16:creationId xmlns:a16="http://schemas.microsoft.com/office/drawing/2014/main" id="{BFA7C064-2ADB-413D-9305-3D1C18823F10}"/>
              </a:ext>
              <a:ext uri="{C183D7F6-B498-43B3-948B-1728B52AA6E4}">
                <adec:decorative xmlns:adec="http://schemas.microsoft.com/office/drawing/2017/decorative" val="1"/>
              </a:ext>
            </a:extLst>
          </p:cNvPr>
          <p:cNvGrpSpPr>
            <a:grpSpLocks noChangeAspect="1"/>
          </p:cNvGrpSpPr>
          <p:nvPr/>
        </p:nvGrpSpPr>
        <p:grpSpPr>
          <a:xfrm>
            <a:off x="8239458" y="1983242"/>
            <a:ext cx="494162" cy="493776"/>
            <a:chOff x="4715435" y="6890607"/>
            <a:chExt cx="395992" cy="395683"/>
          </a:xfrm>
          <a:solidFill>
            <a:schemeClr val="accent1"/>
          </a:solidFill>
        </p:grpSpPr>
        <p:sp>
          <p:nvSpPr>
            <p:cNvPr id="112" name="Freeform: Shape 111">
              <a:extLst>
                <a:ext uri="{FF2B5EF4-FFF2-40B4-BE49-F238E27FC236}">
                  <a16:creationId xmlns:a16="http://schemas.microsoft.com/office/drawing/2014/main" id="{864E7EE2-F325-43C2-A4FD-4762DBC3C59E}"/>
                </a:ext>
              </a:extLst>
            </p:cNvPr>
            <p:cNvSpPr/>
            <p:nvPr/>
          </p:nvSpPr>
          <p:spPr>
            <a:xfrm>
              <a:off x="4819611" y="6890607"/>
              <a:ext cx="187331" cy="395683"/>
            </a:xfrm>
            <a:custGeom>
              <a:avLst/>
              <a:gdLst>
                <a:gd name="connsiteX0" fmla="*/ 0 w 187331"/>
                <a:gd name="connsiteY0" fmla="*/ 0 h 395683"/>
                <a:gd name="connsiteX1" fmla="*/ 0 w 187331"/>
                <a:gd name="connsiteY1" fmla="*/ 395684 h 395683"/>
                <a:gd name="connsiteX2" fmla="*/ 187331 w 187331"/>
                <a:gd name="connsiteY2" fmla="*/ 395684 h 395683"/>
                <a:gd name="connsiteX3" fmla="*/ 187331 w 187331"/>
                <a:gd name="connsiteY3" fmla="*/ 0 h 395683"/>
                <a:gd name="connsiteX4" fmla="*/ 0 w 187331"/>
                <a:gd name="connsiteY4" fmla="*/ 0 h 395683"/>
                <a:gd name="connsiteX5" fmla="*/ 93666 w 187331"/>
                <a:gd name="connsiteY5" fmla="*/ 135398 h 395683"/>
                <a:gd name="connsiteX6" fmla="*/ 70481 w 187331"/>
                <a:gd name="connsiteY6" fmla="*/ 128288 h 395683"/>
                <a:gd name="connsiteX7" fmla="*/ 55025 w 187331"/>
                <a:gd name="connsiteY7" fmla="*/ 109740 h 395683"/>
                <a:gd name="connsiteX8" fmla="*/ 52552 w 187331"/>
                <a:gd name="connsiteY8" fmla="*/ 85628 h 395683"/>
                <a:gd name="connsiteX9" fmla="*/ 63990 w 187331"/>
                <a:gd name="connsiteY9" fmla="*/ 64299 h 395683"/>
                <a:gd name="connsiteX10" fmla="*/ 85319 w 187331"/>
                <a:gd name="connsiteY10" fmla="*/ 52861 h 395683"/>
                <a:gd name="connsiteX11" fmla="*/ 109431 w 187331"/>
                <a:gd name="connsiteY11" fmla="*/ 55334 h 395683"/>
                <a:gd name="connsiteX12" fmla="*/ 127979 w 187331"/>
                <a:gd name="connsiteY12" fmla="*/ 70790 h 395683"/>
                <a:gd name="connsiteX13" fmla="*/ 135089 w 187331"/>
                <a:gd name="connsiteY13" fmla="*/ 93975 h 395683"/>
                <a:gd name="connsiteX14" fmla="*/ 123033 w 187331"/>
                <a:gd name="connsiteY14" fmla="*/ 123342 h 395683"/>
                <a:gd name="connsiteX15" fmla="*/ 93666 w 187331"/>
                <a:gd name="connsiteY15" fmla="*/ 135398 h 395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7331" h="395683">
                  <a:moveTo>
                    <a:pt x="0" y="0"/>
                  </a:moveTo>
                  <a:lnTo>
                    <a:pt x="0" y="395684"/>
                  </a:lnTo>
                  <a:lnTo>
                    <a:pt x="187331" y="395684"/>
                  </a:lnTo>
                  <a:lnTo>
                    <a:pt x="187331" y="0"/>
                  </a:lnTo>
                  <a:lnTo>
                    <a:pt x="0" y="0"/>
                  </a:lnTo>
                  <a:close/>
                  <a:moveTo>
                    <a:pt x="93666" y="135398"/>
                  </a:moveTo>
                  <a:cubicBezTo>
                    <a:pt x="85319" y="135398"/>
                    <a:pt x="77282" y="132925"/>
                    <a:pt x="70481" y="128288"/>
                  </a:cubicBezTo>
                  <a:cubicBezTo>
                    <a:pt x="63680" y="123651"/>
                    <a:pt x="58425" y="117159"/>
                    <a:pt x="55025" y="109740"/>
                  </a:cubicBezTo>
                  <a:cubicBezTo>
                    <a:pt x="51934" y="102012"/>
                    <a:pt x="51006" y="93666"/>
                    <a:pt x="52552" y="85628"/>
                  </a:cubicBezTo>
                  <a:cubicBezTo>
                    <a:pt x="54097" y="77591"/>
                    <a:pt x="58116" y="70172"/>
                    <a:pt x="63990" y="64299"/>
                  </a:cubicBezTo>
                  <a:cubicBezTo>
                    <a:pt x="69863" y="58425"/>
                    <a:pt x="77282" y="54406"/>
                    <a:pt x="85319" y="52861"/>
                  </a:cubicBezTo>
                  <a:cubicBezTo>
                    <a:pt x="93357" y="51315"/>
                    <a:pt x="101703" y="51933"/>
                    <a:pt x="109431" y="55334"/>
                  </a:cubicBezTo>
                  <a:cubicBezTo>
                    <a:pt x="117160" y="58425"/>
                    <a:pt x="123651" y="63680"/>
                    <a:pt x="127979" y="70790"/>
                  </a:cubicBezTo>
                  <a:cubicBezTo>
                    <a:pt x="132616" y="77591"/>
                    <a:pt x="135089" y="85628"/>
                    <a:pt x="135089" y="93975"/>
                  </a:cubicBezTo>
                  <a:cubicBezTo>
                    <a:pt x="135089" y="105103"/>
                    <a:pt x="130761" y="115614"/>
                    <a:pt x="123033" y="123342"/>
                  </a:cubicBezTo>
                  <a:cubicBezTo>
                    <a:pt x="115305" y="131070"/>
                    <a:pt x="104794" y="135398"/>
                    <a:pt x="93666" y="135398"/>
                  </a:cubicBezTo>
                  <a:close/>
                </a:path>
              </a:pathLst>
            </a:custGeom>
            <a:solidFill>
              <a:srgbClr val="0078D4"/>
            </a:solidFill>
            <a:ln w="3091" cap="flat">
              <a:noFill/>
              <a:prstDash val="solid"/>
              <a:miter/>
            </a:ln>
          </p:spPr>
          <p:txBody>
            <a:bodyPr rtlCol="0" anchor="ctr"/>
            <a:lstStyle/>
            <a:p>
              <a:endParaRPr lang="en-US"/>
            </a:p>
          </p:txBody>
        </p:sp>
        <p:sp>
          <p:nvSpPr>
            <p:cNvPr id="113" name="Freeform: Shape 112">
              <a:extLst>
                <a:ext uri="{FF2B5EF4-FFF2-40B4-BE49-F238E27FC236}">
                  <a16:creationId xmlns:a16="http://schemas.microsoft.com/office/drawing/2014/main" id="{86B9B466-5BDF-46D0-AFB9-3BCE56D28CE0}"/>
                </a:ext>
              </a:extLst>
            </p:cNvPr>
            <p:cNvSpPr/>
            <p:nvPr/>
          </p:nvSpPr>
          <p:spPr>
            <a:xfrm>
              <a:off x="4871544" y="7046716"/>
              <a:ext cx="83464" cy="83464"/>
            </a:xfrm>
            <a:custGeom>
              <a:avLst/>
              <a:gdLst>
                <a:gd name="connsiteX0" fmla="*/ 41732 w 83464"/>
                <a:gd name="connsiteY0" fmla="*/ 83465 h 83464"/>
                <a:gd name="connsiteX1" fmla="*/ 83465 w 83464"/>
                <a:gd name="connsiteY1" fmla="*/ 41732 h 83464"/>
                <a:gd name="connsiteX2" fmla="*/ 41732 w 83464"/>
                <a:gd name="connsiteY2" fmla="*/ 0 h 83464"/>
                <a:gd name="connsiteX3" fmla="*/ 0 w 83464"/>
                <a:gd name="connsiteY3" fmla="*/ 41732 h 83464"/>
                <a:gd name="connsiteX4" fmla="*/ 41732 w 83464"/>
                <a:gd name="connsiteY4" fmla="*/ 83465 h 83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464" h="83464">
                  <a:moveTo>
                    <a:pt x="41732" y="83465"/>
                  </a:moveTo>
                  <a:cubicBezTo>
                    <a:pt x="64608" y="83465"/>
                    <a:pt x="83465" y="64917"/>
                    <a:pt x="83465" y="41732"/>
                  </a:cubicBezTo>
                  <a:cubicBezTo>
                    <a:pt x="83465" y="18857"/>
                    <a:pt x="64917" y="0"/>
                    <a:pt x="41732" y="0"/>
                  </a:cubicBezTo>
                  <a:cubicBezTo>
                    <a:pt x="18857" y="0"/>
                    <a:pt x="0" y="18548"/>
                    <a:pt x="0" y="41732"/>
                  </a:cubicBezTo>
                  <a:cubicBezTo>
                    <a:pt x="309" y="64608"/>
                    <a:pt x="18857" y="83465"/>
                    <a:pt x="41732" y="83465"/>
                  </a:cubicBezTo>
                  <a:close/>
                </a:path>
              </a:pathLst>
            </a:custGeom>
            <a:solidFill>
              <a:srgbClr val="50E6FF"/>
            </a:solidFill>
            <a:ln w="3091" cap="flat">
              <a:noFill/>
              <a:prstDash val="solid"/>
              <a:miter/>
            </a:ln>
          </p:spPr>
          <p:txBody>
            <a:bodyPr rtlCol="0" anchor="ctr"/>
            <a:lstStyle/>
            <a:p>
              <a:endParaRPr lang="en-US"/>
            </a:p>
          </p:txBody>
        </p:sp>
        <p:sp>
          <p:nvSpPr>
            <p:cNvPr id="114" name="Freeform: Shape 113">
              <a:extLst>
                <a:ext uri="{FF2B5EF4-FFF2-40B4-BE49-F238E27FC236}">
                  <a16:creationId xmlns:a16="http://schemas.microsoft.com/office/drawing/2014/main" id="{76B5B112-3232-41B0-A403-B3303A6ED2F1}"/>
                </a:ext>
              </a:extLst>
            </p:cNvPr>
            <p:cNvSpPr/>
            <p:nvPr/>
          </p:nvSpPr>
          <p:spPr>
            <a:xfrm>
              <a:off x="4871544" y="7150892"/>
              <a:ext cx="83464" cy="83464"/>
            </a:xfrm>
            <a:custGeom>
              <a:avLst/>
              <a:gdLst>
                <a:gd name="connsiteX0" fmla="*/ 41732 w 83464"/>
                <a:gd name="connsiteY0" fmla="*/ 83465 h 83464"/>
                <a:gd name="connsiteX1" fmla="*/ 83465 w 83464"/>
                <a:gd name="connsiteY1" fmla="*/ 41732 h 83464"/>
                <a:gd name="connsiteX2" fmla="*/ 41732 w 83464"/>
                <a:gd name="connsiteY2" fmla="*/ 0 h 83464"/>
                <a:gd name="connsiteX3" fmla="*/ 0 w 83464"/>
                <a:gd name="connsiteY3" fmla="*/ 41732 h 83464"/>
                <a:gd name="connsiteX4" fmla="*/ 41732 w 83464"/>
                <a:gd name="connsiteY4" fmla="*/ 83465 h 83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464" h="83464">
                  <a:moveTo>
                    <a:pt x="41732" y="83465"/>
                  </a:moveTo>
                  <a:cubicBezTo>
                    <a:pt x="64608" y="83465"/>
                    <a:pt x="83465" y="64917"/>
                    <a:pt x="83465" y="41732"/>
                  </a:cubicBezTo>
                  <a:cubicBezTo>
                    <a:pt x="83465" y="18857"/>
                    <a:pt x="64917" y="0"/>
                    <a:pt x="41732" y="0"/>
                  </a:cubicBezTo>
                  <a:cubicBezTo>
                    <a:pt x="18857" y="0"/>
                    <a:pt x="0" y="18548"/>
                    <a:pt x="0" y="41732"/>
                  </a:cubicBezTo>
                  <a:cubicBezTo>
                    <a:pt x="309" y="64608"/>
                    <a:pt x="18857" y="83465"/>
                    <a:pt x="41732" y="83465"/>
                  </a:cubicBezTo>
                  <a:close/>
                </a:path>
              </a:pathLst>
            </a:custGeom>
            <a:solidFill>
              <a:srgbClr val="50E6FF"/>
            </a:solidFill>
            <a:ln w="3091" cap="flat">
              <a:noFill/>
              <a:prstDash val="solid"/>
              <a:miter/>
            </a:ln>
          </p:spPr>
          <p:txBody>
            <a:bodyPr rtlCol="0" anchor="ctr"/>
            <a:lstStyle/>
            <a:p>
              <a:endParaRPr lang="en-US"/>
            </a:p>
          </p:txBody>
        </p:sp>
        <p:sp>
          <p:nvSpPr>
            <p:cNvPr id="115" name="Freeform: Shape 114">
              <a:extLst>
                <a:ext uri="{FF2B5EF4-FFF2-40B4-BE49-F238E27FC236}">
                  <a16:creationId xmlns:a16="http://schemas.microsoft.com/office/drawing/2014/main" id="{49A8A57D-771D-483F-B7EE-3815E01382F4}"/>
                </a:ext>
              </a:extLst>
            </p:cNvPr>
            <p:cNvSpPr/>
            <p:nvPr/>
          </p:nvSpPr>
          <p:spPr>
            <a:xfrm>
              <a:off x="4715435" y="6932339"/>
              <a:ext cx="83155" cy="312528"/>
            </a:xfrm>
            <a:custGeom>
              <a:avLst/>
              <a:gdLst>
                <a:gd name="connsiteX0" fmla="*/ 41732 w 83155"/>
                <a:gd name="connsiteY0" fmla="*/ 0 h 312528"/>
                <a:gd name="connsiteX1" fmla="*/ 0 w 83155"/>
                <a:gd name="connsiteY1" fmla="*/ 41732 h 312528"/>
                <a:gd name="connsiteX2" fmla="*/ 20711 w 83155"/>
                <a:gd name="connsiteY2" fmla="*/ 41732 h 312528"/>
                <a:gd name="connsiteX3" fmla="*/ 20711 w 83155"/>
                <a:gd name="connsiteY3" fmla="*/ 312528 h 312528"/>
                <a:gd name="connsiteX4" fmla="*/ 62444 w 83155"/>
                <a:gd name="connsiteY4" fmla="*/ 312528 h 312528"/>
                <a:gd name="connsiteX5" fmla="*/ 62444 w 83155"/>
                <a:gd name="connsiteY5" fmla="*/ 41423 h 312528"/>
                <a:gd name="connsiteX6" fmla="*/ 83155 w 83155"/>
                <a:gd name="connsiteY6" fmla="*/ 41423 h 312528"/>
                <a:gd name="connsiteX7" fmla="*/ 41732 w 83155"/>
                <a:gd name="connsiteY7" fmla="*/ 0 h 312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3155" h="312528">
                  <a:moveTo>
                    <a:pt x="41732" y="0"/>
                  </a:moveTo>
                  <a:lnTo>
                    <a:pt x="0" y="41732"/>
                  </a:lnTo>
                  <a:lnTo>
                    <a:pt x="20711" y="41732"/>
                  </a:lnTo>
                  <a:lnTo>
                    <a:pt x="20711" y="312528"/>
                  </a:lnTo>
                  <a:lnTo>
                    <a:pt x="62444" y="312528"/>
                  </a:lnTo>
                  <a:lnTo>
                    <a:pt x="62444" y="41423"/>
                  </a:lnTo>
                  <a:lnTo>
                    <a:pt x="83155" y="41423"/>
                  </a:lnTo>
                  <a:lnTo>
                    <a:pt x="41732" y="0"/>
                  </a:lnTo>
                  <a:close/>
                </a:path>
              </a:pathLst>
            </a:custGeom>
            <a:solidFill>
              <a:srgbClr val="50E6FF"/>
            </a:solidFill>
            <a:ln w="3091" cap="flat">
              <a:noFill/>
              <a:prstDash val="solid"/>
              <a:miter/>
            </a:ln>
          </p:spPr>
          <p:txBody>
            <a:bodyPr rtlCol="0" anchor="ctr"/>
            <a:lstStyle/>
            <a:p>
              <a:endParaRPr lang="en-US"/>
            </a:p>
          </p:txBody>
        </p:sp>
        <p:sp>
          <p:nvSpPr>
            <p:cNvPr id="116" name="Freeform: Shape 115">
              <a:extLst>
                <a:ext uri="{FF2B5EF4-FFF2-40B4-BE49-F238E27FC236}">
                  <a16:creationId xmlns:a16="http://schemas.microsoft.com/office/drawing/2014/main" id="{E1A87405-7F08-46E7-9C30-F0E4AD063B3B}"/>
                </a:ext>
              </a:extLst>
            </p:cNvPr>
            <p:cNvSpPr/>
            <p:nvPr/>
          </p:nvSpPr>
          <p:spPr>
            <a:xfrm>
              <a:off x="5027963" y="6932339"/>
              <a:ext cx="83464" cy="312528"/>
            </a:xfrm>
            <a:custGeom>
              <a:avLst/>
              <a:gdLst>
                <a:gd name="connsiteX0" fmla="*/ 62444 w 83464"/>
                <a:gd name="connsiteY0" fmla="*/ 270796 h 312528"/>
                <a:gd name="connsiteX1" fmla="*/ 62444 w 83464"/>
                <a:gd name="connsiteY1" fmla="*/ 0 h 312528"/>
                <a:gd name="connsiteX2" fmla="*/ 20711 w 83464"/>
                <a:gd name="connsiteY2" fmla="*/ 0 h 312528"/>
                <a:gd name="connsiteX3" fmla="*/ 20711 w 83464"/>
                <a:gd name="connsiteY3" fmla="*/ 270796 h 312528"/>
                <a:gd name="connsiteX4" fmla="*/ 0 w 83464"/>
                <a:gd name="connsiteY4" fmla="*/ 270796 h 312528"/>
                <a:gd name="connsiteX5" fmla="*/ 41732 w 83464"/>
                <a:gd name="connsiteY5" fmla="*/ 312528 h 312528"/>
                <a:gd name="connsiteX6" fmla="*/ 83465 w 83464"/>
                <a:gd name="connsiteY6" fmla="*/ 270796 h 312528"/>
                <a:gd name="connsiteX7" fmla="*/ 62444 w 83464"/>
                <a:gd name="connsiteY7" fmla="*/ 270796 h 312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3464" h="312528">
                  <a:moveTo>
                    <a:pt x="62444" y="270796"/>
                  </a:moveTo>
                  <a:lnTo>
                    <a:pt x="62444" y="0"/>
                  </a:lnTo>
                  <a:lnTo>
                    <a:pt x="20711" y="0"/>
                  </a:lnTo>
                  <a:lnTo>
                    <a:pt x="20711" y="270796"/>
                  </a:lnTo>
                  <a:lnTo>
                    <a:pt x="0" y="270796"/>
                  </a:lnTo>
                  <a:lnTo>
                    <a:pt x="41732" y="312528"/>
                  </a:lnTo>
                  <a:lnTo>
                    <a:pt x="83465" y="270796"/>
                  </a:lnTo>
                  <a:lnTo>
                    <a:pt x="62444" y="270796"/>
                  </a:lnTo>
                  <a:close/>
                </a:path>
              </a:pathLst>
            </a:custGeom>
            <a:solidFill>
              <a:srgbClr val="0078D4"/>
            </a:solidFill>
            <a:ln w="3091" cap="flat">
              <a:noFill/>
              <a:prstDash val="solid"/>
              <a:miter/>
            </a:ln>
          </p:spPr>
          <p:txBody>
            <a:bodyPr rtlCol="0" anchor="ctr"/>
            <a:lstStyle/>
            <a:p>
              <a:endParaRPr lang="en-US"/>
            </a:p>
          </p:txBody>
        </p:sp>
      </p:grpSp>
      <p:sp>
        <p:nvSpPr>
          <p:cNvPr id="31" name="Text Placeholder 10">
            <a:extLst>
              <a:ext uri="{FF2B5EF4-FFF2-40B4-BE49-F238E27FC236}">
                <a16:creationId xmlns:a16="http://schemas.microsoft.com/office/drawing/2014/main" id="{5BC52DAC-9850-4FB7-B38C-DE850C7C0BCD}"/>
              </a:ext>
            </a:extLst>
          </p:cNvPr>
          <p:cNvSpPr txBox="1">
            <a:spLocks/>
          </p:cNvSpPr>
          <p:nvPr/>
        </p:nvSpPr>
        <p:spPr>
          <a:xfrm>
            <a:off x="1000227" y="2696132"/>
            <a:ext cx="2834690" cy="492443"/>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b="0" kern="1200" spc="0" baseline="0">
                <a:solidFill>
                  <a:srgbClr val="0078D4"/>
                </a:solidFill>
                <a:latin typeface="+mj-lt"/>
                <a:ea typeface="+mn-ea"/>
                <a:cs typeface="Segoe UI" panose="020B0502040204020203" pitchFamily="34" charset="0"/>
              </a:defRPr>
            </a:lvl1pPr>
            <a:lvl2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rgbClr val="0078D4"/>
                </a:solidFill>
                <a:latin typeface="+mn-lt"/>
                <a:ea typeface="+mn-ea"/>
                <a:cs typeface="+mn-cs"/>
              </a:defRPr>
            </a:lvl2pPr>
            <a:lvl3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rgbClr val="0078D4"/>
                </a:solidFill>
                <a:latin typeface="+mn-lt"/>
                <a:ea typeface="+mn-ea"/>
                <a:cs typeface="+mn-cs"/>
              </a:defRPr>
            </a:lvl3pPr>
            <a:lvl4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kern="1200" spc="0" baseline="0">
                <a:solidFill>
                  <a:srgbClr val="0078D4"/>
                </a:solidFill>
                <a:latin typeface="+mn-lt"/>
                <a:ea typeface="+mn-ea"/>
                <a:cs typeface="+mn-cs"/>
              </a:defRPr>
            </a:lvl4pPr>
            <a:lvl5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kern="1200" spc="0" baseline="0">
                <a:solidFill>
                  <a:srgbClr val="0078D4"/>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dirty="0">
                <a:ln>
                  <a:noFill/>
                </a:ln>
                <a:solidFill>
                  <a:srgbClr val="0078D4"/>
                </a:solidFill>
                <a:effectLst/>
                <a:uLnTx/>
                <a:uFillTx/>
                <a:latin typeface="Segoe UI Semibold" panose="020B0702040204020203" pitchFamily="34" charset="0"/>
                <a:ea typeface="+mn-ea"/>
                <a:cs typeface="Segoe UI Semibold" panose="020B0702040204020203" pitchFamily="34" charset="0"/>
              </a:rPr>
              <a:t>Boost </a:t>
            </a:r>
            <a:br>
              <a:rPr kumimoji="0" lang="en-US" sz="1600" b="0" i="0" u="none" strike="noStrike" kern="1200" cap="none" spc="0" normalizeH="0" baseline="0" noProof="0" dirty="0">
                <a:ln>
                  <a:noFill/>
                </a:ln>
                <a:solidFill>
                  <a:srgbClr val="0078D4"/>
                </a:solidFill>
                <a:effectLst/>
                <a:uLnTx/>
                <a:uFillTx/>
                <a:latin typeface="Segoe UI Semibold" panose="020B0702040204020203" pitchFamily="34" charset="0"/>
                <a:ea typeface="+mn-ea"/>
                <a:cs typeface="Segoe UI Semibold" panose="020B0702040204020203" pitchFamily="34" charset="0"/>
              </a:rPr>
            </a:br>
            <a:r>
              <a:rPr kumimoji="0" lang="en-US" sz="1600" b="0" i="0" u="none" strike="noStrike" kern="1200" cap="none" spc="0" normalizeH="0" baseline="0" noProof="0" dirty="0">
                <a:ln>
                  <a:noFill/>
                </a:ln>
                <a:solidFill>
                  <a:srgbClr val="0078D4"/>
                </a:solidFill>
                <a:effectLst/>
                <a:uLnTx/>
                <a:uFillTx/>
                <a:latin typeface="Segoe UI Semibold" panose="020B0702040204020203" pitchFamily="34" charset="0"/>
                <a:ea typeface="+mn-ea"/>
                <a:cs typeface="Segoe UI Semibold" panose="020B0702040204020203" pitchFamily="34" charset="0"/>
              </a:rPr>
              <a:t>productivity</a:t>
            </a:r>
          </a:p>
        </p:txBody>
      </p:sp>
      <p:sp>
        <p:nvSpPr>
          <p:cNvPr id="32" name="Text Placeholder 44">
            <a:extLst>
              <a:ext uri="{FF2B5EF4-FFF2-40B4-BE49-F238E27FC236}">
                <a16:creationId xmlns:a16="http://schemas.microsoft.com/office/drawing/2014/main" id="{25F1AF5D-E88A-4F67-AB66-6BBC5821DAB4}"/>
              </a:ext>
            </a:extLst>
          </p:cNvPr>
          <p:cNvSpPr txBox="1">
            <a:spLocks/>
          </p:cNvSpPr>
          <p:nvPr/>
        </p:nvSpPr>
        <p:spPr>
          <a:xfrm>
            <a:off x="1000227" y="3510601"/>
            <a:ext cx="2788920" cy="692369"/>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2pPr>
            <a:lvl3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050" kern="1200" spc="0" baseline="0">
                <a:gradFill>
                  <a:gsLst>
                    <a:gs pos="1250">
                      <a:schemeClr val="tx1"/>
                    </a:gs>
                    <a:gs pos="100000">
                      <a:schemeClr val="tx1"/>
                    </a:gs>
                  </a:gsLst>
                  <a:lin ang="5400000" scaled="0"/>
                </a:gradFill>
                <a:latin typeface="+mn-lt"/>
                <a:ea typeface="+mn-ea"/>
                <a:cs typeface="+mn-cs"/>
              </a:defRPr>
            </a:lvl3pPr>
            <a:lvl4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000" kern="1200" spc="0" baseline="0">
                <a:gradFill>
                  <a:gsLst>
                    <a:gs pos="1250">
                      <a:schemeClr val="tx1"/>
                    </a:gs>
                    <a:gs pos="100000">
                      <a:schemeClr val="tx1"/>
                    </a:gs>
                  </a:gsLst>
                  <a:lin ang="5400000" scaled="0"/>
                </a:gradFill>
                <a:latin typeface="+mn-lt"/>
                <a:ea typeface="+mn-ea"/>
                <a:cs typeface="+mn-cs"/>
              </a:defRPr>
            </a:lvl4pPr>
            <a:lvl5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10000"/>
              </a:lnSpc>
              <a:defRPr/>
            </a:pPr>
            <a:r>
              <a:rPr lang="en-US" dirty="0">
                <a:gradFill>
                  <a:gsLst>
                    <a:gs pos="1250">
                      <a:srgbClr val="000000"/>
                    </a:gs>
                    <a:gs pos="100000">
                      <a:srgbClr val="000000"/>
                    </a:gs>
                  </a:gsLst>
                  <a:lin ang="5400000" scaled="0"/>
                </a:gradFill>
              </a:rPr>
              <a:t>Increase productivity with guided developer experience that simplifies end to end deployment </a:t>
            </a:r>
          </a:p>
        </p:txBody>
      </p:sp>
      <p:sp>
        <p:nvSpPr>
          <p:cNvPr id="64" name="Text Placeholder 11">
            <a:extLst>
              <a:ext uri="{FF2B5EF4-FFF2-40B4-BE49-F238E27FC236}">
                <a16:creationId xmlns:a16="http://schemas.microsoft.com/office/drawing/2014/main" id="{6C401CC4-357E-4230-883E-8F0835194053}"/>
              </a:ext>
            </a:extLst>
          </p:cNvPr>
          <p:cNvSpPr txBox="1">
            <a:spLocks/>
          </p:cNvSpPr>
          <p:nvPr/>
        </p:nvSpPr>
        <p:spPr>
          <a:xfrm>
            <a:off x="4678655" y="2696132"/>
            <a:ext cx="2834690" cy="492443"/>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b="0" kern="1200" spc="0" baseline="0">
                <a:solidFill>
                  <a:srgbClr val="0078D4"/>
                </a:solidFill>
                <a:latin typeface="+mj-lt"/>
                <a:ea typeface="+mn-ea"/>
                <a:cs typeface="Segoe UI" panose="020B0502040204020203" pitchFamily="34" charset="0"/>
              </a:defRPr>
            </a:lvl1pPr>
            <a:lvl2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rgbClr val="0078D4"/>
                </a:solidFill>
                <a:latin typeface="+mn-lt"/>
                <a:ea typeface="+mn-ea"/>
                <a:cs typeface="+mn-cs"/>
              </a:defRPr>
            </a:lvl2pPr>
            <a:lvl3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rgbClr val="0078D4"/>
                </a:solidFill>
                <a:latin typeface="+mn-lt"/>
                <a:ea typeface="+mn-ea"/>
                <a:cs typeface="+mn-cs"/>
              </a:defRPr>
            </a:lvl3pPr>
            <a:lvl4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4pPr>
            <a:lvl5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dirty="0">
                <a:ln>
                  <a:noFill/>
                </a:ln>
                <a:solidFill>
                  <a:srgbClr val="0078D4"/>
                </a:solidFill>
                <a:effectLst/>
                <a:uLnTx/>
                <a:uFillTx/>
                <a:latin typeface="Segoe UI Semibold" panose="020B0702040204020203" pitchFamily="34" charset="0"/>
                <a:ea typeface="+mn-ea"/>
                <a:cs typeface="Segoe UI Semibold" panose="020B0702040204020203" pitchFamily="34" charset="0"/>
              </a:rPr>
              <a:t>Smart </a:t>
            </a:r>
          </a:p>
          <a:p>
            <a:pPr marL="0" marR="0" lvl="0" indent="0"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dirty="0">
                <a:ln>
                  <a:noFill/>
                </a:ln>
                <a:solidFill>
                  <a:srgbClr val="0078D4"/>
                </a:solidFill>
                <a:effectLst/>
                <a:uLnTx/>
                <a:uFillTx/>
                <a:latin typeface="Segoe UI Semibold" panose="020B0702040204020203" pitchFamily="34" charset="0"/>
                <a:ea typeface="+mn-ea"/>
                <a:cs typeface="Segoe UI Semibold" panose="020B0702040204020203" pitchFamily="34" charset="0"/>
              </a:rPr>
              <a:t>integrations</a:t>
            </a:r>
          </a:p>
        </p:txBody>
      </p:sp>
      <p:sp>
        <p:nvSpPr>
          <p:cNvPr id="65" name="Text Placeholder 45">
            <a:extLst>
              <a:ext uri="{FF2B5EF4-FFF2-40B4-BE49-F238E27FC236}">
                <a16:creationId xmlns:a16="http://schemas.microsoft.com/office/drawing/2014/main" id="{23E06E2C-F63A-4377-B2FB-6784937CCF8E}"/>
              </a:ext>
            </a:extLst>
          </p:cNvPr>
          <p:cNvSpPr txBox="1">
            <a:spLocks/>
          </p:cNvSpPr>
          <p:nvPr/>
        </p:nvSpPr>
        <p:spPr>
          <a:xfrm>
            <a:off x="4678655" y="3510601"/>
            <a:ext cx="2642677" cy="929357"/>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2pPr>
            <a:lvl3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050" kern="1200" spc="0" baseline="0">
                <a:gradFill>
                  <a:gsLst>
                    <a:gs pos="1250">
                      <a:schemeClr val="tx1"/>
                    </a:gs>
                    <a:gs pos="100000">
                      <a:schemeClr val="tx1"/>
                    </a:gs>
                  </a:gsLst>
                  <a:lin ang="5400000" scaled="0"/>
                </a:gradFill>
                <a:latin typeface="+mn-lt"/>
                <a:ea typeface="+mn-ea"/>
                <a:cs typeface="+mn-cs"/>
              </a:defRPr>
            </a:lvl3pPr>
            <a:lvl4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000" kern="1200" spc="0" baseline="0">
                <a:gradFill>
                  <a:gsLst>
                    <a:gs pos="1250">
                      <a:schemeClr val="tx1"/>
                    </a:gs>
                    <a:gs pos="100000">
                      <a:schemeClr val="tx1"/>
                    </a:gs>
                  </a:gsLst>
                  <a:lin ang="5400000" scaled="0"/>
                </a:gradFill>
                <a:latin typeface="+mn-lt"/>
                <a:ea typeface="+mn-ea"/>
                <a:cs typeface="+mn-cs"/>
              </a:defRPr>
            </a:lvl4pPr>
            <a:lvl5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lnSpc>
                <a:spcPct val="110000"/>
              </a:lnSpc>
              <a:defRPr/>
            </a:pPr>
            <a:r>
              <a:rPr lang="en-US" dirty="0">
                <a:gradFill>
                  <a:gsLst>
                    <a:gs pos="1250">
                      <a:srgbClr val="000000"/>
                    </a:gs>
                    <a:gs pos="100000">
                      <a:srgbClr val="000000"/>
                    </a:gs>
                  </a:gsLst>
                  <a:lin ang="5400000" scaled="0"/>
                </a:gradFill>
              </a:rPr>
              <a:t>Reduce time to market with tight integration to Azure Kubernetes Service, Azure App Service and more</a:t>
            </a:r>
          </a:p>
        </p:txBody>
      </p:sp>
      <p:sp>
        <p:nvSpPr>
          <p:cNvPr id="75" name="Text Placeholder 11">
            <a:extLst>
              <a:ext uri="{FF2B5EF4-FFF2-40B4-BE49-F238E27FC236}">
                <a16:creationId xmlns:a16="http://schemas.microsoft.com/office/drawing/2014/main" id="{FF68309D-BF73-477A-8F56-9484C0AABFBF}"/>
              </a:ext>
            </a:extLst>
          </p:cNvPr>
          <p:cNvSpPr txBox="1">
            <a:spLocks/>
          </p:cNvSpPr>
          <p:nvPr/>
        </p:nvSpPr>
        <p:spPr>
          <a:xfrm>
            <a:off x="8239458" y="2696132"/>
            <a:ext cx="3073117" cy="492443"/>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b="0" kern="1200" spc="0" baseline="0">
                <a:solidFill>
                  <a:srgbClr val="0078D4"/>
                </a:solidFill>
                <a:latin typeface="+mj-lt"/>
                <a:ea typeface="+mn-ea"/>
                <a:cs typeface="Segoe UI" panose="020B0502040204020203" pitchFamily="34" charset="0"/>
              </a:defRPr>
            </a:lvl1pPr>
            <a:lvl2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rgbClr val="0078D4"/>
                </a:solidFill>
                <a:latin typeface="+mn-lt"/>
                <a:ea typeface="+mn-ea"/>
                <a:cs typeface="+mn-cs"/>
              </a:defRPr>
            </a:lvl2pPr>
            <a:lvl3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rgbClr val="0078D4"/>
                </a:solidFill>
                <a:latin typeface="+mn-lt"/>
                <a:ea typeface="+mn-ea"/>
                <a:cs typeface="+mn-cs"/>
              </a:defRPr>
            </a:lvl3pPr>
            <a:lvl4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4pPr>
            <a:lvl5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dirty="0">
                <a:ln>
                  <a:noFill/>
                </a:ln>
                <a:solidFill>
                  <a:srgbClr val="0078D4"/>
                </a:solidFill>
                <a:effectLst/>
                <a:uLnTx/>
                <a:uFillTx/>
                <a:latin typeface="Segoe UI Semibold" panose="020B0702040204020203" pitchFamily="34" charset="0"/>
                <a:ea typeface="+mn-ea"/>
                <a:cs typeface="Segoe UI Semibold" panose="020B0702040204020203" pitchFamily="34" charset="0"/>
              </a:rPr>
              <a:t>Easy and cost effective to get started</a:t>
            </a:r>
          </a:p>
        </p:txBody>
      </p:sp>
      <p:sp>
        <p:nvSpPr>
          <p:cNvPr id="74" name="Text Placeholder 47">
            <a:extLst>
              <a:ext uri="{FF2B5EF4-FFF2-40B4-BE49-F238E27FC236}">
                <a16:creationId xmlns:a16="http://schemas.microsoft.com/office/drawing/2014/main" id="{95F96647-8AA3-4890-910C-72A4531B24E6}"/>
              </a:ext>
            </a:extLst>
          </p:cNvPr>
          <p:cNvSpPr txBox="1">
            <a:spLocks/>
          </p:cNvSpPr>
          <p:nvPr/>
        </p:nvSpPr>
        <p:spPr>
          <a:xfrm>
            <a:off x="8239458" y="3510601"/>
            <a:ext cx="2864955" cy="1166345"/>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2pPr>
            <a:lvl3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050" kern="1200" spc="0" baseline="0">
                <a:gradFill>
                  <a:gsLst>
                    <a:gs pos="1250">
                      <a:schemeClr val="tx1"/>
                    </a:gs>
                    <a:gs pos="100000">
                      <a:schemeClr val="tx1"/>
                    </a:gs>
                  </a:gsLst>
                  <a:lin ang="5400000" scaled="0"/>
                </a:gradFill>
                <a:latin typeface="+mn-lt"/>
                <a:ea typeface="+mn-ea"/>
                <a:cs typeface="+mn-cs"/>
              </a:defRPr>
            </a:lvl3pPr>
            <a:lvl4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000" kern="1200" spc="0" baseline="0">
                <a:gradFill>
                  <a:gsLst>
                    <a:gs pos="1250">
                      <a:schemeClr val="tx1"/>
                    </a:gs>
                    <a:gs pos="100000">
                      <a:schemeClr val="tx1"/>
                    </a:gs>
                  </a:gsLst>
                  <a:lin ang="5400000" scaled="0"/>
                </a:gradFill>
                <a:latin typeface="+mn-lt"/>
                <a:ea typeface="+mn-ea"/>
                <a:cs typeface="+mn-cs"/>
              </a:defRPr>
            </a:lvl4pPr>
            <a:lvl5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10000"/>
              </a:lnSpc>
              <a:defRPr/>
            </a:pPr>
            <a:r>
              <a:rPr lang="en-US" dirty="0">
                <a:gradFill>
                  <a:gsLst>
                    <a:gs pos="1250">
                      <a:srgbClr val="000000"/>
                    </a:gs>
                    <a:gs pos="100000">
                      <a:srgbClr val="000000"/>
                    </a:gs>
                  </a:gsLst>
                  <a:lin ang="5400000" scaled="0"/>
                </a:gradFill>
              </a:rPr>
              <a:t>Option to get started for free with Azure free accounts. Leverage burstable or reserved instance pricing and start/stop capabilities to optimize cost</a:t>
            </a:r>
          </a:p>
        </p:txBody>
      </p:sp>
    </p:spTree>
    <p:extLst>
      <p:ext uri="{BB962C8B-B14F-4D97-AF65-F5344CB8AC3E}">
        <p14:creationId xmlns:p14="http://schemas.microsoft.com/office/powerpoint/2010/main" val="954914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09A000-7DC1-4AA9-BFA4-9B96A810941D}"/>
              </a:ext>
            </a:extLst>
          </p:cNvPr>
          <p:cNvSpPr>
            <a:spLocks noGrp="1"/>
          </p:cNvSpPr>
          <p:nvPr>
            <p:ph type="title"/>
          </p:nvPr>
        </p:nvSpPr>
        <p:spPr/>
        <p:txBody>
          <a:bodyPr/>
          <a:lstStyle/>
          <a:p>
            <a:r>
              <a:rPr lang="en-US" dirty="0"/>
              <a:t>Advanced data security and compliance</a:t>
            </a:r>
          </a:p>
        </p:txBody>
      </p:sp>
      <p:cxnSp>
        <p:nvCxnSpPr>
          <p:cNvPr id="115" name="Straight Connector 114">
            <a:extLst>
              <a:ext uri="{FF2B5EF4-FFF2-40B4-BE49-F238E27FC236}">
                <a16:creationId xmlns:a16="http://schemas.microsoft.com/office/drawing/2014/main" id="{DEFE3CBD-B8CC-41FC-8EB3-85B1A0E76908}"/>
              </a:ext>
              <a:ext uri="{C183D7F6-B498-43B3-948B-1728B52AA6E4}">
                <adec:decorative xmlns:adec="http://schemas.microsoft.com/office/drawing/2017/decorative" val="1"/>
              </a:ext>
            </a:extLst>
          </p:cNvPr>
          <p:cNvCxnSpPr>
            <a:cxnSpLocks/>
          </p:cNvCxnSpPr>
          <p:nvPr/>
        </p:nvCxnSpPr>
        <p:spPr>
          <a:xfrm>
            <a:off x="588263" y="3368833"/>
            <a:ext cx="2411495"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75BB380D-F030-4C95-9696-BD3ECF36D068}"/>
              </a:ext>
              <a:ext uri="{C183D7F6-B498-43B3-948B-1728B52AA6E4}">
                <adec:decorative xmlns:adec="http://schemas.microsoft.com/office/drawing/2017/decorative" val="1"/>
              </a:ext>
            </a:extLst>
          </p:cNvPr>
          <p:cNvCxnSpPr>
            <a:cxnSpLocks/>
          </p:cNvCxnSpPr>
          <p:nvPr/>
        </p:nvCxnSpPr>
        <p:spPr>
          <a:xfrm>
            <a:off x="3347907" y="3368833"/>
            <a:ext cx="2411495"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460A24EB-3FB0-4234-9E03-15907AB53318}"/>
              </a:ext>
              <a:ext uri="{C183D7F6-B498-43B3-948B-1728B52AA6E4}">
                <adec:decorative xmlns:adec="http://schemas.microsoft.com/office/drawing/2017/decorative" val="1"/>
              </a:ext>
            </a:extLst>
          </p:cNvPr>
          <p:cNvCxnSpPr>
            <a:cxnSpLocks/>
          </p:cNvCxnSpPr>
          <p:nvPr/>
        </p:nvCxnSpPr>
        <p:spPr>
          <a:xfrm>
            <a:off x="6107551" y="3368833"/>
            <a:ext cx="2411495"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99DE9478-F3EA-46F5-A333-534CD0EB678F}"/>
              </a:ext>
              <a:ext uri="{C183D7F6-B498-43B3-948B-1728B52AA6E4}">
                <adec:decorative xmlns:adec="http://schemas.microsoft.com/office/drawing/2017/decorative" val="1"/>
              </a:ext>
            </a:extLst>
          </p:cNvPr>
          <p:cNvCxnSpPr>
            <a:cxnSpLocks/>
          </p:cNvCxnSpPr>
          <p:nvPr/>
        </p:nvCxnSpPr>
        <p:spPr>
          <a:xfrm>
            <a:off x="8867196" y="3368833"/>
            <a:ext cx="2411495"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47" name="Group 17">
            <a:extLst>
              <a:ext uri="{FF2B5EF4-FFF2-40B4-BE49-F238E27FC236}">
                <a16:creationId xmlns:a16="http://schemas.microsoft.com/office/drawing/2014/main" id="{9F6A8E0B-7C8A-4EA6-803B-47AE39860B6B}"/>
              </a:ext>
              <a:ext uri="{C183D7F6-B498-43B3-948B-1728B52AA6E4}">
                <adec:decorative xmlns:adec="http://schemas.microsoft.com/office/drawing/2017/decorative" val="1"/>
              </a:ext>
            </a:extLst>
          </p:cNvPr>
          <p:cNvGrpSpPr>
            <a:grpSpLocks noChangeAspect="1"/>
          </p:cNvGrpSpPr>
          <p:nvPr/>
        </p:nvGrpSpPr>
        <p:grpSpPr bwMode="auto">
          <a:xfrm>
            <a:off x="6107551" y="2363760"/>
            <a:ext cx="569913" cy="119062"/>
            <a:chOff x="1592" y="1613"/>
            <a:chExt cx="359" cy="75"/>
          </a:xfrm>
        </p:grpSpPr>
        <p:sp>
          <p:nvSpPr>
            <p:cNvPr id="48" name="AutoShape 16">
              <a:extLst>
                <a:ext uri="{FF2B5EF4-FFF2-40B4-BE49-F238E27FC236}">
                  <a16:creationId xmlns:a16="http://schemas.microsoft.com/office/drawing/2014/main" id="{0653D63F-A61A-46FD-A824-75EE1567EE17}"/>
                </a:ext>
              </a:extLst>
            </p:cNvPr>
            <p:cNvSpPr>
              <a:spLocks noChangeAspect="1" noChangeArrowheads="1" noTextEdit="1"/>
            </p:cNvSpPr>
            <p:nvPr/>
          </p:nvSpPr>
          <p:spPr bwMode="auto">
            <a:xfrm>
              <a:off x="1592" y="1613"/>
              <a:ext cx="359" cy="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18">
              <a:extLst>
                <a:ext uri="{FF2B5EF4-FFF2-40B4-BE49-F238E27FC236}">
                  <a16:creationId xmlns:a16="http://schemas.microsoft.com/office/drawing/2014/main" id="{A0443AA7-2EC5-4F65-979C-687C367E688E}"/>
                </a:ext>
              </a:extLst>
            </p:cNvPr>
            <p:cNvSpPr>
              <a:spLocks/>
            </p:cNvSpPr>
            <p:nvPr/>
          </p:nvSpPr>
          <p:spPr bwMode="auto">
            <a:xfrm>
              <a:off x="1592" y="1613"/>
              <a:ext cx="76" cy="75"/>
            </a:xfrm>
            <a:custGeom>
              <a:avLst/>
              <a:gdLst>
                <a:gd name="T0" fmla="*/ 48 w 76"/>
                <a:gd name="T1" fmla="*/ 41 h 75"/>
                <a:gd name="T2" fmla="*/ 67 w 76"/>
                <a:gd name="T3" fmla="*/ 65 h 75"/>
                <a:gd name="T4" fmla="*/ 53 w 76"/>
                <a:gd name="T5" fmla="*/ 75 h 75"/>
                <a:gd name="T6" fmla="*/ 38 w 76"/>
                <a:gd name="T7" fmla="*/ 48 h 75"/>
                <a:gd name="T8" fmla="*/ 23 w 76"/>
                <a:gd name="T9" fmla="*/ 75 h 75"/>
                <a:gd name="T10" fmla="*/ 8 w 76"/>
                <a:gd name="T11" fmla="*/ 65 h 75"/>
                <a:gd name="T12" fmla="*/ 28 w 76"/>
                <a:gd name="T13" fmla="*/ 41 h 75"/>
                <a:gd name="T14" fmla="*/ 0 w 76"/>
                <a:gd name="T15" fmla="*/ 37 h 75"/>
                <a:gd name="T16" fmla="*/ 6 w 76"/>
                <a:gd name="T17" fmla="*/ 20 h 75"/>
                <a:gd name="T18" fmla="*/ 32 w 76"/>
                <a:gd name="T19" fmla="*/ 30 h 75"/>
                <a:gd name="T20" fmla="*/ 29 w 76"/>
                <a:gd name="T21" fmla="*/ 0 h 75"/>
                <a:gd name="T22" fmla="*/ 47 w 76"/>
                <a:gd name="T23" fmla="*/ 0 h 75"/>
                <a:gd name="T24" fmla="*/ 44 w 76"/>
                <a:gd name="T25" fmla="*/ 30 h 75"/>
                <a:gd name="T26" fmla="*/ 70 w 76"/>
                <a:gd name="T27" fmla="*/ 20 h 75"/>
                <a:gd name="T28" fmla="*/ 76 w 76"/>
                <a:gd name="T29" fmla="*/ 37 h 75"/>
                <a:gd name="T30" fmla="*/ 48 w 76"/>
                <a:gd name="T31" fmla="*/ 41 h 75"/>
                <a:gd name="T32" fmla="*/ 48 w 76"/>
                <a:gd name="T33" fmla="*/ 41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6" h="75">
                  <a:moveTo>
                    <a:pt x="48" y="41"/>
                  </a:moveTo>
                  <a:lnTo>
                    <a:pt x="67" y="65"/>
                  </a:lnTo>
                  <a:lnTo>
                    <a:pt x="53" y="75"/>
                  </a:lnTo>
                  <a:lnTo>
                    <a:pt x="38" y="48"/>
                  </a:lnTo>
                  <a:lnTo>
                    <a:pt x="23" y="75"/>
                  </a:lnTo>
                  <a:lnTo>
                    <a:pt x="8" y="65"/>
                  </a:lnTo>
                  <a:lnTo>
                    <a:pt x="28" y="41"/>
                  </a:lnTo>
                  <a:lnTo>
                    <a:pt x="0" y="37"/>
                  </a:lnTo>
                  <a:lnTo>
                    <a:pt x="6" y="20"/>
                  </a:lnTo>
                  <a:lnTo>
                    <a:pt x="32" y="30"/>
                  </a:lnTo>
                  <a:lnTo>
                    <a:pt x="29" y="0"/>
                  </a:lnTo>
                  <a:lnTo>
                    <a:pt x="47" y="0"/>
                  </a:lnTo>
                  <a:lnTo>
                    <a:pt x="44" y="30"/>
                  </a:lnTo>
                  <a:lnTo>
                    <a:pt x="70" y="20"/>
                  </a:lnTo>
                  <a:lnTo>
                    <a:pt x="76" y="37"/>
                  </a:lnTo>
                  <a:lnTo>
                    <a:pt x="48" y="41"/>
                  </a:lnTo>
                  <a:lnTo>
                    <a:pt x="48" y="4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9">
              <a:extLst>
                <a:ext uri="{FF2B5EF4-FFF2-40B4-BE49-F238E27FC236}">
                  <a16:creationId xmlns:a16="http://schemas.microsoft.com/office/drawing/2014/main" id="{8A030307-E8D3-4A21-B28B-0D1706980160}"/>
                </a:ext>
              </a:extLst>
            </p:cNvPr>
            <p:cNvSpPr>
              <a:spLocks/>
            </p:cNvSpPr>
            <p:nvPr/>
          </p:nvSpPr>
          <p:spPr bwMode="auto">
            <a:xfrm>
              <a:off x="1686" y="1613"/>
              <a:ext cx="76" cy="75"/>
            </a:xfrm>
            <a:custGeom>
              <a:avLst/>
              <a:gdLst>
                <a:gd name="T0" fmla="*/ 49 w 76"/>
                <a:gd name="T1" fmla="*/ 41 h 75"/>
                <a:gd name="T2" fmla="*/ 68 w 76"/>
                <a:gd name="T3" fmla="*/ 65 h 75"/>
                <a:gd name="T4" fmla="*/ 53 w 76"/>
                <a:gd name="T5" fmla="*/ 75 h 75"/>
                <a:gd name="T6" fmla="*/ 38 w 76"/>
                <a:gd name="T7" fmla="*/ 48 h 75"/>
                <a:gd name="T8" fmla="*/ 24 w 76"/>
                <a:gd name="T9" fmla="*/ 75 h 75"/>
                <a:gd name="T10" fmla="*/ 9 w 76"/>
                <a:gd name="T11" fmla="*/ 65 h 75"/>
                <a:gd name="T12" fmla="*/ 28 w 76"/>
                <a:gd name="T13" fmla="*/ 41 h 75"/>
                <a:gd name="T14" fmla="*/ 0 w 76"/>
                <a:gd name="T15" fmla="*/ 37 h 75"/>
                <a:gd name="T16" fmla="*/ 7 w 76"/>
                <a:gd name="T17" fmla="*/ 20 h 75"/>
                <a:gd name="T18" fmla="*/ 32 w 76"/>
                <a:gd name="T19" fmla="*/ 30 h 75"/>
                <a:gd name="T20" fmla="*/ 29 w 76"/>
                <a:gd name="T21" fmla="*/ 0 h 75"/>
                <a:gd name="T22" fmla="*/ 48 w 76"/>
                <a:gd name="T23" fmla="*/ 0 h 75"/>
                <a:gd name="T24" fmla="*/ 44 w 76"/>
                <a:gd name="T25" fmla="*/ 30 h 75"/>
                <a:gd name="T26" fmla="*/ 70 w 76"/>
                <a:gd name="T27" fmla="*/ 20 h 75"/>
                <a:gd name="T28" fmla="*/ 76 w 76"/>
                <a:gd name="T29" fmla="*/ 37 h 75"/>
                <a:gd name="T30" fmla="*/ 49 w 76"/>
                <a:gd name="T31" fmla="*/ 41 h 75"/>
                <a:gd name="T32" fmla="*/ 49 w 76"/>
                <a:gd name="T33" fmla="*/ 41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6" h="75">
                  <a:moveTo>
                    <a:pt x="49" y="41"/>
                  </a:moveTo>
                  <a:lnTo>
                    <a:pt x="68" y="65"/>
                  </a:lnTo>
                  <a:lnTo>
                    <a:pt x="53" y="75"/>
                  </a:lnTo>
                  <a:lnTo>
                    <a:pt x="38" y="48"/>
                  </a:lnTo>
                  <a:lnTo>
                    <a:pt x="24" y="75"/>
                  </a:lnTo>
                  <a:lnTo>
                    <a:pt x="9" y="65"/>
                  </a:lnTo>
                  <a:lnTo>
                    <a:pt x="28" y="41"/>
                  </a:lnTo>
                  <a:lnTo>
                    <a:pt x="0" y="37"/>
                  </a:lnTo>
                  <a:lnTo>
                    <a:pt x="7" y="20"/>
                  </a:lnTo>
                  <a:lnTo>
                    <a:pt x="32" y="30"/>
                  </a:lnTo>
                  <a:lnTo>
                    <a:pt x="29" y="0"/>
                  </a:lnTo>
                  <a:lnTo>
                    <a:pt x="48" y="0"/>
                  </a:lnTo>
                  <a:lnTo>
                    <a:pt x="44" y="30"/>
                  </a:lnTo>
                  <a:lnTo>
                    <a:pt x="70" y="20"/>
                  </a:lnTo>
                  <a:lnTo>
                    <a:pt x="76" y="37"/>
                  </a:lnTo>
                  <a:lnTo>
                    <a:pt x="49" y="41"/>
                  </a:lnTo>
                  <a:lnTo>
                    <a:pt x="49" y="41"/>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20">
              <a:extLst>
                <a:ext uri="{FF2B5EF4-FFF2-40B4-BE49-F238E27FC236}">
                  <a16:creationId xmlns:a16="http://schemas.microsoft.com/office/drawing/2014/main" id="{B478E310-9999-4ED2-AB06-DF8285BAB3C8}"/>
                </a:ext>
              </a:extLst>
            </p:cNvPr>
            <p:cNvSpPr>
              <a:spLocks/>
            </p:cNvSpPr>
            <p:nvPr/>
          </p:nvSpPr>
          <p:spPr bwMode="auto">
            <a:xfrm>
              <a:off x="1781" y="1613"/>
              <a:ext cx="76" cy="75"/>
            </a:xfrm>
            <a:custGeom>
              <a:avLst/>
              <a:gdLst>
                <a:gd name="T0" fmla="*/ 48 w 76"/>
                <a:gd name="T1" fmla="*/ 41 h 75"/>
                <a:gd name="T2" fmla="*/ 67 w 76"/>
                <a:gd name="T3" fmla="*/ 65 h 75"/>
                <a:gd name="T4" fmla="*/ 53 w 76"/>
                <a:gd name="T5" fmla="*/ 75 h 75"/>
                <a:gd name="T6" fmla="*/ 38 w 76"/>
                <a:gd name="T7" fmla="*/ 48 h 75"/>
                <a:gd name="T8" fmla="*/ 23 w 76"/>
                <a:gd name="T9" fmla="*/ 75 h 75"/>
                <a:gd name="T10" fmla="*/ 8 w 76"/>
                <a:gd name="T11" fmla="*/ 65 h 75"/>
                <a:gd name="T12" fmla="*/ 28 w 76"/>
                <a:gd name="T13" fmla="*/ 41 h 75"/>
                <a:gd name="T14" fmla="*/ 0 w 76"/>
                <a:gd name="T15" fmla="*/ 37 h 75"/>
                <a:gd name="T16" fmla="*/ 6 w 76"/>
                <a:gd name="T17" fmla="*/ 20 h 75"/>
                <a:gd name="T18" fmla="*/ 32 w 76"/>
                <a:gd name="T19" fmla="*/ 30 h 75"/>
                <a:gd name="T20" fmla="*/ 28 w 76"/>
                <a:gd name="T21" fmla="*/ 0 h 75"/>
                <a:gd name="T22" fmla="*/ 47 w 76"/>
                <a:gd name="T23" fmla="*/ 0 h 75"/>
                <a:gd name="T24" fmla="*/ 44 w 76"/>
                <a:gd name="T25" fmla="*/ 30 h 75"/>
                <a:gd name="T26" fmla="*/ 70 w 76"/>
                <a:gd name="T27" fmla="*/ 20 h 75"/>
                <a:gd name="T28" fmla="*/ 76 w 76"/>
                <a:gd name="T29" fmla="*/ 37 h 75"/>
                <a:gd name="T30" fmla="*/ 48 w 76"/>
                <a:gd name="T31" fmla="*/ 41 h 75"/>
                <a:gd name="T32" fmla="*/ 48 w 76"/>
                <a:gd name="T33" fmla="*/ 41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6" h="75">
                  <a:moveTo>
                    <a:pt x="48" y="41"/>
                  </a:moveTo>
                  <a:lnTo>
                    <a:pt x="67" y="65"/>
                  </a:lnTo>
                  <a:lnTo>
                    <a:pt x="53" y="75"/>
                  </a:lnTo>
                  <a:lnTo>
                    <a:pt x="38" y="48"/>
                  </a:lnTo>
                  <a:lnTo>
                    <a:pt x="23" y="75"/>
                  </a:lnTo>
                  <a:lnTo>
                    <a:pt x="8" y="65"/>
                  </a:lnTo>
                  <a:lnTo>
                    <a:pt x="28" y="41"/>
                  </a:lnTo>
                  <a:lnTo>
                    <a:pt x="0" y="37"/>
                  </a:lnTo>
                  <a:lnTo>
                    <a:pt x="6" y="20"/>
                  </a:lnTo>
                  <a:lnTo>
                    <a:pt x="32" y="30"/>
                  </a:lnTo>
                  <a:lnTo>
                    <a:pt x="28" y="0"/>
                  </a:lnTo>
                  <a:lnTo>
                    <a:pt x="47" y="0"/>
                  </a:lnTo>
                  <a:lnTo>
                    <a:pt x="44" y="30"/>
                  </a:lnTo>
                  <a:lnTo>
                    <a:pt x="70" y="20"/>
                  </a:lnTo>
                  <a:lnTo>
                    <a:pt x="76" y="37"/>
                  </a:lnTo>
                  <a:lnTo>
                    <a:pt x="48" y="41"/>
                  </a:lnTo>
                  <a:lnTo>
                    <a:pt x="48" y="4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21">
              <a:extLst>
                <a:ext uri="{FF2B5EF4-FFF2-40B4-BE49-F238E27FC236}">
                  <a16:creationId xmlns:a16="http://schemas.microsoft.com/office/drawing/2014/main" id="{B00E6CC6-6416-415A-A757-6CB8B4ECB183}"/>
                </a:ext>
              </a:extLst>
            </p:cNvPr>
            <p:cNvSpPr>
              <a:spLocks/>
            </p:cNvSpPr>
            <p:nvPr/>
          </p:nvSpPr>
          <p:spPr bwMode="auto">
            <a:xfrm>
              <a:off x="1875" y="1613"/>
              <a:ext cx="76" cy="75"/>
            </a:xfrm>
            <a:custGeom>
              <a:avLst/>
              <a:gdLst>
                <a:gd name="T0" fmla="*/ 49 w 76"/>
                <a:gd name="T1" fmla="*/ 41 h 75"/>
                <a:gd name="T2" fmla="*/ 68 w 76"/>
                <a:gd name="T3" fmla="*/ 65 h 75"/>
                <a:gd name="T4" fmla="*/ 53 w 76"/>
                <a:gd name="T5" fmla="*/ 75 h 75"/>
                <a:gd name="T6" fmla="*/ 38 w 76"/>
                <a:gd name="T7" fmla="*/ 48 h 75"/>
                <a:gd name="T8" fmla="*/ 24 w 76"/>
                <a:gd name="T9" fmla="*/ 75 h 75"/>
                <a:gd name="T10" fmla="*/ 9 w 76"/>
                <a:gd name="T11" fmla="*/ 65 h 75"/>
                <a:gd name="T12" fmla="*/ 28 w 76"/>
                <a:gd name="T13" fmla="*/ 41 h 75"/>
                <a:gd name="T14" fmla="*/ 0 w 76"/>
                <a:gd name="T15" fmla="*/ 37 h 75"/>
                <a:gd name="T16" fmla="*/ 6 w 76"/>
                <a:gd name="T17" fmla="*/ 20 h 75"/>
                <a:gd name="T18" fmla="*/ 32 w 76"/>
                <a:gd name="T19" fmla="*/ 30 h 75"/>
                <a:gd name="T20" fmla="*/ 29 w 76"/>
                <a:gd name="T21" fmla="*/ 0 h 75"/>
                <a:gd name="T22" fmla="*/ 47 w 76"/>
                <a:gd name="T23" fmla="*/ 0 h 75"/>
                <a:gd name="T24" fmla="*/ 44 w 76"/>
                <a:gd name="T25" fmla="*/ 30 h 75"/>
                <a:gd name="T26" fmla="*/ 70 w 76"/>
                <a:gd name="T27" fmla="*/ 20 h 75"/>
                <a:gd name="T28" fmla="*/ 76 w 76"/>
                <a:gd name="T29" fmla="*/ 37 h 75"/>
                <a:gd name="T30" fmla="*/ 49 w 76"/>
                <a:gd name="T31" fmla="*/ 41 h 75"/>
                <a:gd name="T32" fmla="*/ 49 w 76"/>
                <a:gd name="T33" fmla="*/ 41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6" h="75">
                  <a:moveTo>
                    <a:pt x="49" y="41"/>
                  </a:moveTo>
                  <a:lnTo>
                    <a:pt x="68" y="65"/>
                  </a:lnTo>
                  <a:lnTo>
                    <a:pt x="53" y="75"/>
                  </a:lnTo>
                  <a:lnTo>
                    <a:pt x="38" y="48"/>
                  </a:lnTo>
                  <a:lnTo>
                    <a:pt x="24" y="75"/>
                  </a:lnTo>
                  <a:lnTo>
                    <a:pt x="9" y="65"/>
                  </a:lnTo>
                  <a:lnTo>
                    <a:pt x="28" y="41"/>
                  </a:lnTo>
                  <a:lnTo>
                    <a:pt x="0" y="37"/>
                  </a:lnTo>
                  <a:lnTo>
                    <a:pt x="6" y="20"/>
                  </a:lnTo>
                  <a:lnTo>
                    <a:pt x="32" y="30"/>
                  </a:lnTo>
                  <a:lnTo>
                    <a:pt x="29" y="0"/>
                  </a:lnTo>
                  <a:lnTo>
                    <a:pt x="47" y="0"/>
                  </a:lnTo>
                  <a:lnTo>
                    <a:pt x="44" y="30"/>
                  </a:lnTo>
                  <a:lnTo>
                    <a:pt x="70" y="20"/>
                  </a:lnTo>
                  <a:lnTo>
                    <a:pt x="76" y="37"/>
                  </a:lnTo>
                  <a:lnTo>
                    <a:pt x="49" y="41"/>
                  </a:lnTo>
                  <a:lnTo>
                    <a:pt x="49" y="4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3" name="Group 40">
            <a:extLst>
              <a:ext uri="{FF2B5EF4-FFF2-40B4-BE49-F238E27FC236}">
                <a16:creationId xmlns:a16="http://schemas.microsoft.com/office/drawing/2014/main" id="{39CFB804-2099-489F-99A3-7C264920FD74}"/>
              </a:ext>
              <a:ext uri="{C183D7F6-B498-43B3-948B-1728B52AA6E4}">
                <adec:decorative xmlns:adec="http://schemas.microsoft.com/office/drawing/2017/decorative" val="1"/>
              </a:ext>
            </a:extLst>
          </p:cNvPr>
          <p:cNvGrpSpPr>
            <a:grpSpLocks noChangeAspect="1"/>
          </p:cNvGrpSpPr>
          <p:nvPr/>
        </p:nvGrpSpPr>
        <p:grpSpPr bwMode="auto">
          <a:xfrm>
            <a:off x="3347906" y="2053076"/>
            <a:ext cx="569913" cy="571500"/>
            <a:chOff x="3356" y="1519"/>
            <a:chExt cx="359" cy="360"/>
          </a:xfrm>
        </p:grpSpPr>
        <p:sp>
          <p:nvSpPr>
            <p:cNvPr id="54" name="AutoShape 39">
              <a:extLst>
                <a:ext uri="{FF2B5EF4-FFF2-40B4-BE49-F238E27FC236}">
                  <a16:creationId xmlns:a16="http://schemas.microsoft.com/office/drawing/2014/main" id="{8F21848D-A53F-4613-ABEC-71EBF30F9C9B}"/>
                </a:ext>
              </a:extLst>
            </p:cNvPr>
            <p:cNvSpPr>
              <a:spLocks noChangeAspect="1" noChangeArrowheads="1" noTextEdit="1"/>
            </p:cNvSpPr>
            <p:nvPr/>
          </p:nvSpPr>
          <p:spPr bwMode="auto">
            <a:xfrm>
              <a:off x="3356" y="1519"/>
              <a:ext cx="359"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Oval 41">
              <a:extLst>
                <a:ext uri="{FF2B5EF4-FFF2-40B4-BE49-F238E27FC236}">
                  <a16:creationId xmlns:a16="http://schemas.microsoft.com/office/drawing/2014/main" id="{65BD346A-DCBE-499D-AAEE-7E9769A88ECD}"/>
                </a:ext>
              </a:extLst>
            </p:cNvPr>
            <p:cNvSpPr>
              <a:spLocks noChangeArrowheads="1"/>
            </p:cNvSpPr>
            <p:nvPr/>
          </p:nvSpPr>
          <p:spPr bwMode="auto">
            <a:xfrm>
              <a:off x="3450" y="1519"/>
              <a:ext cx="76" cy="7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Oval 42">
              <a:extLst>
                <a:ext uri="{FF2B5EF4-FFF2-40B4-BE49-F238E27FC236}">
                  <a16:creationId xmlns:a16="http://schemas.microsoft.com/office/drawing/2014/main" id="{A513C40F-7420-4666-BE9A-064189846589}"/>
                </a:ext>
              </a:extLst>
            </p:cNvPr>
            <p:cNvSpPr>
              <a:spLocks noChangeArrowheads="1"/>
            </p:cNvSpPr>
            <p:nvPr/>
          </p:nvSpPr>
          <p:spPr bwMode="auto">
            <a:xfrm>
              <a:off x="3639" y="1614"/>
              <a:ext cx="76" cy="7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Oval 43">
              <a:extLst>
                <a:ext uri="{FF2B5EF4-FFF2-40B4-BE49-F238E27FC236}">
                  <a16:creationId xmlns:a16="http://schemas.microsoft.com/office/drawing/2014/main" id="{C69999DD-A67B-4B05-BE99-2B951E7EF8FE}"/>
                </a:ext>
              </a:extLst>
            </p:cNvPr>
            <p:cNvSpPr>
              <a:spLocks noChangeArrowheads="1"/>
            </p:cNvSpPr>
            <p:nvPr/>
          </p:nvSpPr>
          <p:spPr bwMode="auto">
            <a:xfrm>
              <a:off x="3639" y="1709"/>
              <a:ext cx="76" cy="7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Oval 44">
              <a:extLst>
                <a:ext uri="{FF2B5EF4-FFF2-40B4-BE49-F238E27FC236}">
                  <a16:creationId xmlns:a16="http://schemas.microsoft.com/office/drawing/2014/main" id="{DA90D82B-25B5-45E1-A3F9-D53E08F42548}"/>
                </a:ext>
              </a:extLst>
            </p:cNvPr>
            <p:cNvSpPr>
              <a:spLocks noChangeArrowheads="1"/>
            </p:cNvSpPr>
            <p:nvPr/>
          </p:nvSpPr>
          <p:spPr bwMode="auto">
            <a:xfrm>
              <a:off x="3450" y="1803"/>
              <a:ext cx="76" cy="7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Oval 45">
              <a:extLst>
                <a:ext uri="{FF2B5EF4-FFF2-40B4-BE49-F238E27FC236}">
                  <a16:creationId xmlns:a16="http://schemas.microsoft.com/office/drawing/2014/main" id="{3253AB84-AC82-4A05-9C8A-39C344FFDD5F}"/>
                </a:ext>
              </a:extLst>
            </p:cNvPr>
            <p:cNvSpPr>
              <a:spLocks noChangeArrowheads="1"/>
            </p:cNvSpPr>
            <p:nvPr/>
          </p:nvSpPr>
          <p:spPr bwMode="auto">
            <a:xfrm>
              <a:off x="3356" y="1709"/>
              <a:ext cx="76" cy="7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Oval 46">
              <a:extLst>
                <a:ext uri="{FF2B5EF4-FFF2-40B4-BE49-F238E27FC236}">
                  <a16:creationId xmlns:a16="http://schemas.microsoft.com/office/drawing/2014/main" id="{1E8032DE-EC3B-4914-BEE5-7260BE72F4FE}"/>
                </a:ext>
              </a:extLst>
            </p:cNvPr>
            <p:cNvSpPr>
              <a:spLocks noChangeArrowheads="1"/>
            </p:cNvSpPr>
            <p:nvPr/>
          </p:nvSpPr>
          <p:spPr bwMode="auto">
            <a:xfrm>
              <a:off x="3432" y="1595"/>
              <a:ext cx="208" cy="20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4" name="Graphic 3">
            <a:extLst>
              <a:ext uri="{FF2B5EF4-FFF2-40B4-BE49-F238E27FC236}">
                <a16:creationId xmlns:a16="http://schemas.microsoft.com/office/drawing/2014/main" id="{11562421-AECB-4F4A-B076-BFCF6A0C1AAF}"/>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98556" y="1965023"/>
            <a:ext cx="476878" cy="577273"/>
          </a:xfrm>
          <a:prstGeom prst="rect">
            <a:avLst/>
          </a:prstGeom>
        </p:spPr>
      </p:pic>
      <p:pic>
        <p:nvPicPr>
          <p:cNvPr id="6" name="Graphic 5">
            <a:extLst>
              <a:ext uri="{FF2B5EF4-FFF2-40B4-BE49-F238E27FC236}">
                <a16:creationId xmlns:a16="http://schemas.microsoft.com/office/drawing/2014/main" id="{69000913-1625-4E4D-A091-51BB337C261D}"/>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867196" y="2055221"/>
            <a:ext cx="569913" cy="569913"/>
          </a:xfrm>
          <a:prstGeom prst="rect">
            <a:avLst/>
          </a:prstGeom>
        </p:spPr>
      </p:pic>
      <p:sp>
        <p:nvSpPr>
          <p:cNvPr id="92" name="Text Placeholder 11">
            <a:extLst>
              <a:ext uri="{FF2B5EF4-FFF2-40B4-BE49-F238E27FC236}">
                <a16:creationId xmlns:a16="http://schemas.microsoft.com/office/drawing/2014/main" id="{4B488048-6B9D-4D82-80E6-C4EB2EB527B6}"/>
              </a:ext>
            </a:extLst>
          </p:cNvPr>
          <p:cNvSpPr txBox="1">
            <a:spLocks/>
          </p:cNvSpPr>
          <p:nvPr/>
        </p:nvSpPr>
        <p:spPr>
          <a:xfrm>
            <a:off x="588263" y="2742503"/>
            <a:ext cx="2194560" cy="246221"/>
          </a:xfrm>
          <a:prstGeom prst="rect">
            <a:avLst/>
          </a:prstGeom>
        </p:spPr>
        <p:txBody>
          <a:bodyPr vert="horz" wrap="square" lIns="0" tIns="0" rIns="0" bIns="0" rtlCol="0" anchor="t" anchorCtr="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b="0" kern="1200" spc="0" baseline="0">
                <a:solidFill>
                  <a:srgbClr val="0078D4"/>
                </a:solidFill>
                <a:latin typeface="+mj-lt"/>
                <a:ea typeface="+mn-ea"/>
                <a:cs typeface="Segoe UI" panose="020B0502040204020203" pitchFamily="34" charset="0"/>
              </a:defRPr>
            </a:lvl1pPr>
            <a:lvl2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rgbClr val="0078D4"/>
                </a:solidFill>
                <a:latin typeface="+mn-lt"/>
                <a:ea typeface="+mn-ea"/>
                <a:cs typeface="+mn-cs"/>
              </a:defRPr>
            </a:lvl2pPr>
            <a:lvl3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rgbClr val="0078D4"/>
                </a:solidFill>
                <a:latin typeface="+mn-lt"/>
                <a:ea typeface="+mn-ea"/>
                <a:cs typeface="+mn-cs"/>
              </a:defRPr>
            </a:lvl3pPr>
            <a:lvl4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4pPr>
            <a:lvl5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lang="en-US" sz="1600" dirty="0">
                <a:latin typeface="Segoe UI Semibold"/>
              </a:rPr>
              <a:t>Azure Defender</a:t>
            </a:r>
          </a:p>
        </p:txBody>
      </p:sp>
      <p:sp>
        <p:nvSpPr>
          <p:cNvPr id="91" name="Text Placeholder 47">
            <a:extLst>
              <a:ext uri="{FF2B5EF4-FFF2-40B4-BE49-F238E27FC236}">
                <a16:creationId xmlns:a16="http://schemas.microsoft.com/office/drawing/2014/main" id="{F41402CA-0716-48C3-88F2-F4E30D15C889}"/>
              </a:ext>
            </a:extLst>
          </p:cNvPr>
          <p:cNvSpPr txBox="1">
            <a:spLocks/>
          </p:cNvSpPr>
          <p:nvPr/>
        </p:nvSpPr>
        <p:spPr>
          <a:xfrm>
            <a:off x="588263" y="3524819"/>
            <a:ext cx="2194560" cy="929357"/>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2pPr>
            <a:lvl3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050" kern="1200" spc="0" baseline="0">
                <a:gradFill>
                  <a:gsLst>
                    <a:gs pos="1250">
                      <a:schemeClr val="tx1"/>
                    </a:gs>
                    <a:gs pos="100000">
                      <a:schemeClr val="tx1"/>
                    </a:gs>
                  </a:gsLst>
                  <a:lin ang="5400000" scaled="0"/>
                </a:gradFill>
                <a:latin typeface="+mn-lt"/>
                <a:ea typeface="+mn-ea"/>
                <a:cs typeface="+mn-cs"/>
              </a:defRPr>
            </a:lvl3pPr>
            <a:lvl4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000" kern="1200" spc="0" baseline="0">
                <a:gradFill>
                  <a:gsLst>
                    <a:gs pos="1250">
                      <a:schemeClr val="tx1"/>
                    </a:gs>
                    <a:gs pos="100000">
                      <a:schemeClr val="tx1"/>
                    </a:gs>
                  </a:gsLst>
                  <a:lin ang="5400000" scaled="0"/>
                </a:gradFill>
                <a:latin typeface="+mn-lt"/>
                <a:ea typeface="+mn-ea"/>
                <a:cs typeface="+mn-cs"/>
              </a:defRPr>
            </a:lvl4pPr>
            <a:lvl5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10000"/>
              </a:lnSpc>
              <a:defRPr/>
            </a:pPr>
            <a:r>
              <a:rPr lang="en-US" dirty="0">
                <a:gradFill>
                  <a:gsLst>
                    <a:gs pos="1250">
                      <a:srgbClr val="000000"/>
                    </a:gs>
                    <a:gs pos="100000">
                      <a:srgbClr val="000000"/>
                    </a:gs>
                  </a:gsLst>
                  <a:lin ang="5400000" scaled="0"/>
                </a:gradFill>
              </a:rPr>
              <a:t>Discover, track, and remediate potential threats while they occur, with Azure Defender*</a:t>
            </a:r>
          </a:p>
        </p:txBody>
      </p:sp>
      <p:sp>
        <p:nvSpPr>
          <p:cNvPr id="105" name="Text Placeholder 12">
            <a:extLst>
              <a:ext uri="{FF2B5EF4-FFF2-40B4-BE49-F238E27FC236}">
                <a16:creationId xmlns:a16="http://schemas.microsoft.com/office/drawing/2014/main" id="{D99012F6-82B2-4136-9A49-9F35C13BE2A4}"/>
              </a:ext>
            </a:extLst>
          </p:cNvPr>
          <p:cNvSpPr txBox="1">
            <a:spLocks/>
          </p:cNvSpPr>
          <p:nvPr/>
        </p:nvSpPr>
        <p:spPr>
          <a:xfrm>
            <a:off x="3347907" y="2742503"/>
            <a:ext cx="2194560" cy="492443"/>
          </a:xfrm>
          <a:prstGeom prst="rect">
            <a:avLst/>
          </a:prstGeom>
        </p:spPr>
        <p:txBody>
          <a:bodyPr vert="horz" wrap="square" lIns="0" tIns="0" rIns="0" bIns="0" rtlCol="0" anchor="t" anchorCtr="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b="0" kern="1200" spc="0" baseline="0">
                <a:solidFill>
                  <a:srgbClr val="0078D4"/>
                </a:solidFill>
                <a:latin typeface="+mj-lt"/>
                <a:ea typeface="+mn-ea"/>
                <a:cs typeface="Segoe UI" panose="020B0502040204020203" pitchFamily="34" charset="0"/>
              </a:defRPr>
            </a:lvl1pPr>
            <a:lvl2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rgbClr val="0078D4"/>
                </a:solidFill>
                <a:latin typeface="+mn-lt"/>
                <a:ea typeface="+mn-ea"/>
                <a:cs typeface="+mn-cs"/>
              </a:defRPr>
            </a:lvl2pPr>
            <a:lvl3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rgbClr val="0078D4"/>
                </a:solidFill>
                <a:latin typeface="+mn-lt"/>
                <a:ea typeface="+mn-ea"/>
                <a:cs typeface="+mn-cs"/>
              </a:defRPr>
            </a:lvl3pPr>
            <a:lvl4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kern="1200" spc="0" baseline="0">
                <a:solidFill>
                  <a:srgbClr val="0078D4"/>
                </a:solidFill>
                <a:latin typeface="+mn-lt"/>
                <a:ea typeface="+mn-ea"/>
                <a:cs typeface="+mn-cs"/>
              </a:defRPr>
            </a:lvl4pPr>
            <a:lvl5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kern="1200" spc="0" baseline="0">
                <a:solidFill>
                  <a:srgbClr val="0078D4"/>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lang="en-US" sz="1600" dirty="0">
                <a:latin typeface="Segoe UI Semibold"/>
              </a:rPr>
              <a:t>Virtual </a:t>
            </a:r>
          </a:p>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lang="en-US" sz="1600" dirty="0">
                <a:latin typeface="Segoe UI Semibold"/>
              </a:rPr>
              <a:t>networks</a:t>
            </a:r>
          </a:p>
        </p:txBody>
      </p:sp>
      <p:sp>
        <p:nvSpPr>
          <p:cNvPr id="106" name="Text Placeholder 44">
            <a:extLst>
              <a:ext uri="{FF2B5EF4-FFF2-40B4-BE49-F238E27FC236}">
                <a16:creationId xmlns:a16="http://schemas.microsoft.com/office/drawing/2014/main" id="{802097BE-C48C-4DCD-8091-4E114E6FCC75}"/>
              </a:ext>
            </a:extLst>
          </p:cNvPr>
          <p:cNvSpPr txBox="1">
            <a:spLocks/>
          </p:cNvSpPr>
          <p:nvPr/>
        </p:nvSpPr>
        <p:spPr>
          <a:xfrm>
            <a:off x="3347907" y="3524819"/>
            <a:ext cx="2194560" cy="692369"/>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2pPr>
            <a:lvl3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050" kern="1200" spc="0" baseline="0">
                <a:gradFill>
                  <a:gsLst>
                    <a:gs pos="1250">
                      <a:schemeClr val="tx1"/>
                    </a:gs>
                    <a:gs pos="100000">
                      <a:schemeClr val="tx1"/>
                    </a:gs>
                  </a:gsLst>
                  <a:lin ang="5400000" scaled="0"/>
                </a:gradFill>
                <a:latin typeface="+mn-lt"/>
                <a:ea typeface="+mn-ea"/>
                <a:cs typeface="+mn-cs"/>
              </a:defRPr>
            </a:lvl3pPr>
            <a:lvl4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000" kern="1200" spc="0" baseline="0">
                <a:gradFill>
                  <a:gsLst>
                    <a:gs pos="1250">
                      <a:schemeClr val="tx1"/>
                    </a:gs>
                    <a:gs pos="100000">
                      <a:schemeClr val="tx1"/>
                    </a:gs>
                  </a:gsLst>
                  <a:lin ang="5400000" scaled="0"/>
                </a:gradFill>
                <a:latin typeface="+mn-lt"/>
                <a:ea typeface="+mn-ea"/>
                <a:cs typeface="+mn-cs"/>
              </a:defRPr>
            </a:lvl4pPr>
            <a:lvl5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10000"/>
              </a:lnSpc>
              <a:defRPr/>
            </a:pPr>
            <a:r>
              <a:rPr lang="en-US" dirty="0">
                <a:gradFill>
                  <a:gsLst>
                    <a:gs pos="1250">
                      <a:srgbClr val="000000"/>
                    </a:gs>
                    <a:gs pos="100000">
                      <a:srgbClr val="000000"/>
                    </a:gs>
                  </a:gsLst>
                  <a:lin ang="5400000" scaled="0"/>
                </a:gradFill>
              </a:rPr>
              <a:t>Control data isolation by configuring a virtual network</a:t>
            </a:r>
          </a:p>
        </p:txBody>
      </p:sp>
      <p:sp>
        <p:nvSpPr>
          <p:cNvPr id="90" name="Text Placeholder 16">
            <a:extLst>
              <a:ext uri="{FF2B5EF4-FFF2-40B4-BE49-F238E27FC236}">
                <a16:creationId xmlns:a16="http://schemas.microsoft.com/office/drawing/2014/main" id="{15DFBCF6-1E54-4BA5-A7D0-B70C05C9960C}"/>
              </a:ext>
            </a:extLst>
          </p:cNvPr>
          <p:cNvSpPr txBox="1">
            <a:spLocks/>
          </p:cNvSpPr>
          <p:nvPr/>
        </p:nvSpPr>
        <p:spPr>
          <a:xfrm>
            <a:off x="6107551" y="2742503"/>
            <a:ext cx="1824771" cy="492443"/>
          </a:xfrm>
          <a:prstGeom prst="rect">
            <a:avLst/>
          </a:prstGeom>
        </p:spPr>
        <p:txBody>
          <a:bodyPr vert="horz" wrap="square" lIns="0" tIns="0" rIns="0" bIns="0" rtlCol="0" anchor="t" anchorCtr="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b="0" kern="1200" spc="0" baseline="0">
                <a:solidFill>
                  <a:srgbClr val="0078D4"/>
                </a:solidFill>
                <a:latin typeface="+mj-lt"/>
                <a:ea typeface="+mn-ea"/>
                <a:cs typeface="Segoe UI" panose="020B0502040204020203" pitchFamily="34" charset="0"/>
              </a:defRPr>
            </a:lvl1pPr>
            <a:lvl2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rgbClr val="0078D4"/>
                </a:solidFill>
                <a:latin typeface="+mn-lt"/>
                <a:ea typeface="+mn-ea"/>
                <a:cs typeface="+mn-cs"/>
              </a:defRPr>
            </a:lvl2pPr>
            <a:lvl3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rgbClr val="0078D4"/>
                </a:solidFill>
                <a:latin typeface="+mn-lt"/>
                <a:ea typeface="+mn-ea"/>
                <a:cs typeface="+mn-cs"/>
              </a:defRPr>
            </a:lvl3pPr>
            <a:lvl4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kern="1200" spc="0" baseline="0">
                <a:solidFill>
                  <a:srgbClr val="0078D4"/>
                </a:solidFill>
                <a:latin typeface="+mn-lt"/>
                <a:ea typeface="+mn-ea"/>
                <a:cs typeface="+mn-cs"/>
              </a:defRPr>
            </a:lvl4pPr>
            <a:lvl5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kern="1200" spc="0" baseline="0">
                <a:solidFill>
                  <a:srgbClr val="0078D4"/>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Segoe UI" panose="020B0502040204020203" pitchFamily="34" charset="0"/>
              </a:rPr>
              <a:t>Data </a:t>
            </a:r>
          </a:p>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Segoe UI" panose="020B0502040204020203" pitchFamily="34" charset="0"/>
              </a:rPr>
              <a:t>encryption</a:t>
            </a:r>
          </a:p>
        </p:txBody>
      </p:sp>
      <p:sp>
        <p:nvSpPr>
          <p:cNvPr id="83" name="Text Placeholder 45">
            <a:extLst>
              <a:ext uri="{FF2B5EF4-FFF2-40B4-BE49-F238E27FC236}">
                <a16:creationId xmlns:a16="http://schemas.microsoft.com/office/drawing/2014/main" id="{C6053555-4F03-4475-9168-3E0C0A6671B4}"/>
              </a:ext>
            </a:extLst>
          </p:cNvPr>
          <p:cNvSpPr txBox="1">
            <a:spLocks/>
          </p:cNvSpPr>
          <p:nvPr/>
        </p:nvSpPr>
        <p:spPr>
          <a:xfrm>
            <a:off x="6107551" y="3524819"/>
            <a:ext cx="2194560" cy="1403333"/>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2pPr>
            <a:lvl3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050" kern="1200" spc="0" baseline="0">
                <a:gradFill>
                  <a:gsLst>
                    <a:gs pos="1250">
                      <a:schemeClr val="tx1"/>
                    </a:gs>
                    <a:gs pos="100000">
                      <a:schemeClr val="tx1"/>
                    </a:gs>
                  </a:gsLst>
                  <a:lin ang="5400000" scaled="0"/>
                </a:gradFill>
                <a:latin typeface="+mn-lt"/>
                <a:ea typeface="+mn-ea"/>
                <a:cs typeface="+mn-cs"/>
              </a:defRPr>
            </a:lvl3pPr>
            <a:lvl4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000" kern="1200" spc="0" baseline="0">
                <a:gradFill>
                  <a:gsLst>
                    <a:gs pos="1250">
                      <a:schemeClr val="tx1"/>
                    </a:gs>
                    <a:gs pos="100000">
                      <a:schemeClr val="tx1"/>
                    </a:gs>
                  </a:gsLst>
                  <a:lin ang="5400000" scaled="0"/>
                </a:gradFill>
                <a:latin typeface="+mn-lt"/>
                <a:ea typeface="+mn-ea"/>
                <a:cs typeface="+mn-cs"/>
              </a:defRPr>
            </a:lvl4pPr>
            <a:lvl5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lnSpc>
                <a:spcPct val="110000"/>
              </a:lnSpc>
              <a:defRPr/>
            </a:pPr>
            <a:r>
              <a:rPr lang="en-US" dirty="0">
                <a:gradFill>
                  <a:gsLst>
                    <a:gs pos="1250">
                      <a:srgbClr val="000000"/>
                    </a:gs>
                    <a:gs pos="100000">
                      <a:srgbClr val="000000"/>
                    </a:gs>
                  </a:gsLst>
                  <a:lin ang="5400000" scaled="0"/>
                </a:gradFill>
              </a:rPr>
              <a:t>Data is automatically encrypted at rest and in motion. Perform double encryption with custom keys and Transport Security Layer (TLS) 1.2 enforcement</a:t>
            </a:r>
          </a:p>
        </p:txBody>
      </p:sp>
      <p:sp>
        <p:nvSpPr>
          <p:cNvPr id="104" name="Text Placeholder 10">
            <a:extLst>
              <a:ext uri="{FF2B5EF4-FFF2-40B4-BE49-F238E27FC236}">
                <a16:creationId xmlns:a16="http://schemas.microsoft.com/office/drawing/2014/main" id="{88AE2176-B825-4441-9D81-3CDA11CCA844}"/>
              </a:ext>
            </a:extLst>
          </p:cNvPr>
          <p:cNvSpPr txBox="1">
            <a:spLocks/>
          </p:cNvSpPr>
          <p:nvPr/>
        </p:nvSpPr>
        <p:spPr>
          <a:xfrm>
            <a:off x="8867197" y="2742503"/>
            <a:ext cx="1947722" cy="492443"/>
          </a:xfrm>
          <a:prstGeom prst="rect">
            <a:avLst/>
          </a:prstGeom>
        </p:spPr>
        <p:txBody>
          <a:bodyPr vert="horz" wrap="square" lIns="0" tIns="0" rIns="0" bIns="0" rtlCol="0" anchor="t" anchorCtr="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b="0" kern="1200" spc="0" baseline="0">
                <a:solidFill>
                  <a:srgbClr val="0078D4"/>
                </a:solidFill>
                <a:latin typeface="+mj-lt"/>
                <a:ea typeface="+mn-ea"/>
                <a:cs typeface="Segoe UI" panose="020B0502040204020203" pitchFamily="34" charset="0"/>
              </a:defRPr>
            </a:lvl1pPr>
            <a:lvl2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rgbClr val="0078D4"/>
                </a:solidFill>
                <a:latin typeface="+mn-lt"/>
                <a:ea typeface="+mn-ea"/>
                <a:cs typeface="+mn-cs"/>
              </a:defRPr>
            </a:lvl2pPr>
            <a:lvl3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rgbClr val="0078D4"/>
                </a:solidFill>
                <a:latin typeface="+mn-lt"/>
                <a:ea typeface="+mn-ea"/>
                <a:cs typeface="+mn-cs"/>
              </a:defRPr>
            </a:lvl3pPr>
            <a:lvl4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kern="1200" spc="0" baseline="0">
                <a:solidFill>
                  <a:srgbClr val="0078D4"/>
                </a:solidFill>
                <a:latin typeface="+mn-lt"/>
                <a:ea typeface="+mn-ea"/>
                <a:cs typeface="+mn-cs"/>
              </a:defRPr>
            </a:lvl4pPr>
            <a:lvl5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kern="1200" spc="0" baseline="0">
                <a:solidFill>
                  <a:srgbClr val="0078D4"/>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lang="en-US" sz="1600" dirty="0">
                <a:latin typeface="Segoe UI Semibold"/>
              </a:rPr>
              <a:t>Built-in </a:t>
            </a:r>
            <a:br>
              <a:rPr lang="en-US" sz="1600" dirty="0">
                <a:latin typeface="Segoe UI Semibold"/>
              </a:rPr>
            </a:br>
            <a:r>
              <a:rPr lang="en-US" sz="1600" dirty="0">
                <a:latin typeface="Segoe UI Semibold"/>
              </a:rPr>
              <a:t>compliance</a:t>
            </a:r>
          </a:p>
        </p:txBody>
      </p:sp>
      <p:sp>
        <p:nvSpPr>
          <p:cNvPr id="82" name="Text Placeholder 47">
            <a:extLst>
              <a:ext uri="{FF2B5EF4-FFF2-40B4-BE49-F238E27FC236}">
                <a16:creationId xmlns:a16="http://schemas.microsoft.com/office/drawing/2014/main" id="{1CE3FAC8-B743-4F6C-BFD9-F2CC1AFC309D}"/>
              </a:ext>
            </a:extLst>
          </p:cNvPr>
          <p:cNvSpPr txBox="1">
            <a:spLocks/>
          </p:cNvSpPr>
          <p:nvPr/>
        </p:nvSpPr>
        <p:spPr>
          <a:xfrm>
            <a:off x="8867196" y="3524819"/>
            <a:ext cx="2411495" cy="929357"/>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2pPr>
            <a:lvl3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050" kern="1200" spc="0" baseline="0">
                <a:gradFill>
                  <a:gsLst>
                    <a:gs pos="1250">
                      <a:schemeClr val="tx1"/>
                    </a:gs>
                    <a:gs pos="100000">
                      <a:schemeClr val="tx1"/>
                    </a:gs>
                  </a:gsLst>
                  <a:lin ang="5400000" scaled="0"/>
                </a:gradFill>
                <a:latin typeface="+mn-lt"/>
                <a:ea typeface="+mn-ea"/>
                <a:cs typeface="+mn-cs"/>
              </a:defRPr>
            </a:lvl3pPr>
            <a:lvl4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000" kern="1200" spc="0" baseline="0">
                <a:gradFill>
                  <a:gsLst>
                    <a:gs pos="1250">
                      <a:schemeClr val="tx1"/>
                    </a:gs>
                    <a:gs pos="100000">
                      <a:schemeClr val="tx1"/>
                    </a:gs>
                  </a:gsLst>
                  <a:lin ang="5400000" scaled="0"/>
                </a:gradFill>
                <a:latin typeface="+mn-lt"/>
                <a:ea typeface="+mn-ea"/>
                <a:cs typeface="+mn-cs"/>
              </a:defRPr>
            </a:lvl4pPr>
            <a:lvl5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10000"/>
              </a:lnSpc>
              <a:defRPr/>
            </a:pPr>
            <a:r>
              <a:rPr lang="en-US" dirty="0">
                <a:gradFill>
                  <a:gsLst>
                    <a:gs pos="1250">
                      <a:srgbClr val="000000"/>
                    </a:gs>
                    <a:gs pos="100000">
                      <a:srgbClr val="000000"/>
                    </a:gs>
                  </a:gsLst>
                  <a:lin ang="5400000" scaled="0"/>
                </a:gradFill>
              </a:rPr>
              <a:t>Get industry-leading compliance, such as HIPAA, PCI DSS, FedRAMP, and ISO, built-in*</a:t>
            </a:r>
          </a:p>
        </p:txBody>
      </p:sp>
    </p:spTree>
    <p:extLst>
      <p:ext uri="{BB962C8B-B14F-4D97-AF65-F5344CB8AC3E}">
        <p14:creationId xmlns:p14="http://schemas.microsoft.com/office/powerpoint/2010/main" val="2348561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956490-2A82-44E7-A678-6C4E745666F7}"/>
              </a:ext>
            </a:extLst>
          </p:cNvPr>
          <p:cNvSpPr>
            <a:spLocks noGrp="1"/>
          </p:cNvSpPr>
          <p:nvPr>
            <p:ph type="title"/>
          </p:nvPr>
        </p:nvSpPr>
        <p:spPr/>
        <p:txBody>
          <a:bodyPr/>
          <a:lstStyle/>
          <a:p>
            <a:r>
              <a:rPr lang="en-US" dirty="0"/>
              <a:t>Optimize costs and lower total cost of ownership</a:t>
            </a:r>
          </a:p>
        </p:txBody>
      </p:sp>
      <p:cxnSp>
        <p:nvCxnSpPr>
          <p:cNvPr id="115" name="Straight Connector 114">
            <a:extLst>
              <a:ext uri="{FF2B5EF4-FFF2-40B4-BE49-F238E27FC236}">
                <a16:creationId xmlns:a16="http://schemas.microsoft.com/office/drawing/2014/main" id="{DEFE3CBD-B8CC-41FC-8EB3-85B1A0E76908}"/>
              </a:ext>
              <a:ext uri="{C183D7F6-B498-43B3-948B-1728B52AA6E4}">
                <adec:decorative xmlns:adec="http://schemas.microsoft.com/office/drawing/2017/decorative" val="1"/>
              </a:ext>
            </a:extLst>
          </p:cNvPr>
          <p:cNvCxnSpPr>
            <a:cxnSpLocks/>
          </p:cNvCxnSpPr>
          <p:nvPr/>
        </p:nvCxnSpPr>
        <p:spPr>
          <a:xfrm>
            <a:off x="588263" y="3368833"/>
            <a:ext cx="2411495"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75BB380D-F030-4C95-9696-BD3ECF36D068}"/>
              </a:ext>
              <a:ext uri="{C183D7F6-B498-43B3-948B-1728B52AA6E4}">
                <adec:decorative xmlns:adec="http://schemas.microsoft.com/office/drawing/2017/decorative" val="1"/>
              </a:ext>
            </a:extLst>
          </p:cNvPr>
          <p:cNvCxnSpPr>
            <a:cxnSpLocks/>
          </p:cNvCxnSpPr>
          <p:nvPr/>
        </p:nvCxnSpPr>
        <p:spPr>
          <a:xfrm>
            <a:off x="3347907" y="3368833"/>
            <a:ext cx="2411495"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460A24EB-3FB0-4234-9E03-15907AB53318}"/>
              </a:ext>
              <a:ext uri="{C183D7F6-B498-43B3-948B-1728B52AA6E4}">
                <adec:decorative xmlns:adec="http://schemas.microsoft.com/office/drawing/2017/decorative" val="1"/>
              </a:ext>
            </a:extLst>
          </p:cNvPr>
          <p:cNvCxnSpPr>
            <a:cxnSpLocks/>
          </p:cNvCxnSpPr>
          <p:nvPr/>
        </p:nvCxnSpPr>
        <p:spPr>
          <a:xfrm>
            <a:off x="6107551" y="3368833"/>
            <a:ext cx="2411495"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99DE9478-F3EA-46F5-A333-534CD0EB678F}"/>
              </a:ext>
              <a:ext uri="{C183D7F6-B498-43B3-948B-1728B52AA6E4}">
                <adec:decorative xmlns:adec="http://schemas.microsoft.com/office/drawing/2017/decorative" val="1"/>
              </a:ext>
            </a:extLst>
          </p:cNvPr>
          <p:cNvCxnSpPr>
            <a:cxnSpLocks/>
          </p:cNvCxnSpPr>
          <p:nvPr/>
        </p:nvCxnSpPr>
        <p:spPr>
          <a:xfrm>
            <a:off x="8867196" y="3368833"/>
            <a:ext cx="2411495"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78" name="Group 77">
            <a:extLst>
              <a:ext uri="{FF2B5EF4-FFF2-40B4-BE49-F238E27FC236}">
                <a16:creationId xmlns:a16="http://schemas.microsoft.com/office/drawing/2014/main" id="{A241931E-FBA4-4F4A-8FF6-736B785EAF8F}"/>
              </a:ext>
              <a:ext uri="{C183D7F6-B498-43B3-948B-1728B52AA6E4}">
                <adec:decorative xmlns:adec="http://schemas.microsoft.com/office/drawing/2017/decorative" val="1"/>
              </a:ext>
            </a:extLst>
          </p:cNvPr>
          <p:cNvGrpSpPr/>
          <p:nvPr/>
        </p:nvGrpSpPr>
        <p:grpSpPr>
          <a:xfrm>
            <a:off x="8867196" y="1829072"/>
            <a:ext cx="850783" cy="638089"/>
            <a:chOff x="588263" y="5208565"/>
            <a:chExt cx="616037" cy="462029"/>
          </a:xfrm>
        </p:grpSpPr>
        <p:sp>
          <p:nvSpPr>
            <p:cNvPr id="79" name="AutoShape 188">
              <a:extLst>
                <a:ext uri="{FF2B5EF4-FFF2-40B4-BE49-F238E27FC236}">
                  <a16:creationId xmlns:a16="http://schemas.microsoft.com/office/drawing/2014/main" id="{641EA298-860E-44F1-A50B-173EEBC84365}"/>
                </a:ext>
              </a:extLst>
            </p:cNvPr>
            <p:cNvSpPr>
              <a:spLocks noChangeAspect="1" noChangeArrowheads="1" noTextEdit="1"/>
            </p:cNvSpPr>
            <p:nvPr/>
          </p:nvSpPr>
          <p:spPr bwMode="auto">
            <a:xfrm>
              <a:off x="588263" y="5208565"/>
              <a:ext cx="616037" cy="4620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80" name="Rectangle 190">
              <a:extLst>
                <a:ext uri="{FF2B5EF4-FFF2-40B4-BE49-F238E27FC236}">
                  <a16:creationId xmlns:a16="http://schemas.microsoft.com/office/drawing/2014/main" id="{BAB4328A-BED1-49CD-AC31-78A25673480D}"/>
                </a:ext>
              </a:extLst>
            </p:cNvPr>
            <p:cNvSpPr>
              <a:spLocks noChangeArrowheads="1"/>
            </p:cNvSpPr>
            <p:nvPr/>
          </p:nvSpPr>
          <p:spPr bwMode="auto">
            <a:xfrm>
              <a:off x="588263" y="5208565"/>
              <a:ext cx="616037" cy="5726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81" name="Rectangle 191">
              <a:extLst>
                <a:ext uri="{FF2B5EF4-FFF2-40B4-BE49-F238E27FC236}">
                  <a16:creationId xmlns:a16="http://schemas.microsoft.com/office/drawing/2014/main" id="{9FC5DA20-28A8-4368-AD1E-2C89D6317E1F}"/>
                </a:ext>
              </a:extLst>
            </p:cNvPr>
            <p:cNvSpPr>
              <a:spLocks noChangeArrowheads="1"/>
            </p:cNvSpPr>
            <p:nvPr/>
          </p:nvSpPr>
          <p:spPr bwMode="auto">
            <a:xfrm>
              <a:off x="588263" y="5265825"/>
              <a:ext cx="616037" cy="404769"/>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84" name="Oval 192">
              <a:extLst>
                <a:ext uri="{FF2B5EF4-FFF2-40B4-BE49-F238E27FC236}">
                  <a16:creationId xmlns:a16="http://schemas.microsoft.com/office/drawing/2014/main" id="{E525A6DC-017D-420A-8227-C465E15D95F4}"/>
                </a:ext>
              </a:extLst>
            </p:cNvPr>
            <p:cNvSpPr>
              <a:spLocks noChangeArrowheads="1"/>
            </p:cNvSpPr>
            <p:nvPr/>
          </p:nvSpPr>
          <p:spPr bwMode="auto">
            <a:xfrm>
              <a:off x="608008" y="5228310"/>
              <a:ext cx="17771" cy="1974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85" name="Oval 193">
              <a:extLst>
                <a:ext uri="{FF2B5EF4-FFF2-40B4-BE49-F238E27FC236}">
                  <a16:creationId xmlns:a16="http://schemas.microsoft.com/office/drawing/2014/main" id="{D359D27C-E0F0-4215-95DE-351F86C5E268}"/>
                </a:ext>
              </a:extLst>
            </p:cNvPr>
            <p:cNvSpPr>
              <a:spLocks noChangeArrowheads="1"/>
            </p:cNvSpPr>
            <p:nvPr/>
          </p:nvSpPr>
          <p:spPr bwMode="auto">
            <a:xfrm>
              <a:off x="635650" y="5228310"/>
              <a:ext cx="19745" cy="1974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86" name="Oval 194">
              <a:extLst>
                <a:ext uri="{FF2B5EF4-FFF2-40B4-BE49-F238E27FC236}">
                  <a16:creationId xmlns:a16="http://schemas.microsoft.com/office/drawing/2014/main" id="{00B84523-1B1E-4FE7-904C-9C0E606B5F9A}"/>
                </a:ext>
              </a:extLst>
            </p:cNvPr>
            <p:cNvSpPr>
              <a:spLocks noChangeArrowheads="1"/>
            </p:cNvSpPr>
            <p:nvPr/>
          </p:nvSpPr>
          <p:spPr bwMode="auto">
            <a:xfrm>
              <a:off x="665268" y="5228310"/>
              <a:ext cx="19745" cy="1974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87" name="Rectangle 147">
              <a:extLst>
                <a:ext uri="{FF2B5EF4-FFF2-40B4-BE49-F238E27FC236}">
                  <a16:creationId xmlns:a16="http://schemas.microsoft.com/office/drawing/2014/main" id="{793FCC46-8845-484F-BBC0-3D9F5973C66A}"/>
                </a:ext>
              </a:extLst>
            </p:cNvPr>
            <p:cNvSpPr>
              <a:spLocks noChangeArrowheads="1"/>
            </p:cNvSpPr>
            <p:nvPr/>
          </p:nvSpPr>
          <p:spPr bwMode="auto">
            <a:xfrm>
              <a:off x="733913" y="5535327"/>
              <a:ext cx="34623" cy="553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Rectangle 148">
              <a:extLst>
                <a:ext uri="{FF2B5EF4-FFF2-40B4-BE49-F238E27FC236}">
                  <a16:creationId xmlns:a16="http://schemas.microsoft.com/office/drawing/2014/main" id="{F8462613-D386-40C0-8C13-0952EA7F9FDC}"/>
                </a:ext>
              </a:extLst>
            </p:cNvPr>
            <p:cNvSpPr>
              <a:spLocks noChangeArrowheads="1"/>
            </p:cNvSpPr>
            <p:nvPr/>
          </p:nvSpPr>
          <p:spPr bwMode="auto">
            <a:xfrm>
              <a:off x="792413" y="5495452"/>
              <a:ext cx="34623" cy="9521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Rectangle 149">
              <a:extLst>
                <a:ext uri="{FF2B5EF4-FFF2-40B4-BE49-F238E27FC236}">
                  <a16:creationId xmlns:a16="http://schemas.microsoft.com/office/drawing/2014/main" id="{4DD20BA9-B1A1-450D-A25C-34B8AC3CB96A}"/>
                </a:ext>
              </a:extLst>
            </p:cNvPr>
            <p:cNvSpPr>
              <a:spLocks noChangeArrowheads="1"/>
            </p:cNvSpPr>
            <p:nvPr/>
          </p:nvSpPr>
          <p:spPr bwMode="auto">
            <a:xfrm>
              <a:off x="849720" y="5455576"/>
              <a:ext cx="34623" cy="13508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93" name="Rectangle 150">
              <a:extLst>
                <a:ext uri="{FF2B5EF4-FFF2-40B4-BE49-F238E27FC236}">
                  <a16:creationId xmlns:a16="http://schemas.microsoft.com/office/drawing/2014/main" id="{13440394-AA3F-4113-A70E-9FB454CD0048}"/>
                </a:ext>
              </a:extLst>
            </p:cNvPr>
            <p:cNvSpPr>
              <a:spLocks noChangeArrowheads="1"/>
            </p:cNvSpPr>
            <p:nvPr/>
          </p:nvSpPr>
          <p:spPr bwMode="auto">
            <a:xfrm>
              <a:off x="908220" y="5415701"/>
              <a:ext cx="34623" cy="174963"/>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94" name="Rectangle 151">
              <a:extLst>
                <a:ext uri="{FF2B5EF4-FFF2-40B4-BE49-F238E27FC236}">
                  <a16:creationId xmlns:a16="http://schemas.microsoft.com/office/drawing/2014/main" id="{148309FE-034F-4602-9600-0A813D11126E}"/>
                </a:ext>
              </a:extLst>
            </p:cNvPr>
            <p:cNvSpPr>
              <a:spLocks noChangeArrowheads="1"/>
            </p:cNvSpPr>
            <p:nvPr/>
          </p:nvSpPr>
          <p:spPr bwMode="auto">
            <a:xfrm>
              <a:off x="965527" y="5376639"/>
              <a:ext cx="35817" cy="214025"/>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95" name="Rectangle 152">
              <a:extLst>
                <a:ext uri="{FF2B5EF4-FFF2-40B4-BE49-F238E27FC236}">
                  <a16:creationId xmlns:a16="http://schemas.microsoft.com/office/drawing/2014/main" id="{C95A18D1-7201-4A81-9691-EF33F88F5645}"/>
                </a:ext>
              </a:extLst>
            </p:cNvPr>
            <p:cNvSpPr>
              <a:spLocks noChangeArrowheads="1"/>
            </p:cNvSpPr>
            <p:nvPr/>
          </p:nvSpPr>
          <p:spPr bwMode="auto">
            <a:xfrm>
              <a:off x="1024027" y="5336764"/>
              <a:ext cx="34623" cy="253900"/>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96" name="Group 49">
            <a:extLst>
              <a:ext uri="{FF2B5EF4-FFF2-40B4-BE49-F238E27FC236}">
                <a16:creationId xmlns:a16="http://schemas.microsoft.com/office/drawing/2014/main" id="{5B59EEE8-B8CC-4A1F-9320-8ED0AC3C8DE9}"/>
              </a:ext>
              <a:ext uri="{C183D7F6-B498-43B3-948B-1728B52AA6E4}">
                <adec:decorative xmlns:adec="http://schemas.microsoft.com/office/drawing/2017/decorative" val="1"/>
              </a:ext>
            </a:extLst>
          </p:cNvPr>
          <p:cNvGrpSpPr>
            <a:grpSpLocks noChangeAspect="1"/>
          </p:cNvGrpSpPr>
          <p:nvPr/>
        </p:nvGrpSpPr>
        <p:grpSpPr bwMode="auto">
          <a:xfrm>
            <a:off x="3347906" y="1851076"/>
            <a:ext cx="717317" cy="701575"/>
            <a:chOff x="3404" y="999"/>
            <a:chExt cx="319" cy="312"/>
          </a:xfrm>
        </p:grpSpPr>
        <p:sp>
          <p:nvSpPr>
            <p:cNvPr id="97" name="Freeform 50">
              <a:extLst>
                <a:ext uri="{FF2B5EF4-FFF2-40B4-BE49-F238E27FC236}">
                  <a16:creationId xmlns:a16="http://schemas.microsoft.com/office/drawing/2014/main" id="{6C269711-A1F0-445B-82E1-765993FB18CA}"/>
                </a:ext>
              </a:extLst>
            </p:cNvPr>
            <p:cNvSpPr>
              <a:spLocks/>
            </p:cNvSpPr>
            <p:nvPr/>
          </p:nvSpPr>
          <p:spPr bwMode="auto">
            <a:xfrm>
              <a:off x="3433" y="999"/>
              <a:ext cx="134" cy="93"/>
            </a:xfrm>
            <a:custGeom>
              <a:avLst/>
              <a:gdLst>
                <a:gd name="T0" fmla="*/ 588 w 590"/>
                <a:gd name="T1" fmla="*/ 128 h 405"/>
                <a:gd name="T2" fmla="*/ 590 w 590"/>
                <a:gd name="T3" fmla="*/ 128 h 405"/>
                <a:gd name="T4" fmla="*/ 590 w 590"/>
                <a:gd name="T5" fmla="*/ 0 h 405"/>
                <a:gd name="T6" fmla="*/ 0 w 590"/>
                <a:gd name="T7" fmla="*/ 342 h 405"/>
                <a:gd name="T8" fmla="*/ 109 w 590"/>
                <a:gd name="T9" fmla="*/ 405 h 405"/>
                <a:gd name="T10" fmla="*/ 588 w 590"/>
                <a:gd name="T11" fmla="*/ 128 h 405"/>
              </a:gdLst>
              <a:ahLst/>
              <a:cxnLst>
                <a:cxn ang="0">
                  <a:pos x="T0" y="T1"/>
                </a:cxn>
                <a:cxn ang="0">
                  <a:pos x="T2" y="T3"/>
                </a:cxn>
                <a:cxn ang="0">
                  <a:pos x="T4" y="T5"/>
                </a:cxn>
                <a:cxn ang="0">
                  <a:pos x="T6" y="T7"/>
                </a:cxn>
                <a:cxn ang="0">
                  <a:pos x="T8" y="T9"/>
                </a:cxn>
                <a:cxn ang="0">
                  <a:pos x="T10" y="T11"/>
                </a:cxn>
              </a:cxnLst>
              <a:rect l="0" t="0" r="r" b="b"/>
              <a:pathLst>
                <a:path w="590" h="405">
                  <a:moveTo>
                    <a:pt x="588" y="128"/>
                  </a:moveTo>
                  <a:cubicBezTo>
                    <a:pt x="589" y="128"/>
                    <a:pt x="589" y="128"/>
                    <a:pt x="590" y="128"/>
                  </a:cubicBezTo>
                  <a:cubicBezTo>
                    <a:pt x="590" y="0"/>
                    <a:pt x="590" y="0"/>
                    <a:pt x="590" y="0"/>
                  </a:cubicBezTo>
                  <a:cubicBezTo>
                    <a:pt x="339" y="0"/>
                    <a:pt x="125" y="124"/>
                    <a:pt x="0" y="342"/>
                  </a:cubicBezTo>
                  <a:cubicBezTo>
                    <a:pt x="109" y="405"/>
                    <a:pt x="109" y="405"/>
                    <a:pt x="109" y="405"/>
                  </a:cubicBezTo>
                  <a:cubicBezTo>
                    <a:pt x="205" y="240"/>
                    <a:pt x="384" y="128"/>
                    <a:pt x="588" y="128"/>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Freeform 51">
              <a:extLst>
                <a:ext uri="{FF2B5EF4-FFF2-40B4-BE49-F238E27FC236}">
                  <a16:creationId xmlns:a16="http://schemas.microsoft.com/office/drawing/2014/main" id="{F6B8D789-7188-49A3-8B3E-CE86FC2DB5F6}"/>
                </a:ext>
              </a:extLst>
            </p:cNvPr>
            <p:cNvSpPr>
              <a:spLocks/>
            </p:cNvSpPr>
            <p:nvPr/>
          </p:nvSpPr>
          <p:spPr bwMode="auto">
            <a:xfrm>
              <a:off x="3404" y="1077"/>
              <a:ext cx="53" cy="156"/>
            </a:xfrm>
            <a:custGeom>
              <a:avLst/>
              <a:gdLst>
                <a:gd name="T0" fmla="*/ 160 w 235"/>
                <a:gd name="T1" fmla="*/ 341 h 682"/>
                <a:gd name="T2" fmla="*/ 235 w 235"/>
                <a:gd name="T3" fmla="*/ 63 h 682"/>
                <a:gd name="T4" fmla="*/ 126 w 235"/>
                <a:gd name="T5" fmla="*/ 0 h 682"/>
                <a:gd name="T6" fmla="*/ 126 w 235"/>
                <a:gd name="T7" fmla="*/ 682 h 682"/>
                <a:gd name="T8" fmla="*/ 235 w 235"/>
                <a:gd name="T9" fmla="*/ 619 h 682"/>
                <a:gd name="T10" fmla="*/ 160 w 235"/>
                <a:gd name="T11" fmla="*/ 341 h 682"/>
              </a:gdLst>
              <a:ahLst/>
              <a:cxnLst>
                <a:cxn ang="0">
                  <a:pos x="T0" y="T1"/>
                </a:cxn>
                <a:cxn ang="0">
                  <a:pos x="T2" y="T3"/>
                </a:cxn>
                <a:cxn ang="0">
                  <a:pos x="T4" y="T5"/>
                </a:cxn>
                <a:cxn ang="0">
                  <a:pos x="T6" y="T7"/>
                </a:cxn>
                <a:cxn ang="0">
                  <a:pos x="T8" y="T9"/>
                </a:cxn>
                <a:cxn ang="0">
                  <a:pos x="T10" y="T11"/>
                </a:cxn>
              </a:cxnLst>
              <a:rect l="0" t="0" r="r" b="b"/>
              <a:pathLst>
                <a:path w="235" h="682">
                  <a:moveTo>
                    <a:pt x="160" y="341"/>
                  </a:moveTo>
                  <a:cubicBezTo>
                    <a:pt x="160" y="240"/>
                    <a:pt x="187" y="144"/>
                    <a:pt x="235" y="63"/>
                  </a:cubicBezTo>
                  <a:cubicBezTo>
                    <a:pt x="126" y="0"/>
                    <a:pt x="126" y="0"/>
                    <a:pt x="126" y="0"/>
                  </a:cubicBezTo>
                  <a:cubicBezTo>
                    <a:pt x="0" y="217"/>
                    <a:pt x="0" y="465"/>
                    <a:pt x="126" y="682"/>
                  </a:cubicBezTo>
                  <a:cubicBezTo>
                    <a:pt x="235" y="619"/>
                    <a:pt x="235" y="619"/>
                    <a:pt x="235" y="619"/>
                  </a:cubicBezTo>
                  <a:cubicBezTo>
                    <a:pt x="187" y="537"/>
                    <a:pt x="160" y="442"/>
                    <a:pt x="160" y="34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Freeform 52">
              <a:extLst>
                <a:ext uri="{FF2B5EF4-FFF2-40B4-BE49-F238E27FC236}">
                  <a16:creationId xmlns:a16="http://schemas.microsoft.com/office/drawing/2014/main" id="{1308EA91-81AC-4A33-AB03-50822A9884FB}"/>
                </a:ext>
              </a:extLst>
            </p:cNvPr>
            <p:cNvSpPr>
              <a:spLocks/>
            </p:cNvSpPr>
            <p:nvPr/>
          </p:nvSpPr>
          <p:spPr bwMode="auto">
            <a:xfrm>
              <a:off x="3433" y="1219"/>
              <a:ext cx="134" cy="92"/>
            </a:xfrm>
            <a:custGeom>
              <a:avLst/>
              <a:gdLst>
                <a:gd name="T0" fmla="*/ 588 w 590"/>
                <a:gd name="T1" fmla="*/ 277 h 405"/>
                <a:gd name="T2" fmla="*/ 109 w 590"/>
                <a:gd name="T3" fmla="*/ 0 h 405"/>
                <a:gd name="T4" fmla="*/ 0 w 590"/>
                <a:gd name="T5" fmla="*/ 63 h 405"/>
                <a:gd name="T6" fmla="*/ 590 w 590"/>
                <a:gd name="T7" fmla="*/ 405 h 405"/>
                <a:gd name="T8" fmla="*/ 590 w 590"/>
                <a:gd name="T9" fmla="*/ 277 h 405"/>
                <a:gd name="T10" fmla="*/ 588 w 590"/>
                <a:gd name="T11" fmla="*/ 277 h 405"/>
              </a:gdLst>
              <a:ahLst/>
              <a:cxnLst>
                <a:cxn ang="0">
                  <a:pos x="T0" y="T1"/>
                </a:cxn>
                <a:cxn ang="0">
                  <a:pos x="T2" y="T3"/>
                </a:cxn>
                <a:cxn ang="0">
                  <a:pos x="T4" y="T5"/>
                </a:cxn>
                <a:cxn ang="0">
                  <a:pos x="T6" y="T7"/>
                </a:cxn>
                <a:cxn ang="0">
                  <a:pos x="T8" y="T9"/>
                </a:cxn>
                <a:cxn ang="0">
                  <a:pos x="T10" y="T11"/>
                </a:cxn>
              </a:cxnLst>
              <a:rect l="0" t="0" r="r" b="b"/>
              <a:pathLst>
                <a:path w="590" h="405">
                  <a:moveTo>
                    <a:pt x="588" y="277"/>
                  </a:moveTo>
                  <a:cubicBezTo>
                    <a:pt x="383" y="277"/>
                    <a:pt x="205" y="165"/>
                    <a:pt x="109" y="0"/>
                  </a:cubicBezTo>
                  <a:cubicBezTo>
                    <a:pt x="0" y="63"/>
                    <a:pt x="0" y="63"/>
                    <a:pt x="0" y="63"/>
                  </a:cubicBezTo>
                  <a:cubicBezTo>
                    <a:pt x="125" y="281"/>
                    <a:pt x="339" y="405"/>
                    <a:pt x="590" y="405"/>
                  </a:cubicBezTo>
                  <a:cubicBezTo>
                    <a:pt x="590" y="277"/>
                    <a:pt x="590" y="277"/>
                    <a:pt x="590" y="277"/>
                  </a:cubicBezTo>
                  <a:cubicBezTo>
                    <a:pt x="589" y="277"/>
                    <a:pt x="589" y="277"/>
                    <a:pt x="588" y="277"/>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Freeform 53">
              <a:extLst>
                <a:ext uri="{FF2B5EF4-FFF2-40B4-BE49-F238E27FC236}">
                  <a16:creationId xmlns:a16="http://schemas.microsoft.com/office/drawing/2014/main" id="{9A5CDA75-9E18-40E1-916E-151B29EBEFA8}"/>
                </a:ext>
              </a:extLst>
            </p:cNvPr>
            <p:cNvSpPr>
              <a:spLocks/>
            </p:cNvSpPr>
            <p:nvPr/>
          </p:nvSpPr>
          <p:spPr bwMode="auto">
            <a:xfrm>
              <a:off x="3567" y="999"/>
              <a:ext cx="156" cy="312"/>
            </a:xfrm>
            <a:custGeom>
              <a:avLst/>
              <a:gdLst>
                <a:gd name="T0" fmla="*/ 0 w 681"/>
                <a:gd name="T1" fmla="*/ 0 h 1366"/>
                <a:gd name="T2" fmla="*/ 0 w 681"/>
                <a:gd name="T3" fmla="*/ 128 h 1366"/>
                <a:gd name="T4" fmla="*/ 553 w 681"/>
                <a:gd name="T5" fmla="*/ 683 h 1366"/>
                <a:gd name="T6" fmla="*/ 0 w 681"/>
                <a:gd name="T7" fmla="*/ 1238 h 1366"/>
                <a:gd name="T8" fmla="*/ 0 w 681"/>
                <a:gd name="T9" fmla="*/ 1366 h 1366"/>
                <a:gd name="T10" fmla="*/ 681 w 681"/>
                <a:gd name="T11" fmla="*/ 683 h 1366"/>
                <a:gd name="T12" fmla="*/ 0 w 681"/>
                <a:gd name="T13" fmla="*/ 0 h 1366"/>
              </a:gdLst>
              <a:ahLst/>
              <a:cxnLst>
                <a:cxn ang="0">
                  <a:pos x="T0" y="T1"/>
                </a:cxn>
                <a:cxn ang="0">
                  <a:pos x="T2" y="T3"/>
                </a:cxn>
                <a:cxn ang="0">
                  <a:pos x="T4" y="T5"/>
                </a:cxn>
                <a:cxn ang="0">
                  <a:pos x="T6" y="T7"/>
                </a:cxn>
                <a:cxn ang="0">
                  <a:pos x="T8" y="T9"/>
                </a:cxn>
                <a:cxn ang="0">
                  <a:pos x="T10" y="T11"/>
                </a:cxn>
                <a:cxn ang="0">
                  <a:pos x="T12" y="T13"/>
                </a:cxn>
              </a:cxnLst>
              <a:rect l="0" t="0" r="r" b="b"/>
              <a:pathLst>
                <a:path w="681" h="1366">
                  <a:moveTo>
                    <a:pt x="0" y="0"/>
                  </a:moveTo>
                  <a:cubicBezTo>
                    <a:pt x="0" y="128"/>
                    <a:pt x="0" y="128"/>
                    <a:pt x="0" y="128"/>
                  </a:cubicBezTo>
                  <a:cubicBezTo>
                    <a:pt x="305" y="129"/>
                    <a:pt x="553" y="377"/>
                    <a:pt x="553" y="683"/>
                  </a:cubicBezTo>
                  <a:cubicBezTo>
                    <a:pt x="553" y="989"/>
                    <a:pt x="305" y="1237"/>
                    <a:pt x="0" y="1238"/>
                  </a:cubicBezTo>
                  <a:cubicBezTo>
                    <a:pt x="0" y="1366"/>
                    <a:pt x="0" y="1366"/>
                    <a:pt x="0" y="1366"/>
                  </a:cubicBezTo>
                  <a:cubicBezTo>
                    <a:pt x="376" y="1366"/>
                    <a:pt x="681" y="1060"/>
                    <a:pt x="681" y="683"/>
                  </a:cubicBezTo>
                  <a:cubicBezTo>
                    <a:pt x="681" y="306"/>
                    <a:pt x="376" y="0"/>
                    <a:pt x="0"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Freeform 54">
              <a:extLst>
                <a:ext uri="{FF2B5EF4-FFF2-40B4-BE49-F238E27FC236}">
                  <a16:creationId xmlns:a16="http://schemas.microsoft.com/office/drawing/2014/main" id="{E38C71D9-DE44-4DA9-B894-65E170E372BF}"/>
                </a:ext>
              </a:extLst>
            </p:cNvPr>
            <p:cNvSpPr>
              <a:spLocks noEditPoints="1"/>
            </p:cNvSpPr>
            <p:nvPr/>
          </p:nvSpPr>
          <p:spPr bwMode="auto">
            <a:xfrm>
              <a:off x="3528" y="1081"/>
              <a:ext cx="78" cy="148"/>
            </a:xfrm>
            <a:custGeom>
              <a:avLst/>
              <a:gdLst>
                <a:gd name="T0" fmla="*/ 341 w 341"/>
                <a:gd name="T1" fmla="*/ 434 h 650"/>
                <a:gd name="T2" fmla="*/ 304 w 341"/>
                <a:gd name="T3" fmla="*/ 529 h 650"/>
                <a:gd name="T4" fmla="*/ 196 w 341"/>
                <a:gd name="T5" fmla="*/ 573 h 650"/>
                <a:gd name="T6" fmla="*/ 196 w 341"/>
                <a:gd name="T7" fmla="*/ 650 h 650"/>
                <a:gd name="T8" fmla="*/ 144 w 341"/>
                <a:gd name="T9" fmla="*/ 650 h 650"/>
                <a:gd name="T10" fmla="*/ 144 w 341"/>
                <a:gd name="T11" fmla="*/ 575 h 650"/>
                <a:gd name="T12" fmla="*/ 9 w 341"/>
                <a:gd name="T13" fmla="*/ 542 h 650"/>
                <a:gd name="T14" fmla="*/ 9 w 341"/>
                <a:gd name="T15" fmla="*/ 444 h 650"/>
                <a:gd name="T16" fmla="*/ 71 w 341"/>
                <a:gd name="T17" fmla="*/ 474 h 650"/>
                <a:gd name="T18" fmla="*/ 144 w 341"/>
                <a:gd name="T19" fmla="*/ 491 h 650"/>
                <a:gd name="T20" fmla="*/ 144 w 341"/>
                <a:gd name="T21" fmla="*/ 362 h 650"/>
                <a:gd name="T22" fmla="*/ 32 w 341"/>
                <a:gd name="T23" fmla="*/ 298 h 650"/>
                <a:gd name="T24" fmla="*/ 0 w 341"/>
                <a:gd name="T25" fmla="*/ 207 h 650"/>
                <a:gd name="T26" fmla="*/ 40 w 341"/>
                <a:gd name="T27" fmla="*/ 111 h 650"/>
                <a:gd name="T28" fmla="*/ 144 w 341"/>
                <a:gd name="T29" fmla="*/ 66 h 650"/>
                <a:gd name="T30" fmla="*/ 144 w 341"/>
                <a:gd name="T31" fmla="*/ 0 h 650"/>
                <a:gd name="T32" fmla="*/ 196 w 341"/>
                <a:gd name="T33" fmla="*/ 0 h 650"/>
                <a:gd name="T34" fmla="*/ 196 w 341"/>
                <a:gd name="T35" fmla="*/ 64 h 650"/>
                <a:gd name="T36" fmla="*/ 308 w 341"/>
                <a:gd name="T37" fmla="*/ 89 h 650"/>
                <a:gd name="T38" fmla="*/ 308 w 341"/>
                <a:gd name="T39" fmla="*/ 185 h 650"/>
                <a:gd name="T40" fmla="*/ 196 w 341"/>
                <a:gd name="T41" fmla="*/ 148 h 650"/>
                <a:gd name="T42" fmla="*/ 196 w 341"/>
                <a:gd name="T43" fmla="*/ 282 h 650"/>
                <a:gd name="T44" fmla="*/ 308 w 341"/>
                <a:gd name="T45" fmla="*/ 346 h 650"/>
                <a:gd name="T46" fmla="*/ 341 w 341"/>
                <a:gd name="T47" fmla="*/ 434 h 650"/>
                <a:gd name="T48" fmla="*/ 144 w 341"/>
                <a:gd name="T49" fmla="*/ 262 h 650"/>
                <a:gd name="T50" fmla="*/ 144 w 341"/>
                <a:gd name="T51" fmla="*/ 149 h 650"/>
                <a:gd name="T52" fmla="*/ 94 w 341"/>
                <a:gd name="T53" fmla="*/ 201 h 650"/>
                <a:gd name="T54" fmla="*/ 144 w 341"/>
                <a:gd name="T55" fmla="*/ 262 h 650"/>
                <a:gd name="T56" fmla="*/ 246 w 341"/>
                <a:gd name="T57" fmla="*/ 439 h 650"/>
                <a:gd name="T58" fmla="*/ 196 w 341"/>
                <a:gd name="T59" fmla="*/ 382 h 650"/>
                <a:gd name="T60" fmla="*/ 196 w 341"/>
                <a:gd name="T61" fmla="*/ 490 h 650"/>
                <a:gd name="T62" fmla="*/ 246 w 341"/>
                <a:gd name="T63" fmla="*/ 439 h 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41" h="650">
                  <a:moveTo>
                    <a:pt x="341" y="434"/>
                  </a:moveTo>
                  <a:cubicBezTo>
                    <a:pt x="341" y="473"/>
                    <a:pt x="329" y="505"/>
                    <a:pt x="304" y="529"/>
                  </a:cubicBezTo>
                  <a:cubicBezTo>
                    <a:pt x="279" y="553"/>
                    <a:pt x="243" y="567"/>
                    <a:pt x="196" y="573"/>
                  </a:cubicBezTo>
                  <a:cubicBezTo>
                    <a:pt x="196" y="650"/>
                    <a:pt x="196" y="650"/>
                    <a:pt x="196" y="650"/>
                  </a:cubicBezTo>
                  <a:cubicBezTo>
                    <a:pt x="144" y="650"/>
                    <a:pt x="144" y="650"/>
                    <a:pt x="144" y="650"/>
                  </a:cubicBezTo>
                  <a:cubicBezTo>
                    <a:pt x="144" y="575"/>
                    <a:pt x="144" y="575"/>
                    <a:pt x="144" y="575"/>
                  </a:cubicBezTo>
                  <a:cubicBezTo>
                    <a:pt x="95" y="575"/>
                    <a:pt x="50" y="564"/>
                    <a:pt x="9" y="542"/>
                  </a:cubicBezTo>
                  <a:cubicBezTo>
                    <a:pt x="9" y="444"/>
                    <a:pt x="9" y="444"/>
                    <a:pt x="9" y="444"/>
                  </a:cubicBezTo>
                  <a:cubicBezTo>
                    <a:pt x="22" y="454"/>
                    <a:pt x="43" y="464"/>
                    <a:pt x="71" y="474"/>
                  </a:cubicBezTo>
                  <a:cubicBezTo>
                    <a:pt x="99" y="484"/>
                    <a:pt x="123" y="490"/>
                    <a:pt x="144" y="491"/>
                  </a:cubicBezTo>
                  <a:cubicBezTo>
                    <a:pt x="144" y="362"/>
                    <a:pt x="144" y="362"/>
                    <a:pt x="144" y="362"/>
                  </a:cubicBezTo>
                  <a:cubicBezTo>
                    <a:pt x="91" y="342"/>
                    <a:pt x="54" y="321"/>
                    <a:pt x="32" y="298"/>
                  </a:cubicBezTo>
                  <a:cubicBezTo>
                    <a:pt x="11" y="275"/>
                    <a:pt x="0" y="244"/>
                    <a:pt x="0" y="207"/>
                  </a:cubicBezTo>
                  <a:cubicBezTo>
                    <a:pt x="0" y="169"/>
                    <a:pt x="13" y="137"/>
                    <a:pt x="40" y="111"/>
                  </a:cubicBezTo>
                  <a:cubicBezTo>
                    <a:pt x="67" y="85"/>
                    <a:pt x="101" y="70"/>
                    <a:pt x="144" y="66"/>
                  </a:cubicBezTo>
                  <a:cubicBezTo>
                    <a:pt x="144" y="0"/>
                    <a:pt x="144" y="0"/>
                    <a:pt x="144" y="0"/>
                  </a:cubicBezTo>
                  <a:cubicBezTo>
                    <a:pt x="196" y="0"/>
                    <a:pt x="196" y="0"/>
                    <a:pt x="196" y="0"/>
                  </a:cubicBezTo>
                  <a:cubicBezTo>
                    <a:pt x="196" y="64"/>
                    <a:pt x="196" y="64"/>
                    <a:pt x="196" y="64"/>
                  </a:cubicBezTo>
                  <a:cubicBezTo>
                    <a:pt x="246" y="67"/>
                    <a:pt x="283" y="75"/>
                    <a:pt x="308" y="89"/>
                  </a:cubicBezTo>
                  <a:cubicBezTo>
                    <a:pt x="308" y="185"/>
                    <a:pt x="308" y="185"/>
                    <a:pt x="308" y="185"/>
                  </a:cubicBezTo>
                  <a:cubicBezTo>
                    <a:pt x="275" y="165"/>
                    <a:pt x="237" y="152"/>
                    <a:pt x="196" y="148"/>
                  </a:cubicBezTo>
                  <a:cubicBezTo>
                    <a:pt x="196" y="282"/>
                    <a:pt x="196" y="282"/>
                    <a:pt x="196" y="282"/>
                  </a:cubicBezTo>
                  <a:cubicBezTo>
                    <a:pt x="248" y="301"/>
                    <a:pt x="285" y="323"/>
                    <a:pt x="308" y="346"/>
                  </a:cubicBezTo>
                  <a:cubicBezTo>
                    <a:pt x="330" y="370"/>
                    <a:pt x="341" y="399"/>
                    <a:pt x="341" y="434"/>
                  </a:cubicBezTo>
                  <a:close/>
                  <a:moveTo>
                    <a:pt x="144" y="262"/>
                  </a:moveTo>
                  <a:cubicBezTo>
                    <a:pt x="144" y="149"/>
                    <a:pt x="144" y="149"/>
                    <a:pt x="144" y="149"/>
                  </a:cubicBezTo>
                  <a:cubicBezTo>
                    <a:pt x="111" y="155"/>
                    <a:pt x="94" y="172"/>
                    <a:pt x="94" y="201"/>
                  </a:cubicBezTo>
                  <a:cubicBezTo>
                    <a:pt x="94" y="225"/>
                    <a:pt x="111" y="246"/>
                    <a:pt x="144" y="262"/>
                  </a:cubicBezTo>
                  <a:close/>
                  <a:moveTo>
                    <a:pt x="246" y="439"/>
                  </a:moveTo>
                  <a:cubicBezTo>
                    <a:pt x="246" y="416"/>
                    <a:pt x="230" y="397"/>
                    <a:pt x="196" y="382"/>
                  </a:cubicBezTo>
                  <a:cubicBezTo>
                    <a:pt x="196" y="490"/>
                    <a:pt x="196" y="490"/>
                    <a:pt x="196" y="490"/>
                  </a:cubicBezTo>
                  <a:cubicBezTo>
                    <a:pt x="230" y="484"/>
                    <a:pt x="246" y="467"/>
                    <a:pt x="246" y="439"/>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8" name="Group 7">
            <a:extLst>
              <a:ext uri="{FF2B5EF4-FFF2-40B4-BE49-F238E27FC236}">
                <a16:creationId xmlns:a16="http://schemas.microsoft.com/office/drawing/2014/main" id="{B5967702-685B-4148-9B4C-65604F5D4E10}"/>
              </a:ext>
              <a:ext uri="{C183D7F6-B498-43B3-948B-1728B52AA6E4}">
                <adec:decorative xmlns:adec="http://schemas.microsoft.com/office/drawing/2017/decorative" val="1"/>
              </a:ext>
            </a:extLst>
          </p:cNvPr>
          <p:cNvGrpSpPr/>
          <p:nvPr/>
        </p:nvGrpSpPr>
        <p:grpSpPr>
          <a:xfrm>
            <a:off x="6096534" y="1890558"/>
            <a:ext cx="1218269" cy="610841"/>
            <a:chOff x="6096534" y="1890558"/>
            <a:chExt cx="1218269" cy="610841"/>
          </a:xfrm>
        </p:grpSpPr>
        <p:sp>
          <p:nvSpPr>
            <p:cNvPr id="7" name="Oval 6">
              <a:extLst>
                <a:ext uri="{FF2B5EF4-FFF2-40B4-BE49-F238E27FC236}">
                  <a16:creationId xmlns:a16="http://schemas.microsoft.com/office/drawing/2014/main" id="{D21EF112-79B8-4D21-908E-3F7FBC013BC0}"/>
                </a:ext>
              </a:extLst>
            </p:cNvPr>
            <p:cNvSpPr/>
            <p:nvPr/>
          </p:nvSpPr>
          <p:spPr bwMode="auto">
            <a:xfrm>
              <a:off x="6763579" y="1904919"/>
              <a:ext cx="551224" cy="551224"/>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 name="Oval 5">
              <a:extLst>
                <a:ext uri="{FF2B5EF4-FFF2-40B4-BE49-F238E27FC236}">
                  <a16:creationId xmlns:a16="http://schemas.microsoft.com/office/drawing/2014/main" id="{CFF040B3-EBF0-4898-9F20-751E8289C0B8}"/>
                </a:ext>
              </a:extLst>
            </p:cNvPr>
            <p:cNvSpPr/>
            <p:nvPr/>
          </p:nvSpPr>
          <p:spPr bwMode="auto">
            <a:xfrm>
              <a:off x="6096534" y="1904919"/>
              <a:ext cx="551224" cy="551224"/>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03" name="AutoShape 65">
              <a:extLst>
                <a:ext uri="{FF2B5EF4-FFF2-40B4-BE49-F238E27FC236}">
                  <a16:creationId xmlns:a16="http://schemas.microsoft.com/office/drawing/2014/main" id="{8CDB831C-9875-4584-8B12-056B21F2628A}"/>
                </a:ext>
              </a:extLst>
            </p:cNvPr>
            <p:cNvSpPr>
              <a:spLocks noChangeAspect="1" noChangeArrowheads="1" noTextEdit="1"/>
            </p:cNvSpPr>
            <p:nvPr/>
          </p:nvSpPr>
          <p:spPr bwMode="auto">
            <a:xfrm>
              <a:off x="6111838" y="1890558"/>
              <a:ext cx="850783" cy="6108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Freeform 68">
              <a:extLst>
                <a:ext uri="{FF2B5EF4-FFF2-40B4-BE49-F238E27FC236}">
                  <a16:creationId xmlns:a16="http://schemas.microsoft.com/office/drawing/2014/main" id="{B62936F3-7E47-45B4-85A9-B4BFACACBFA3}"/>
                </a:ext>
              </a:extLst>
            </p:cNvPr>
            <p:cNvSpPr>
              <a:spLocks/>
            </p:cNvSpPr>
            <p:nvPr/>
          </p:nvSpPr>
          <p:spPr bwMode="auto">
            <a:xfrm>
              <a:off x="6275119" y="2035894"/>
              <a:ext cx="267233" cy="285634"/>
            </a:xfrm>
            <a:custGeom>
              <a:avLst/>
              <a:gdLst>
                <a:gd name="T0" fmla="*/ 98 w 98"/>
                <a:gd name="T1" fmla="*/ 59 h 117"/>
                <a:gd name="T2" fmla="*/ 0 w 98"/>
                <a:gd name="T3" fmla="*/ 117 h 117"/>
                <a:gd name="T4" fmla="*/ 0 w 98"/>
                <a:gd name="T5" fmla="*/ 0 h 117"/>
                <a:gd name="T6" fmla="*/ 98 w 98"/>
                <a:gd name="T7" fmla="*/ 59 h 117"/>
              </a:gdLst>
              <a:ahLst/>
              <a:cxnLst>
                <a:cxn ang="0">
                  <a:pos x="T0" y="T1"/>
                </a:cxn>
                <a:cxn ang="0">
                  <a:pos x="T2" y="T3"/>
                </a:cxn>
                <a:cxn ang="0">
                  <a:pos x="T4" y="T5"/>
                </a:cxn>
                <a:cxn ang="0">
                  <a:pos x="T6" y="T7"/>
                </a:cxn>
              </a:cxnLst>
              <a:rect l="0" t="0" r="r" b="b"/>
              <a:pathLst>
                <a:path w="98" h="117">
                  <a:moveTo>
                    <a:pt x="98" y="59"/>
                  </a:moveTo>
                  <a:lnTo>
                    <a:pt x="0" y="117"/>
                  </a:lnTo>
                  <a:lnTo>
                    <a:pt x="0" y="0"/>
                  </a:lnTo>
                  <a:lnTo>
                    <a:pt x="98" y="59"/>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110" name="Group 109">
              <a:extLst>
                <a:ext uri="{FF2B5EF4-FFF2-40B4-BE49-F238E27FC236}">
                  <a16:creationId xmlns:a16="http://schemas.microsoft.com/office/drawing/2014/main" id="{5EEA43C1-4991-4DE8-A41B-AA3BFF0674E6}"/>
                </a:ext>
              </a:extLst>
            </p:cNvPr>
            <p:cNvGrpSpPr/>
            <p:nvPr/>
          </p:nvGrpSpPr>
          <p:grpSpPr>
            <a:xfrm>
              <a:off x="6935514" y="2080890"/>
              <a:ext cx="201050" cy="229067"/>
              <a:chOff x="1046216" y="4810011"/>
              <a:chExt cx="137831" cy="218723"/>
            </a:xfrm>
          </p:grpSpPr>
          <p:sp>
            <p:nvSpPr>
              <p:cNvPr id="111" name="Rectangle 110">
                <a:extLst>
                  <a:ext uri="{FF2B5EF4-FFF2-40B4-BE49-F238E27FC236}">
                    <a16:creationId xmlns:a16="http://schemas.microsoft.com/office/drawing/2014/main" id="{27E34DA5-4927-4D6A-8988-6C50A10B2970}"/>
                  </a:ext>
                </a:extLst>
              </p:cNvPr>
              <p:cNvSpPr/>
              <p:nvPr/>
            </p:nvSpPr>
            <p:spPr bwMode="auto">
              <a:xfrm>
                <a:off x="1046216" y="4810011"/>
                <a:ext cx="45720" cy="218723"/>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12" name="Rectangle 111">
                <a:extLst>
                  <a:ext uri="{FF2B5EF4-FFF2-40B4-BE49-F238E27FC236}">
                    <a16:creationId xmlns:a16="http://schemas.microsoft.com/office/drawing/2014/main" id="{66F64C40-5C1C-45A5-BDD3-CE657B2A1F2D}"/>
                  </a:ext>
                </a:extLst>
              </p:cNvPr>
              <p:cNvSpPr/>
              <p:nvPr/>
            </p:nvSpPr>
            <p:spPr bwMode="auto">
              <a:xfrm>
                <a:off x="1138327" y="4810011"/>
                <a:ext cx="45720" cy="218723"/>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151" name="Group 150">
            <a:extLst>
              <a:ext uri="{FF2B5EF4-FFF2-40B4-BE49-F238E27FC236}">
                <a16:creationId xmlns:a16="http://schemas.microsoft.com/office/drawing/2014/main" id="{3100F5AA-7CCC-4550-B289-D0333D985AC7}"/>
              </a:ext>
              <a:ext uri="{C183D7F6-B498-43B3-948B-1728B52AA6E4}">
                <adec:decorative xmlns:adec="http://schemas.microsoft.com/office/drawing/2017/decorative" val="1"/>
              </a:ext>
            </a:extLst>
          </p:cNvPr>
          <p:cNvGrpSpPr/>
          <p:nvPr/>
        </p:nvGrpSpPr>
        <p:grpSpPr>
          <a:xfrm>
            <a:off x="624967" y="1829072"/>
            <a:ext cx="818364" cy="704440"/>
            <a:chOff x="4972405" y="5350247"/>
            <a:chExt cx="570148" cy="661875"/>
          </a:xfrm>
        </p:grpSpPr>
        <p:sp>
          <p:nvSpPr>
            <p:cNvPr id="152" name="Rectangle 151">
              <a:extLst>
                <a:ext uri="{FF2B5EF4-FFF2-40B4-BE49-F238E27FC236}">
                  <a16:creationId xmlns:a16="http://schemas.microsoft.com/office/drawing/2014/main" id="{9B6EB761-7CB5-4D57-A351-E2D84389F660}"/>
                </a:ext>
              </a:extLst>
            </p:cNvPr>
            <p:cNvSpPr/>
            <p:nvPr/>
          </p:nvSpPr>
          <p:spPr>
            <a:xfrm rot="18000000">
              <a:off x="4991265" y="5570425"/>
              <a:ext cx="556178" cy="230415"/>
            </a:xfrm>
            <a:prstGeom prst="rect">
              <a:avLst/>
            </a:prstGeom>
            <a:solidFill>
              <a:schemeClr val="accent2"/>
            </a:solidFill>
            <a:ln w="6747" cap="flat">
              <a:noFill/>
              <a:prstDash val="solid"/>
              <a:miter/>
            </a:ln>
          </p:spPr>
          <p:txBody>
            <a:bodyPr rtlCol="0" anchor="ctr"/>
            <a:lstStyle/>
            <a:p>
              <a:endParaRPr lang="en-US"/>
            </a:p>
          </p:txBody>
        </p:sp>
        <p:sp>
          <p:nvSpPr>
            <p:cNvPr id="153" name="Freeform: Shape 116">
              <a:extLst>
                <a:ext uri="{FF2B5EF4-FFF2-40B4-BE49-F238E27FC236}">
                  <a16:creationId xmlns:a16="http://schemas.microsoft.com/office/drawing/2014/main" id="{9A1926C6-72DA-49A6-9346-9F4E065C93ED}"/>
                </a:ext>
              </a:extLst>
            </p:cNvPr>
            <p:cNvSpPr/>
            <p:nvPr/>
          </p:nvSpPr>
          <p:spPr>
            <a:xfrm rot="18000000">
              <a:off x="4849295" y="5505564"/>
              <a:ext cx="396690" cy="150469"/>
            </a:xfrm>
            <a:custGeom>
              <a:avLst/>
              <a:gdLst>
                <a:gd name="connsiteX0" fmla="*/ 349027 w 403529"/>
                <a:gd name="connsiteY0" fmla="*/ 57665 h 157308"/>
                <a:gd name="connsiteX1" fmla="*/ 359286 w 403529"/>
                <a:gd name="connsiteY1" fmla="*/ 83655 h 157308"/>
                <a:gd name="connsiteX2" fmla="*/ 400323 w 403529"/>
                <a:gd name="connsiteY2" fmla="*/ 75448 h 157308"/>
                <a:gd name="connsiteX3" fmla="*/ 371597 w 403529"/>
                <a:gd name="connsiteY3" fmla="*/ 3633 h 157308"/>
                <a:gd name="connsiteX4" fmla="*/ 3633 w 403529"/>
                <a:gd name="connsiteY4" fmla="*/ 154102 h 157308"/>
                <a:gd name="connsiteX5" fmla="*/ 214289 w 403529"/>
                <a:gd name="connsiteY5" fmla="*/ 112381 h 157308"/>
                <a:gd name="connsiteX0" fmla="*/ 210656 w 396690"/>
                <a:gd name="connsiteY0" fmla="*/ 108748 h 150469"/>
                <a:gd name="connsiteX1" fmla="*/ 355653 w 396690"/>
                <a:gd name="connsiteY1" fmla="*/ 80022 h 150469"/>
                <a:gd name="connsiteX2" fmla="*/ 396690 w 396690"/>
                <a:gd name="connsiteY2" fmla="*/ 71815 h 150469"/>
                <a:gd name="connsiteX3" fmla="*/ 367964 w 396690"/>
                <a:gd name="connsiteY3" fmla="*/ 0 h 150469"/>
                <a:gd name="connsiteX4" fmla="*/ 0 w 396690"/>
                <a:gd name="connsiteY4" fmla="*/ 150469 h 150469"/>
                <a:gd name="connsiteX5" fmla="*/ 210656 w 396690"/>
                <a:gd name="connsiteY5" fmla="*/ 108748 h 150469"/>
                <a:gd name="connsiteX0" fmla="*/ 0 w 396690"/>
                <a:gd name="connsiteY0" fmla="*/ 150469 h 150469"/>
                <a:gd name="connsiteX1" fmla="*/ 355653 w 396690"/>
                <a:gd name="connsiteY1" fmla="*/ 80022 h 150469"/>
                <a:gd name="connsiteX2" fmla="*/ 396690 w 396690"/>
                <a:gd name="connsiteY2" fmla="*/ 71815 h 150469"/>
                <a:gd name="connsiteX3" fmla="*/ 367964 w 396690"/>
                <a:gd name="connsiteY3" fmla="*/ 0 h 150469"/>
                <a:gd name="connsiteX4" fmla="*/ 0 w 396690"/>
                <a:gd name="connsiteY4" fmla="*/ 150469 h 150469"/>
                <a:gd name="connsiteX0" fmla="*/ 0 w 396690"/>
                <a:gd name="connsiteY0" fmla="*/ 150469 h 150469"/>
                <a:gd name="connsiteX1" fmla="*/ 396690 w 396690"/>
                <a:gd name="connsiteY1" fmla="*/ 71815 h 150469"/>
                <a:gd name="connsiteX2" fmla="*/ 367964 w 396690"/>
                <a:gd name="connsiteY2" fmla="*/ 0 h 150469"/>
                <a:gd name="connsiteX3" fmla="*/ 0 w 396690"/>
                <a:gd name="connsiteY3" fmla="*/ 150469 h 150469"/>
              </a:gdLst>
              <a:ahLst/>
              <a:cxnLst>
                <a:cxn ang="0">
                  <a:pos x="connsiteX0" y="connsiteY0"/>
                </a:cxn>
                <a:cxn ang="0">
                  <a:pos x="connsiteX1" y="connsiteY1"/>
                </a:cxn>
                <a:cxn ang="0">
                  <a:pos x="connsiteX2" y="connsiteY2"/>
                </a:cxn>
                <a:cxn ang="0">
                  <a:pos x="connsiteX3" y="connsiteY3"/>
                </a:cxn>
              </a:cxnLst>
              <a:rect l="l" t="t" r="r" b="b"/>
              <a:pathLst>
                <a:path w="396690" h="150469">
                  <a:moveTo>
                    <a:pt x="0" y="150469"/>
                  </a:moveTo>
                  <a:lnTo>
                    <a:pt x="396690" y="71815"/>
                  </a:lnTo>
                  <a:lnTo>
                    <a:pt x="367964" y="0"/>
                  </a:lnTo>
                  <a:lnTo>
                    <a:pt x="0" y="150469"/>
                  </a:lnTo>
                  <a:close/>
                </a:path>
              </a:pathLst>
            </a:custGeom>
            <a:solidFill>
              <a:schemeClr val="accent2"/>
            </a:solidFill>
            <a:ln w="6747" cap="flat">
              <a:noFill/>
              <a:prstDash val="solid"/>
              <a:miter/>
            </a:ln>
          </p:spPr>
          <p:txBody>
            <a:bodyPr rtlCol="0" anchor="ctr"/>
            <a:lstStyle/>
            <a:p>
              <a:endParaRPr lang="en-US"/>
            </a:p>
          </p:txBody>
        </p:sp>
        <p:sp>
          <p:nvSpPr>
            <p:cNvPr id="154" name="Freeform: Shape 117">
              <a:extLst>
                <a:ext uri="{FF2B5EF4-FFF2-40B4-BE49-F238E27FC236}">
                  <a16:creationId xmlns:a16="http://schemas.microsoft.com/office/drawing/2014/main" id="{2386A5E9-B07A-46E7-B10C-AA873C0FEB30}"/>
                </a:ext>
              </a:extLst>
            </p:cNvPr>
            <p:cNvSpPr/>
            <p:nvPr/>
          </p:nvSpPr>
          <p:spPr>
            <a:xfrm rot="18000000">
              <a:off x="4949313" y="5497638"/>
              <a:ext cx="364546" cy="69763"/>
            </a:xfrm>
            <a:custGeom>
              <a:avLst/>
              <a:gdLst>
                <a:gd name="connsiteX0" fmla="*/ 213605 w 369331"/>
                <a:gd name="connsiteY0" fmla="*/ 73396 h 75234"/>
                <a:gd name="connsiteX1" fmla="*/ 321669 w 369331"/>
                <a:gd name="connsiteY1" fmla="*/ 52194 h 75234"/>
                <a:gd name="connsiteX2" fmla="*/ 326457 w 369331"/>
                <a:gd name="connsiteY2" fmla="*/ 73396 h 75234"/>
                <a:gd name="connsiteX3" fmla="*/ 368178 w 369331"/>
                <a:gd name="connsiteY3" fmla="*/ 73396 h 75234"/>
                <a:gd name="connsiteX4" fmla="*/ 354499 w 369331"/>
                <a:gd name="connsiteY4" fmla="*/ 3633 h 75234"/>
                <a:gd name="connsiteX5" fmla="*/ 3633 w 369331"/>
                <a:gd name="connsiteY5" fmla="*/ 73396 h 75234"/>
                <a:gd name="connsiteX0" fmla="*/ 209972 w 364545"/>
                <a:gd name="connsiteY0" fmla="*/ 69763 h 69763"/>
                <a:gd name="connsiteX1" fmla="*/ 322824 w 364545"/>
                <a:gd name="connsiteY1" fmla="*/ 69763 h 69763"/>
                <a:gd name="connsiteX2" fmla="*/ 364545 w 364545"/>
                <a:gd name="connsiteY2" fmla="*/ 69763 h 69763"/>
                <a:gd name="connsiteX3" fmla="*/ 350866 w 364545"/>
                <a:gd name="connsiteY3" fmla="*/ 0 h 69763"/>
                <a:gd name="connsiteX4" fmla="*/ 0 w 364545"/>
                <a:gd name="connsiteY4" fmla="*/ 69763 h 69763"/>
                <a:gd name="connsiteX5" fmla="*/ 209972 w 364545"/>
                <a:gd name="connsiteY5" fmla="*/ 69763 h 69763"/>
                <a:gd name="connsiteX0" fmla="*/ 209972 w 364545"/>
                <a:gd name="connsiteY0" fmla="*/ 69763 h 69763"/>
                <a:gd name="connsiteX1" fmla="*/ 364545 w 364545"/>
                <a:gd name="connsiteY1" fmla="*/ 69763 h 69763"/>
                <a:gd name="connsiteX2" fmla="*/ 350866 w 364545"/>
                <a:gd name="connsiteY2" fmla="*/ 0 h 69763"/>
                <a:gd name="connsiteX3" fmla="*/ 0 w 364545"/>
                <a:gd name="connsiteY3" fmla="*/ 69763 h 69763"/>
                <a:gd name="connsiteX4" fmla="*/ 209972 w 364545"/>
                <a:gd name="connsiteY4" fmla="*/ 69763 h 69763"/>
                <a:gd name="connsiteX0" fmla="*/ 0 w 364545"/>
                <a:gd name="connsiteY0" fmla="*/ 69763 h 69763"/>
                <a:gd name="connsiteX1" fmla="*/ 364545 w 364545"/>
                <a:gd name="connsiteY1" fmla="*/ 69763 h 69763"/>
                <a:gd name="connsiteX2" fmla="*/ 350866 w 364545"/>
                <a:gd name="connsiteY2" fmla="*/ 0 h 69763"/>
                <a:gd name="connsiteX3" fmla="*/ 0 w 364545"/>
                <a:gd name="connsiteY3" fmla="*/ 69763 h 69763"/>
              </a:gdLst>
              <a:ahLst/>
              <a:cxnLst>
                <a:cxn ang="0">
                  <a:pos x="connsiteX0" y="connsiteY0"/>
                </a:cxn>
                <a:cxn ang="0">
                  <a:pos x="connsiteX1" y="connsiteY1"/>
                </a:cxn>
                <a:cxn ang="0">
                  <a:pos x="connsiteX2" y="connsiteY2"/>
                </a:cxn>
                <a:cxn ang="0">
                  <a:pos x="connsiteX3" y="connsiteY3"/>
                </a:cxn>
              </a:cxnLst>
              <a:rect l="l" t="t" r="r" b="b"/>
              <a:pathLst>
                <a:path w="364545" h="69763">
                  <a:moveTo>
                    <a:pt x="0" y="69763"/>
                  </a:moveTo>
                  <a:lnTo>
                    <a:pt x="364545" y="69763"/>
                  </a:lnTo>
                  <a:lnTo>
                    <a:pt x="350866" y="0"/>
                  </a:lnTo>
                  <a:lnTo>
                    <a:pt x="0" y="69763"/>
                  </a:lnTo>
                  <a:close/>
                </a:path>
              </a:pathLst>
            </a:custGeom>
            <a:solidFill>
              <a:schemeClr val="accent2"/>
            </a:solidFill>
            <a:ln w="6747" cap="flat">
              <a:noFill/>
              <a:prstDash val="solid"/>
              <a:miter/>
            </a:ln>
          </p:spPr>
          <p:txBody>
            <a:bodyPr rtlCol="0" anchor="ctr"/>
            <a:lstStyle/>
            <a:p>
              <a:endParaRPr lang="en-US"/>
            </a:p>
          </p:txBody>
        </p:sp>
        <p:sp>
          <p:nvSpPr>
            <p:cNvPr id="155" name="Freeform: Shape 125">
              <a:extLst>
                <a:ext uri="{FF2B5EF4-FFF2-40B4-BE49-F238E27FC236}">
                  <a16:creationId xmlns:a16="http://schemas.microsoft.com/office/drawing/2014/main" id="{82E74296-CA0F-4F6A-9569-7EE1E974BDAF}"/>
                </a:ext>
              </a:extLst>
            </p:cNvPr>
            <p:cNvSpPr/>
            <p:nvPr/>
          </p:nvSpPr>
          <p:spPr bwMode="auto">
            <a:xfrm>
              <a:off x="5004687" y="5354091"/>
              <a:ext cx="537866" cy="658031"/>
            </a:xfrm>
            <a:custGeom>
              <a:avLst/>
              <a:gdLst>
                <a:gd name="connsiteX0" fmla="*/ 300938 w 537866"/>
                <a:gd name="connsiteY0" fmla="*/ 0 h 658031"/>
                <a:gd name="connsiteX1" fmla="*/ 537866 w 537866"/>
                <a:gd name="connsiteY1" fmla="*/ 136791 h 658031"/>
                <a:gd name="connsiteX2" fmla="*/ 236928 w 537866"/>
                <a:gd name="connsiteY2" fmla="*/ 658031 h 658031"/>
                <a:gd name="connsiteX3" fmla="*/ 0 w 537866"/>
                <a:gd name="connsiteY3" fmla="*/ 521240 h 658031"/>
                <a:gd name="connsiteX4" fmla="*/ 300938 w 537866"/>
                <a:gd name="connsiteY4" fmla="*/ 0 h 658031"/>
                <a:gd name="connsiteX5" fmla="*/ 333728 w 537866"/>
                <a:gd name="connsiteY5" fmla="*/ 66317 h 658031"/>
                <a:gd name="connsiteX6" fmla="*/ 305699 w 537866"/>
                <a:gd name="connsiteY6" fmla="*/ 73828 h 658031"/>
                <a:gd name="connsiteX7" fmla="*/ 69736 w 537866"/>
                <a:gd name="connsiteY7" fmla="*/ 482527 h 658031"/>
                <a:gd name="connsiteX8" fmla="*/ 79750 w 537866"/>
                <a:gd name="connsiteY8" fmla="*/ 519899 h 658031"/>
                <a:gd name="connsiteX9" fmla="*/ 198214 w 537866"/>
                <a:gd name="connsiteY9" fmla="*/ 588294 h 658031"/>
                <a:gd name="connsiteX10" fmla="*/ 235586 w 537866"/>
                <a:gd name="connsiteY10" fmla="*/ 578280 h 658031"/>
                <a:gd name="connsiteX11" fmla="*/ 471548 w 537866"/>
                <a:gd name="connsiteY11" fmla="*/ 169581 h 658031"/>
                <a:gd name="connsiteX12" fmla="*/ 464038 w 537866"/>
                <a:gd name="connsiteY12" fmla="*/ 141552 h 658031"/>
                <a:gd name="connsiteX13" fmla="*/ 333728 w 537866"/>
                <a:gd name="connsiteY13" fmla="*/ 66317 h 658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37866" h="658031">
                  <a:moveTo>
                    <a:pt x="300938" y="0"/>
                  </a:moveTo>
                  <a:lnTo>
                    <a:pt x="537866" y="136791"/>
                  </a:lnTo>
                  <a:lnTo>
                    <a:pt x="236928" y="658031"/>
                  </a:lnTo>
                  <a:lnTo>
                    <a:pt x="0" y="521240"/>
                  </a:lnTo>
                  <a:lnTo>
                    <a:pt x="300938" y="0"/>
                  </a:lnTo>
                  <a:close/>
                  <a:moveTo>
                    <a:pt x="333728" y="66317"/>
                  </a:moveTo>
                  <a:lnTo>
                    <a:pt x="305699" y="73828"/>
                  </a:lnTo>
                  <a:lnTo>
                    <a:pt x="69736" y="482527"/>
                  </a:lnTo>
                  <a:lnTo>
                    <a:pt x="79750" y="519899"/>
                  </a:lnTo>
                  <a:lnTo>
                    <a:pt x="198214" y="588294"/>
                  </a:lnTo>
                  <a:lnTo>
                    <a:pt x="235586" y="578280"/>
                  </a:lnTo>
                  <a:lnTo>
                    <a:pt x="471548" y="169581"/>
                  </a:lnTo>
                  <a:lnTo>
                    <a:pt x="464038" y="141552"/>
                  </a:lnTo>
                  <a:lnTo>
                    <a:pt x="333728" y="66317"/>
                  </a:lnTo>
                  <a:close/>
                </a:path>
              </a:pathLst>
            </a:custGeom>
            <a:solidFill>
              <a:schemeClr val="accent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56" name="Freeform: Shape 124">
              <a:extLst>
                <a:ext uri="{FF2B5EF4-FFF2-40B4-BE49-F238E27FC236}">
                  <a16:creationId xmlns:a16="http://schemas.microsoft.com/office/drawing/2014/main" id="{75B8B45B-62FB-4D96-94BC-AE2D9E365E40}"/>
                </a:ext>
              </a:extLst>
            </p:cNvPr>
            <p:cNvSpPr/>
            <p:nvPr/>
          </p:nvSpPr>
          <p:spPr bwMode="auto">
            <a:xfrm>
              <a:off x="5069908" y="5368909"/>
              <a:ext cx="182273" cy="338741"/>
            </a:xfrm>
            <a:custGeom>
              <a:avLst/>
              <a:gdLst>
                <a:gd name="connsiteX0" fmla="*/ 115017 w 182273"/>
                <a:gd name="connsiteY0" fmla="*/ 0 h 338741"/>
                <a:gd name="connsiteX1" fmla="*/ 182273 w 182273"/>
                <a:gd name="connsiteY1" fmla="*/ 23035 h 338741"/>
                <a:gd name="connsiteX2" fmla="*/ 161413 w 182273"/>
                <a:gd name="connsiteY2" fmla="*/ 59166 h 338741"/>
                <a:gd name="connsiteX3" fmla="*/ 140657 w 182273"/>
                <a:gd name="connsiteY3" fmla="*/ 52712 h 338741"/>
                <a:gd name="connsiteX4" fmla="*/ 104987 w 182273"/>
                <a:gd name="connsiteY4" fmla="*/ 156899 h 338741"/>
                <a:gd name="connsiteX5" fmla="*/ 0 w 182273"/>
                <a:gd name="connsiteY5" fmla="*/ 338741 h 338741"/>
                <a:gd name="connsiteX6" fmla="*/ 115017 w 182273"/>
                <a:gd name="connsiteY6" fmla="*/ 0 h 338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2273" h="338741">
                  <a:moveTo>
                    <a:pt x="115017" y="0"/>
                  </a:moveTo>
                  <a:lnTo>
                    <a:pt x="182273" y="23035"/>
                  </a:lnTo>
                  <a:lnTo>
                    <a:pt x="161413" y="59166"/>
                  </a:lnTo>
                  <a:lnTo>
                    <a:pt x="140657" y="52712"/>
                  </a:lnTo>
                  <a:lnTo>
                    <a:pt x="104987" y="156899"/>
                  </a:lnTo>
                  <a:lnTo>
                    <a:pt x="0" y="338741"/>
                  </a:lnTo>
                  <a:lnTo>
                    <a:pt x="115017" y="0"/>
                  </a:lnTo>
                  <a:close/>
                </a:path>
              </a:pathLst>
            </a:custGeom>
            <a:solidFill>
              <a:schemeClr val="accent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57" name="Freeform: Shape 123">
              <a:extLst>
                <a:ext uri="{FF2B5EF4-FFF2-40B4-BE49-F238E27FC236}">
                  <a16:creationId xmlns:a16="http://schemas.microsoft.com/office/drawing/2014/main" id="{715BF2E7-FE3D-4E21-908B-C4D8FF0F2E28}"/>
                </a:ext>
              </a:extLst>
            </p:cNvPr>
            <p:cNvSpPr/>
            <p:nvPr/>
          </p:nvSpPr>
          <p:spPr bwMode="auto">
            <a:xfrm>
              <a:off x="5012873" y="5396123"/>
              <a:ext cx="130229" cy="393901"/>
            </a:xfrm>
            <a:custGeom>
              <a:avLst/>
              <a:gdLst>
                <a:gd name="connsiteX0" fmla="*/ 53672 w 130229"/>
                <a:gd name="connsiteY0" fmla="*/ 0 h 393901"/>
                <a:gd name="connsiteX1" fmla="*/ 130229 w 130229"/>
                <a:gd name="connsiteY1" fmla="*/ 11031 h 393901"/>
                <a:gd name="connsiteX2" fmla="*/ 116817 w 130229"/>
                <a:gd name="connsiteY2" fmla="*/ 50673 h 393901"/>
                <a:gd name="connsiteX3" fmla="*/ 89180 w 130229"/>
                <a:gd name="connsiteY3" fmla="*/ 46563 h 393901"/>
                <a:gd name="connsiteX4" fmla="*/ 69196 w 130229"/>
                <a:gd name="connsiteY4" fmla="*/ 190607 h 393901"/>
                <a:gd name="connsiteX5" fmla="*/ 0 w 130229"/>
                <a:gd name="connsiteY5" fmla="*/ 393901 h 393901"/>
                <a:gd name="connsiteX6" fmla="*/ 53672 w 130229"/>
                <a:gd name="connsiteY6" fmla="*/ 0 h 393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229" h="393901">
                  <a:moveTo>
                    <a:pt x="53672" y="0"/>
                  </a:moveTo>
                  <a:lnTo>
                    <a:pt x="130229" y="11031"/>
                  </a:lnTo>
                  <a:lnTo>
                    <a:pt x="116817" y="50673"/>
                  </a:lnTo>
                  <a:lnTo>
                    <a:pt x="89180" y="46563"/>
                  </a:lnTo>
                  <a:lnTo>
                    <a:pt x="69196" y="190607"/>
                  </a:lnTo>
                  <a:lnTo>
                    <a:pt x="0" y="393901"/>
                  </a:lnTo>
                  <a:lnTo>
                    <a:pt x="53672" y="0"/>
                  </a:lnTo>
                  <a:close/>
                </a:path>
              </a:pathLst>
            </a:custGeom>
            <a:solidFill>
              <a:schemeClr val="accent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58" name="Freeform: Shape 122">
              <a:extLst>
                <a:ext uri="{FF2B5EF4-FFF2-40B4-BE49-F238E27FC236}">
                  <a16:creationId xmlns:a16="http://schemas.microsoft.com/office/drawing/2014/main" id="{80AA9B09-1470-43FD-A275-2D8DE046772E}"/>
                </a:ext>
              </a:extLst>
            </p:cNvPr>
            <p:cNvSpPr/>
            <p:nvPr/>
          </p:nvSpPr>
          <p:spPr bwMode="auto">
            <a:xfrm>
              <a:off x="5338590" y="5514504"/>
              <a:ext cx="41044" cy="41044"/>
            </a:xfrm>
            <a:custGeom>
              <a:avLst/>
              <a:gdLst>
                <a:gd name="connsiteX0" fmla="*/ 15212 w 41044"/>
                <a:gd name="connsiteY0" fmla="*/ 703 h 41044"/>
                <a:gd name="connsiteX1" fmla="*/ 30782 w 41044"/>
                <a:gd name="connsiteY1" fmla="*/ 2753 h 41044"/>
                <a:gd name="connsiteX2" fmla="*/ 38292 w 41044"/>
                <a:gd name="connsiteY2" fmla="*/ 30781 h 41044"/>
                <a:gd name="connsiteX3" fmla="*/ 10263 w 41044"/>
                <a:gd name="connsiteY3" fmla="*/ 38292 h 41044"/>
                <a:gd name="connsiteX4" fmla="*/ 2753 w 41044"/>
                <a:gd name="connsiteY4" fmla="*/ 10262 h 41044"/>
                <a:gd name="connsiteX5" fmla="*/ 15212 w 41044"/>
                <a:gd name="connsiteY5" fmla="*/ 703 h 4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044" h="41044">
                  <a:moveTo>
                    <a:pt x="15212" y="703"/>
                  </a:moveTo>
                  <a:cubicBezTo>
                    <a:pt x="20284" y="-656"/>
                    <a:pt x="25875" y="-80"/>
                    <a:pt x="30782" y="2753"/>
                  </a:cubicBezTo>
                  <a:cubicBezTo>
                    <a:pt x="40595" y="8419"/>
                    <a:pt x="43958" y="20967"/>
                    <a:pt x="38292" y="30781"/>
                  </a:cubicBezTo>
                  <a:cubicBezTo>
                    <a:pt x="32626" y="40595"/>
                    <a:pt x="20077" y="43958"/>
                    <a:pt x="10263" y="38292"/>
                  </a:cubicBezTo>
                  <a:cubicBezTo>
                    <a:pt x="449" y="32626"/>
                    <a:pt x="-2913" y="20076"/>
                    <a:pt x="2753" y="10262"/>
                  </a:cubicBezTo>
                  <a:cubicBezTo>
                    <a:pt x="5586" y="5356"/>
                    <a:pt x="10140" y="2062"/>
                    <a:pt x="15212" y="703"/>
                  </a:cubicBezTo>
                  <a:close/>
                </a:path>
              </a:pathLst>
            </a:custGeom>
            <a:solidFill>
              <a:schemeClr val="accent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59" name="Freeform: Shape 121">
              <a:extLst>
                <a:ext uri="{FF2B5EF4-FFF2-40B4-BE49-F238E27FC236}">
                  <a16:creationId xmlns:a16="http://schemas.microsoft.com/office/drawing/2014/main" id="{63727D6D-D293-4DCD-A214-8377B4B4DEAF}"/>
                </a:ext>
              </a:extLst>
            </p:cNvPr>
            <p:cNvSpPr/>
            <p:nvPr/>
          </p:nvSpPr>
          <p:spPr bwMode="auto">
            <a:xfrm>
              <a:off x="5208358" y="5624665"/>
              <a:ext cx="130520" cy="116881"/>
            </a:xfrm>
            <a:custGeom>
              <a:avLst/>
              <a:gdLst>
                <a:gd name="connsiteX0" fmla="*/ 42722 w 130520"/>
                <a:gd name="connsiteY0" fmla="*/ 753 h 116881"/>
                <a:gd name="connsiteX1" fmla="*/ 92618 w 130520"/>
                <a:gd name="connsiteY1" fmla="*/ 11055 h 116881"/>
                <a:gd name="connsiteX2" fmla="*/ 124492 w 130520"/>
                <a:gd name="connsiteY2" fmla="*/ 92638 h 116881"/>
                <a:gd name="connsiteX3" fmla="*/ 37902 w 130520"/>
                <a:gd name="connsiteY3" fmla="*/ 105826 h 116881"/>
                <a:gd name="connsiteX4" fmla="*/ 6029 w 130520"/>
                <a:gd name="connsiteY4" fmla="*/ 24243 h 116881"/>
                <a:gd name="connsiteX5" fmla="*/ 42722 w 130520"/>
                <a:gd name="connsiteY5" fmla="*/ 753 h 116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0520" h="116881">
                  <a:moveTo>
                    <a:pt x="42722" y="753"/>
                  </a:moveTo>
                  <a:cubicBezTo>
                    <a:pt x="58392" y="-1633"/>
                    <a:pt x="76262" y="1612"/>
                    <a:pt x="92618" y="11055"/>
                  </a:cubicBezTo>
                  <a:cubicBezTo>
                    <a:pt x="125332" y="29942"/>
                    <a:pt x="139602" y="66468"/>
                    <a:pt x="124492" y="92638"/>
                  </a:cubicBezTo>
                  <a:cubicBezTo>
                    <a:pt x="109383" y="118808"/>
                    <a:pt x="70616" y="124713"/>
                    <a:pt x="37902" y="105826"/>
                  </a:cubicBezTo>
                  <a:cubicBezTo>
                    <a:pt x="5190" y="86940"/>
                    <a:pt x="-9080" y="50413"/>
                    <a:pt x="6029" y="24243"/>
                  </a:cubicBezTo>
                  <a:cubicBezTo>
                    <a:pt x="13584" y="11158"/>
                    <a:pt x="27053" y="3140"/>
                    <a:pt x="42722" y="753"/>
                  </a:cubicBezTo>
                  <a:close/>
                </a:path>
              </a:pathLst>
            </a:custGeom>
            <a:solidFill>
              <a:schemeClr val="accent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60" name="Freeform: Shape 120">
              <a:extLst>
                <a:ext uri="{FF2B5EF4-FFF2-40B4-BE49-F238E27FC236}">
                  <a16:creationId xmlns:a16="http://schemas.microsoft.com/office/drawing/2014/main" id="{EB0B83FC-4E68-40F4-8388-55D2624C4B95}"/>
                </a:ext>
              </a:extLst>
            </p:cNvPr>
            <p:cNvSpPr/>
            <p:nvPr/>
          </p:nvSpPr>
          <p:spPr bwMode="auto">
            <a:xfrm>
              <a:off x="5167603" y="5810662"/>
              <a:ext cx="41044" cy="41044"/>
            </a:xfrm>
            <a:custGeom>
              <a:avLst/>
              <a:gdLst>
                <a:gd name="connsiteX0" fmla="*/ 15212 w 41044"/>
                <a:gd name="connsiteY0" fmla="*/ 703 h 41044"/>
                <a:gd name="connsiteX1" fmla="*/ 30782 w 41044"/>
                <a:gd name="connsiteY1" fmla="*/ 2753 h 41044"/>
                <a:gd name="connsiteX2" fmla="*/ 38292 w 41044"/>
                <a:gd name="connsiteY2" fmla="*/ 30781 h 41044"/>
                <a:gd name="connsiteX3" fmla="*/ 10263 w 41044"/>
                <a:gd name="connsiteY3" fmla="*/ 38292 h 41044"/>
                <a:gd name="connsiteX4" fmla="*/ 2753 w 41044"/>
                <a:gd name="connsiteY4" fmla="*/ 10262 h 41044"/>
                <a:gd name="connsiteX5" fmla="*/ 15212 w 41044"/>
                <a:gd name="connsiteY5" fmla="*/ 703 h 4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044" h="41044">
                  <a:moveTo>
                    <a:pt x="15212" y="703"/>
                  </a:moveTo>
                  <a:cubicBezTo>
                    <a:pt x="20284" y="-656"/>
                    <a:pt x="25875" y="-80"/>
                    <a:pt x="30782" y="2753"/>
                  </a:cubicBezTo>
                  <a:cubicBezTo>
                    <a:pt x="40595" y="8419"/>
                    <a:pt x="43958" y="20967"/>
                    <a:pt x="38292" y="30781"/>
                  </a:cubicBezTo>
                  <a:cubicBezTo>
                    <a:pt x="32626" y="40595"/>
                    <a:pt x="20077" y="43958"/>
                    <a:pt x="10263" y="38292"/>
                  </a:cubicBezTo>
                  <a:cubicBezTo>
                    <a:pt x="449" y="32626"/>
                    <a:pt x="-2913" y="20076"/>
                    <a:pt x="2753" y="10262"/>
                  </a:cubicBezTo>
                  <a:cubicBezTo>
                    <a:pt x="5586" y="5356"/>
                    <a:pt x="10140" y="2062"/>
                    <a:pt x="15212" y="703"/>
                  </a:cubicBezTo>
                  <a:close/>
                </a:path>
              </a:pathLst>
            </a:custGeom>
            <a:solidFill>
              <a:schemeClr val="accent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sp>
        <p:nvSpPr>
          <p:cNvPr id="92" name="Text Placeholder 11">
            <a:extLst>
              <a:ext uri="{FF2B5EF4-FFF2-40B4-BE49-F238E27FC236}">
                <a16:creationId xmlns:a16="http://schemas.microsoft.com/office/drawing/2014/main" id="{4B488048-6B9D-4D82-80E6-C4EB2EB527B6}"/>
              </a:ext>
            </a:extLst>
          </p:cNvPr>
          <p:cNvSpPr txBox="1">
            <a:spLocks/>
          </p:cNvSpPr>
          <p:nvPr/>
        </p:nvSpPr>
        <p:spPr>
          <a:xfrm>
            <a:off x="588263" y="2742503"/>
            <a:ext cx="2194560" cy="492443"/>
          </a:xfrm>
          <a:prstGeom prst="rect">
            <a:avLst/>
          </a:prstGeom>
        </p:spPr>
        <p:txBody>
          <a:bodyPr vert="horz" wrap="square" lIns="0" tIns="0" rIns="0" bIns="0" rtlCol="0" anchor="t" anchorCtr="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b="0" kern="1200" spc="0" baseline="0">
                <a:solidFill>
                  <a:srgbClr val="0078D4"/>
                </a:solidFill>
                <a:latin typeface="+mj-lt"/>
                <a:ea typeface="+mn-ea"/>
                <a:cs typeface="Segoe UI" panose="020B0502040204020203" pitchFamily="34" charset="0"/>
              </a:defRPr>
            </a:lvl1pPr>
            <a:lvl2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rgbClr val="0078D4"/>
                </a:solidFill>
                <a:latin typeface="+mn-lt"/>
                <a:ea typeface="+mn-ea"/>
                <a:cs typeface="+mn-cs"/>
              </a:defRPr>
            </a:lvl2pPr>
            <a:lvl3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rgbClr val="0078D4"/>
                </a:solidFill>
                <a:latin typeface="+mn-lt"/>
                <a:ea typeface="+mn-ea"/>
                <a:cs typeface="+mn-cs"/>
              </a:defRPr>
            </a:lvl3pPr>
            <a:lvl4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4pPr>
            <a:lvl5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600" dirty="0">
                <a:latin typeface="Segoe UI Semibold"/>
              </a:rPr>
              <a:t>Flexible pricing </a:t>
            </a:r>
            <a:br>
              <a:rPr lang="en-US" sz="1600" dirty="0">
                <a:latin typeface="Segoe UI Semibold"/>
              </a:rPr>
            </a:br>
            <a:r>
              <a:rPr lang="en-US" sz="1600" dirty="0">
                <a:latin typeface="Segoe UI Semibold"/>
              </a:rPr>
              <a:t>options</a:t>
            </a:r>
          </a:p>
        </p:txBody>
      </p:sp>
      <p:sp>
        <p:nvSpPr>
          <p:cNvPr id="91" name="Text Placeholder 47">
            <a:extLst>
              <a:ext uri="{FF2B5EF4-FFF2-40B4-BE49-F238E27FC236}">
                <a16:creationId xmlns:a16="http://schemas.microsoft.com/office/drawing/2014/main" id="{F41402CA-0716-48C3-88F2-F4E30D15C889}"/>
              </a:ext>
            </a:extLst>
          </p:cNvPr>
          <p:cNvSpPr txBox="1">
            <a:spLocks/>
          </p:cNvSpPr>
          <p:nvPr/>
        </p:nvSpPr>
        <p:spPr>
          <a:xfrm>
            <a:off x="588263" y="3524819"/>
            <a:ext cx="2451820" cy="1403333"/>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2pPr>
            <a:lvl3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050" kern="1200" spc="0" baseline="0">
                <a:gradFill>
                  <a:gsLst>
                    <a:gs pos="1250">
                      <a:schemeClr val="tx1"/>
                    </a:gs>
                    <a:gs pos="100000">
                      <a:schemeClr val="tx1"/>
                    </a:gs>
                  </a:gsLst>
                  <a:lin ang="5400000" scaled="0"/>
                </a:gradFill>
                <a:latin typeface="+mn-lt"/>
                <a:ea typeface="+mn-ea"/>
                <a:cs typeface="+mn-cs"/>
              </a:defRPr>
            </a:lvl3pPr>
            <a:lvl4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000" kern="1200" spc="0" baseline="0">
                <a:gradFill>
                  <a:gsLst>
                    <a:gs pos="1250">
                      <a:schemeClr val="tx1"/>
                    </a:gs>
                    <a:gs pos="100000">
                      <a:schemeClr val="tx1"/>
                    </a:gs>
                  </a:gsLst>
                  <a:lin ang="5400000" scaled="0"/>
                </a:gradFill>
                <a:latin typeface="+mn-lt"/>
                <a:ea typeface="+mn-ea"/>
                <a:cs typeface="+mn-cs"/>
              </a:defRPr>
            </a:lvl4pPr>
            <a:lvl5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10000"/>
              </a:lnSpc>
              <a:defRPr/>
            </a:pPr>
            <a:r>
              <a:rPr lang="en-US" dirty="0">
                <a:gradFill>
                  <a:gsLst>
                    <a:gs pos="1250">
                      <a:srgbClr val="000000"/>
                    </a:gs>
                    <a:gs pos="100000">
                      <a:srgbClr val="000000"/>
                    </a:gs>
                  </a:gsLst>
                  <a:lin ang="5400000" scaled="0"/>
                </a:gradFill>
              </a:rPr>
              <a:t>Scale compute, memory, and storage independently and pay only for what you use. Includes automatic database patching, query optimization, and security all at no extra cost.</a:t>
            </a:r>
          </a:p>
        </p:txBody>
      </p:sp>
      <p:sp>
        <p:nvSpPr>
          <p:cNvPr id="105" name="Text Placeholder 12">
            <a:extLst>
              <a:ext uri="{FF2B5EF4-FFF2-40B4-BE49-F238E27FC236}">
                <a16:creationId xmlns:a16="http://schemas.microsoft.com/office/drawing/2014/main" id="{D99012F6-82B2-4136-9A49-9F35C13BE2A4}"/>
              </a:ext>
            </a:extLst>
          </p:cNvPr>
          <p:cNvSpPr txBox="1">
            <a:spLocks/>
          </p:cNvSpPr>
          <p:nvPr/>
        </p:nvSpPr>
        <p:spPr>
          <a:xfrm>
            <a:off x="3347907" y="2742503"/>
            <a:ext cx="2194560" cy="492443"/>
          </a:xfrm>
          <a:prstGeom prst="rect">
            <a:avLst/>
          </a:prstGeom>
        </p:spPr>
        <p:txBody>
          <a:bodyPr vert="horz" wrap="square" lIns="0" tIns="0" rIns="0" bIns="0" rtlCol="0" anchor="t" anchorCtr="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b="0" kern="1200" spc="0" baseline="0">
                <a:solidFill>
                  <a:srgbClr val="0078D4"/>
                </a:solidFill>
                <a:latin typeface="+mj-lt"/>
                <a:ea typeface="+mn-ea"/>
                <a:cs typeface="Segoe UI" panose="020B0502040204020203" pitchFamily="34" charset="0"/>
              </a:defRPr>
            </a:lvl1pPr>
            <a:lvl2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rgbClr val="0078D4"/>
                </a:solidFill>
                <a:latin typeface="+mn-lt"/>
                <a:ea typeface="+mn-ea"/>
                <a:cs typeface="+mn-cs"/>
              </a:defRPr>
            </a:lvl2pPr>
            <a:lvl3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rgbClr val="0078D4"/>
                </a:solidFill>
                <a:latin typeface="+mn-lt"/>
                <a:ea typeface="+mn-ea"/>
                <a:cs typeface="+mn-cs"/>
              </a:defRPr>
            </a:lvl3pPr>
            <a:lvl4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kern="1200" spc="0" baseline="0">
                <a:solidFill>
                  <a:srgbClr val="0078D4"/>
                </a:solidFill>
                <a:latin typeface="+mn-lt"/>
                <a:ea typeface="+mn-ea"/>
                <a:cs typeface="+mn-cs"/>
              </a:defRPr>
            </a:lvl4pPr>
            <a:lvl5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kern="1200" spc="0" baseline="0">
                <a:solidFill>
                  <a:srgbClr val="0078D4"/>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600" dirty="0">
                <a:latin typeface="Segoe UI Semibold"/>
              </a:rPr>
              <a:t>Reserved</a:t>
            </a:r>
            <a:br>
              <a:rPr lang="en-US" sz="1600" dirty="0">
                <a:latin typeface="Segoe UI Semibold"/>
              </a:rPr>
            </a:br>
            <a:r>
              <a:rPr lang="en-US" sz="1600" dirty="0">
                <a:latin typeface="Segoe UI Semibold"/>
              </a:rPr>
              <a:t>Capacity</a:t>
            </a:r>
          </a:p>
        </p:txBody>
      </p:sp>
      <p:sp>
        <p:nvSpPr>
          <p:cNvPr id="106" name="Text Placeholder 44">
            <a:extLst>
              <a:ext uri="{FF2B5EF4-FFF2-40B4-BE49-F238E27FC236}">
                <a16:creationId xmlns:a16="http://schemas.microsoft.com/office/drawing/2014/main" id="{802097BE-C48C-4DCD-8091-4E114E6FCC75}"/>
              </a:ext>
            </a:extLst>
          </p:cNvPr>
          <p:cNvSpPr txBox="1">
            <a:spLocks/>
          </p:cNvSpPr>
          <p:nvPr/>
        </p:nvSpPr>
        <p:spPr>
          <a:xfrm>
            <a:off x="3347907" y="3524819"/>
            <a:ext cx="2411494" cy="1166345"/>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2pPr>
            <a:lvl3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050" kern="1200" spc="0" baseline="0">
                <a:gradFill>
                  <a:gsLst>
                    <a:gs pos="1250">
                      <a:schemeClr val="tx1"/>
                    </a:gs>
                    <a:gs pos="100000">
                      <a:schemeClr val="tx1"/>
                    </a:gs>
                  </a:gsLst>
                  <a:lin ang="5400000" scaled="0"/>
                </a:gradFill>
                <a:latin typeface="+mn-lt"/>
                <a:ea typeface="+mn-ea"/>
                <a:cs typeface="+mn-cs"/>
              </a:defRPr>
            </a:lvl3pPr>
            <a:lvl4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000" kern="1200" spc="0" baseline="0">
                <a:gradFill>
                  <a:gsLst>
                    <a:gs pos="1250">
                      <a:schemeClr val="tx1"/>
                    </a:gs>
                    <a:gs pos="100000">
                      <a:schemeClr val="tx1"/>
                    </a:gs>
                  </a:gsLst>
                  <a:lin ang="5400000" scaled="0"/>
                </a:gradFill>
                <a:latin typeface="+mn-lt"/>
                <a:ea typeface="+mn-ea"/>
                <a:cs typeface="+mn-cs"/>
              </a:defRPr>
            </a:lvl4pPr>
            <a:lvl5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lgn="l">
              <a:lnSpc>
                <a:spcPct val="110000"/>
              </a:lnSpc>
              <a:defRPr/>
            </a:pPr>
            <a:r>
              <a:rPr lang="en-US" sz="1400" dirty="0">
                <a:gradFill>
                  <a:gsLst>
                    <a:gs pos="1250">
                      <a:srgbClr val="000000"/>
                    </a:gs>
                    <a:gs pos="100000">
                      <a:srgbClr val="000000"/>
                    </a:gs>
                  </a:gsLst>
                  <a:lin ang="5400000" scaled="0"/>
                </a:gradFill>
                <a:cs typeface="Segoe UI" panose="020B0502040204020203" pitchFamily="34" charset="0"/>
              </a:rPr>
              <a:t>Choice of 1-year or 3-year Reserved Capacity pricing and save up to 60 percent compared to the regular pay-as-you-go payment options.</a:t>
            </a:r>
          </a:p>
        </p:txBody>
      </p:sp>
      <p:sp>
        <p:nvSpPr>
          <p:cNvPr id="90" name="Text Placeholder 16">
            <a:extLst>
              <a:ext uri="{FF2B5EF4-FFF2-40B4-BE49-F238E27FC236}">
                <a16:creationId xmlns:a16="http://schemas.microsoft.com/office/drawing/2014/main" id="{15DFBCF6-1E54-4BA5-A7D0-B70C05C9960C}"/>
              </a:ext>
            </a:extLst>
          </p:cNvPr>
          <p:cNvSpPr txBox="1">
            <a:spLocks/>
          </p:cNvSpPr>
          <p:nvPr/>
        </p:nvSpPr>
        <p:spPr>
          <a:xfrm>
            <a:off x="6107551" y="2742503"/>
            <a:ext cx="1824771" cy="492443"/>
          </a:xfrm>
          <a:prstGeom prst="rect">
            <a:avLst/>
          </a:prstGeom>
        </p:spPr>
        <p:txBody>
          <a:bodyPr vert="horz" wrap="square" lIns="0" tIns="0" rIns="0" bIns="0" rtlCol="0" anchor="t" anchorCtr="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b="0" kern="1200" spc="0" baseline="0">
                <a:solidFill>
                  <a:srgbClr val="0078D4"/>
                </a:solidFill>
                <a:latin typeface="+mj-lt"/>
                <a:ea typeface="+mn-ea"/>
                <a:cs typeface="Segoe UI" panose="020B0502040204020203" pitchFamily="34" charset="0"/>
              </a:defRPr>
            </a:lvl1pPr>
            <a:lvl2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rgbClr val="0078D4"/>
                </a:solidFill>
                <a:latin typeface="+mn-lt"/>
                <a:ea typeface="+mn-ea"/>
                <a:cs typeface="+mn-cs"/>
              </a:defRPr>
            </a:lvl2pPr>
            <a:lvl3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rgbClr val="0078D4"/>
                </a:solidFill>
                <a:latin typeface="+mn-lt"/>
                <a:ea typeface="+mn-ea"/>
                <a:cs typeface="+mn-cs"/>
              </a:defRPr>
            </a:lvl3pPr>
            <a:lvl4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kern="1200" spc="0" baseline="0">
                <a:solidFill>
                  <a:srgbClr val="0078D4"/>
                </a:solidFill>
                <a:latin typeface="+mn-lt"/>
                <a:ea typeface="+mn-ea"/>
                <a:cs typeface="+mn-cs"/>
              </a:defRPr>
            </a:lvl4pPr>
            <a:lvl5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kern="1200" spc="0" baseline="0">
                <a:solidFill>
                  <a:srgbClr val="0078D4"/>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Segoe UI" panose="020B0502040204020203" pitchFamily="34" charset="0"/>
              </a:rPr>
              <a:t>Stop/Start functionality</a:t>
            </a:r>
          </a:p>
        </p:txBody>
      </p:sp>
      <p:sp>
        <p:nvSpPr>
          <p:cNvPr id="83" name="Text Placeholder 45">
            <a:extLst>
              <a:ext uri="{FF2B5EF4-FFF2-40B4-BE49-F238E27FC236}">
                <a16:creationId xmlns:a16="http://schemas.microsoft.com/office/drawing/2014/main" id="{C6053555-4F03-4475-9168-3E0C0A6671B4}"/>
              </a:ext>
            </a:extLst>
          </p:cNvPr>
          <p:cNvSpPr txBox="1">
            <a:spLocks/>
          </p:cNvSpPr>
          <p:nvPr/>
        </p:nvSpPr>
        <p:spPr>
          <a:xfrm>
            <a:off x="6107551" y="3524819"/>
            <a:ext cx="2411494" cy="929357"/>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2pPr>
            <a:lvl3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050" kern="1200" spc="0" baseline="0">
                <a:gradFill>
                  <a:gsLst>
                    <a:gs pos="1250">
                      <a:schemeClr val="tx1"/>
                    </a:gs>
                    <a:gs pos="100000">
                      <a:schemeClr val="tx1"/>
                    </a:gs>
                  </a:gsLst>
                  <a:lin ang="5400000" scaled="0"/>
                </a:gradFill>
                <a:latin typeface="+mn-lt"/>
                <a:ea typeface="+mn-ea"/>
                <a:cs typeface="+mn-cs"/>
              </a:defRPr>
            </a:lvl3pPr>
            <a:lvl4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000" kern="1200" spc="0" baseline="0">
                <a:gradFill>
                  <a:gsLst>
                    <a:gs pos="1250">
                      <a:schemeClr val="tx1"/>
                    </a:gs>
                    <a:gs pos="100000">
                      <a:schemeClr val="tx1"/>
                    </a:gs>
                  </a:gsLst>
                  <a:lin ang="5400000" scaled="0"/>
                </a:gradFill>
                <a:latin typeface="+mn-lt"/>
                <a:ea typeface="+mn-ea"/>
                <a:cs typeface="+mn-cs"/>
              </a:defRPr>
            </a:lvl4pPr>
            <a:lvl5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lgn="l">
              <a:lnSpc>
                <a:spcPct val="110000"/>
              </a:lnSpc>
              <a:defRPr/>
            </a:pPr>
            <a:r>
              <a:rPr lang="en-US" sz="1400" dirty="0">
                <a:gradFill>
                  <a:gsLst>
                    <a:gs pos="1250">
                      <a:srgbClr val="000000"/>
                    </a:gs>
                    <a:gs pos="100000">
                      <a:srgbClr val="000000"/>
                    </a:gs>
                  </a:gsLst>
                  <a:lin ang="5400000" scaled="0"/>
                </a:gradFill>
                <a:cs typeface="Segoe UI" panose="020B0502040204020203" pitchFamily="34" charset="0"/>
              </a:rPr>
              <a:t>Stop the PostgreSQL server when it's not needed for up to 7 days. When the database is stopped, only pay for storage*</a:t>
            </a:r>
          </a:p>
        </p:txBody>
      </p:sp>
      <p:sp>
        <p:nvSpPr>
          <p:cNvPr id="104" name="Text Placeholder 10">
            <a:extLst>
              <a:ext uri="{FF2B5EF4-FFF2-40B4-BE49-F238E27FC236}">
                <a16:creationId xmlns:a16="http://schemas.microsoft.com/office/drawing/2014/main" id="{88AE2176-B825-4441-9D81-3CDA11CCA844}"/>
              </a:ext>
            </a:extLst>
          </p:cNvPr>
          <p:cNvSpPr txBox="1">
            <a:spLocks/>
          </p:cNvSpPr>
          <p:nvPr/>
        </p:nvSpPr>
        <p:spPr>
          <a:xfrm>
            <a:off x="8867197" y="2742503"/>
            <a:ext cx="1947722" cy="492443"/>
          </a:xfrm>
          <a:prstGeom prst="rect">
            <a:avLst/>
          </a:prstGeom>
        </p:spPr>
        <p:txBody>
          <a:bodyPr vert="horz" wrap="square" lIns="0" tIns="0" rIns="0" bIns="0" rtlCol="0" anchor="t" anchorCtr="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b="0" kern="1200" spc="0" baseline="0">
                <a:solidFill>
                  <a:srgbClr val="0078D4"/>
                </a:solidFill>
                <a:latin typeface="+mj-lt"/>
                <a:ea typeface="+mn-ea"/>
                <a:cs typeface="Segoe UI" panose="020B0502040204020203" pitchFamily="34" charset="0"/>
              </a:defRPr>
            </a:lvl1pPr>
            <a:lvl2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rgbClr val="0078D4"/>
                </a:solidFill>
                <a:latin typeface="+mn-lt"/>
                <a:ea typeface="+mn-ea"/>
                <a:cs typeface="+mn-cs"/>
              </a:defRPr>
            </a:lvl2pPr>
            <a:lvl3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rgbClr val="0078D4"/>
                </a:solidFill>
                <a:latin typeface="+mn-lt"/>
                <a:ea typeface="+mn-ea"/>
                <a:cs typeface="+mn-cs"/>
              </a:defRPr>
            </a:lvl3pPr>
            <a:lvl4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kern="1200" spc="0" baseline="0">
                <a:solidFill>
                  <a:srgbClr val="0078D4"/>
                </a:solidFill>
                <a:latin typeface="+mn-lt"/>
                <a:ea typeface="+mn-ea"/>
                <a:cs typeface="+mn-cs"/>
              </a:defRPr>
            </a:lvl4pPr>
            <a:lvl5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kern="1200" spc="0" baseline="0">
                <a:solidFill>
                  <a:srgbClr val="0078D4"/>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600" dirty="0">
                <a:latin typeface="Segoe UI Semibold"/>
              </a:rPr>
              <a:t>Burstable compute SKUs</a:t>
            </a:r>
          </a:p>
        </p:txBody>
      </p:sp>
      <p:sp>
        <p:nvSpPr>
          <p:cNvPr id="82" name="Text Placeholder 47">
            <a:extLst>
              <a:ext uri="{FF2B5EF4-FFF2-40B4-BE49-F238E27FC236}">
                <a16:creationId xmlns:a16="http://schemas.microsoft.com/office/drawing/2014/main" id="{1CE3FAC8-B743-4F6C-BFD9-F2CC1AFC309D}"/>
              </a:ext>
            </a:extLst>
          </p:cNvPr>
          <p:cNvSpPr txBox="1">
            <a:spLocks/>
          </p:cNvSpPr>
          <p:nvPr/>
        </p:nvSpPr>
        <p:spPr>
          <a:xfrm>
            <a:off x="8867196" y="3524819"/>
            <a:ext cx="2411495" cy="929357"/>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2pPr>
            <a:lvl3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050" kern="1200" spc="0" baseline="0">
                <a:gradFill>
                  <a:gsLst>
                    <a:gs pos="1250">
                      <a:schemeClr val="tx1"/>
                    </a:gs>
                    <a:gs pos="100000">
                      <a:schemeClr val="tx1"/>
                    </a:gs>
                  </a:gsLst>
                  <a:lin ang="5400000" scaled="0"/>
                </a:gradFill>
                <a:latin typeface="+mn-lt"/>
                <a:ea typeface="+mn-ea"/>
                <a:cs typeface="+mn-cs"/>
              </a:defRPr>
            </a:lvl3pPr>
            <a:lvl4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000" kern="1200" spc="0" baseline="0">
                <a:gradFill>
                  <a:gsLst>
                    <a:gs pos="1250">
                      <a:schemeClr val="tx1"/>
                    </a:gs>
                    <a:gs pos="100000">
                      <a:schemeClr val="tx1"/>
                    </a:gs>
                  </a:gsLst>
                  <a:lin ang="5400000" scaled="0"/>
                </a:gradFill>
                <a:latin typeface="+mn-lt"/>
                <a:ea typeface="+mn-ea"/>
                <a:cs typeface="+mn-cs"/>
              </a:defRPr>
            </a:lvl4pPr>
            <a:lvl5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lgn="l">
              <a:lnSpc>
                <a:spcPct val="110000"/>
              </a:lnSpc>
              <a:defRPr/>
            </a:pPr>
            <a:r>
              <a:rPr lang="en-US" sz="1400" dirty="0">
                <a:gradFill>
                  <a:gsLst>
                    <a:gs pos="1250">
                      <a:srgbClr val="000000"/>
                    </a:gs>
                    <a:gs pos="100000">
                      <a:srgbClr val="000000"/>
                    </a:gs>
                  </a:gsLst>
                  <a:lin ang="5400000" scaled="0"/>
                </a:gradFill>
                <a:cs typeface="Segoe UI" panose="020B0502040204020203" pitchFamily="34" charset="0"/>
              </a:rPr>
              <a:t>Utilize Burstable CPU credits for workloads that need extra performance during peak times*</a:t>
            </a:r>
          </a:p>
        </p:txBody>
      </p:sp>
      <p:sp>
        <p:nvSpPr>
          <p:cNvPr id="3" name="Rectangle 2">
            <a:extLst>
              <a:ext uri="{FF2B5EF4-FFF2-40B4-BE49-F238E27FC236}">
                <a16:creationId xmlns:a16="http://schemas.microsoft.com/office/drawing/2014/main" id="{94D27DE8-C041-43CB-9D21-19B60D0DABED}"/>
              </a:ext>
            </a:extLst>
          </p:cNvPr>
          <p:cNvSpPr/>
          <p:nvPr/>
        </p:nvSpPr>
        <p:spPr bwMode="auto">
          <a:xfrm>
            <a:off x="586741" y="5284804"/>
            <a:ext cx="11018519" cy="615553"/>
          </a:xfrm>
          <a:prstGeom prst="rect">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horz" wrap="square" lIns="182880" tIns="182880" rIns="182880" bIns="18288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US" sz="1600">
                <a:solidFill>
                  <a:schemeClr val="accent1"/>
                </a:solidFill>
                <a:latin typeface="+mj-lt"/>
                <a:cs typeface="+mn-cs"/>
              </a:rPr>
              <a:t>No upfront cost. No termination fees. Pay only for what you use.</a:t>
            </a:r>
            <a:endParaRPr kumimoji="0" lang="en-US" sz="1600" i="0" u="none" strike="noStrike" kern="1200" cap="none" spc="0" normalizeH="0" baseline="30000" noProof="0">
              <a:ln>
                <a:noFill/>
              </a:ln>
              <a:solidFill>
                <a:schemeClr val="accent1"/>
              </a:solidFill>
              <a:effectLst/>
              <a:uLnTx/>
              <a:uFillTx/>
              <a:latin typeface="+mj-lt"/>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533853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B76D262-826C-45C3-AFE8-55C326828BC5}"/>
              </a:ext>
            </a:extLst>
          </p:cNvPr>
          <p:cNvSpPr>
            <a:spLocks noGrp="1"/>
          </p:cNvSpPr>
          <p:nvPr>
            <p:ph type="title"/>
          </p:nvPr>
        </p:nvSpPr>
        <p:spPr/>
        <p:txBody>
          <a:bodyPr/>
          <a:lstStyle/>
          <a:p>
            <a:r>
              <a:rPr lang="en-US" dirty="0"/>
              <a:t>Azure helps you build better PostgreSQL apps</a:t>
            </a:r>
          </a:p>
        </p:txBody>
      </p:sp>
      <p:sp>
        <p:nvSpPr>
          <p:cNvPr id="2" name="Text Placeholder 1">
            <a:extLst>
              <a:ext uri="{FF2B5EF4-FFF2-40B4-BE49-F238E27FC236}">
                <a16:creationId xmlns:a16="http://schemas.microsoft.com/office/drawing/2014/main" id="{DB148E2D-2423-4804-9F0A-625DDCA54C59}"/>
              </a:ext>
            </a:extLst>
          </p:cNvPr>
          <p:cNvSpPr txBox="1">
            <a:spLocks/>
          </p:cNvSpPr>
          <p:nvPr/>
        </p:nvSpPr>
        <p:spPr>
          <a:xfrm>
            <a:off x="559833" y="1824801"/>
            <a:ext cx="4958376" cy="3114699"/>
          </a:xfrm>
          <a:prstGeom prst="rect">
            <a:avLst/>
          </a:prstGeom>
        </p:spPr>
        <p:txBody>
          <a:bodyPr vert="horz" wrap="square" lIns="0" tIns="0" rIns="0" bIns="0"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10000"/>
              </a:lnSpc>
              <a:spcBef>
                <a:spcPts val="1200"/>
              </a:spcBef>
              <a:spcAft>
                <a:spcPts val="0"/>
              </a:spcAft>
              <a:buClrTx/>
              <a:buSzPct val="90000"/>
              <a:buFont typeface="Wingdings" panose="05000000000000000000" pitchFamily="2" charset="2"/>
              <a:buNone/>
              <a:tabLst/>
              <a:defRPr/>
            </a:pPr>
            <a:r>
              <a:rPr kumimoji="0" lang="en-US" sz="1200" b="0" i="0" u="none" strike="noStrike" kern="1200" cap="none" spc="0" normalizeH="0" baseline="0" noProof="0" dirty="0">
                <a:ln>
                  <a:noFill/>
                </a:ln>
                <a:solidFill>
                  <a:schemeClr val="tx1"/>
                </a:solidFill>
                <a:effectLst/>
                <a:uLnTx/>
                <a:uFillTx/>
                <a:latin typeface="Segoe UI"/>
                <a:ea typeface="+mn-ea"/>
                <a:cs typeface="Segoe UI Semilight"/>
              </a:rPr>
              <a:t>Azure Database for PostgreSQL provides a fully managed community edition of PostgreSQL with built-in performance optimization and multilayered security</a:t>
            </a:r>
          </a:p>
          <a:p>
            <a:pPr marL="0" marR="0" lvl="0" indent="0" algn="l" defTabSz="932742" rtl="0" eaLnBrk="1" fontAlgn="auto" latinLnBrk="0" hangingPunct="1">
              <a:lnSpc>
                <a:spcPct val="110000"/>
              </a:lnSpc>
              <a:spcBef>
                <a:spcPts val="1200"/>
              </a:spcBef>
              <a:spcAft>
                <a:spcPts val="0"/>
              </a:spcAft>
              <a:buClrTx/>
              <a:buSzPct val="90000"/>
              <a:buFont typeface="Wingdings" panose="05000000000000000000" pitchFamily="2" charset="2"/>
              <a:buNone/>
              <a:tabLst/>
              <a:defRPr/>
            </a:pPr>
            <a:r>
              <a:rPr kumimoji="0" lang="en-US" sz="1200" b="0" i="0" u="none" strike="noStrike" kern="1200" cap="none" spc="0" normalizeH="0" baseline="0" noProof="0" dirty="0">
                <a:ln>
                  <a:noFill/>
                </a:ln>
                <a:solidFill>
                  <a:schemeClr val="tx1"/>
                </a:solidFill>
                <a:effectLst/>
                <a:uLnTx/>
                <a:uFillTx/>
                <a:latin typeface="Segoe UI"/>
                <a:ea typeface="+mn-ea"/>
                <a:cs typeface="Segoe UI Semilight"/>
              </a:rPr>
              <a:t>Azure Database for PostgreSQL Flexible Server:</a:t>
            </a:r>
          </a:p>
          <a:p>
            <a:pPr marL="0" marR="0" lvl="0" indent="0" algn="l" defTabSz="932742" rtl="0" eaLnBrk="1" fontAlgn="auto" latinLnBrk="0" hangingPunct="1">
              <a:lnSpc>
                <a:spcPct val="110000"/>
              </a:lnSpc>
              <a:spcBef>
                <a:spcPts val="1200"/>
              </a:spcBef>
              <a:spcAft>
                <a:spcPts val="600"/>
              </a:spcAft>
              <a:buClrTx/>
              <a:buSzPct val="90000"/>
              <a:buFont typeface="Wingdings" panose="05000000000000000000" pitchFamily="2" charset="2"/>
              <a:buNone/>
              <a:tabLst/>
              <a:defRPr/>
            </a:pPr>
            <a:r>
              <a:rPr kumimoji="0" lang="en-US" sz="1200" b="1" i="0" u="none" strike="noStrike" kern="1200" cap="none" spc="0" normalizeH="0" baseline="0" noProof="0" dirty="0">
                <a:ln>
                  <a:noFill/>
                </a:ln>
                <a:solidFill>
                  <a:schemeClr val="tx1"/>
                </a:solidFill>
                <a:effectLst/>
                <a:uLnTx/>
                <a:uFillTx/>
                <a:latin typeface="Segoe UI"/>
                <a:ea typeface="+mn-ea"/>
                <a:cs typeface="Segoe UI Semilight"/>
              </a:rPr>
              <a:t>Flexible Server use cases</a:t>
            </a:r>
            <a:endParaRPr kumimoji="0" lang="en-US" sz="1200" b="1" i="0" u="none" strike="noStrike" kern="1200" cap="none" spc="0" normalizeH="0" baseline="30000" noProof="0" dirty="0">
              <a:ln>
                <a:noFill/>
              </a:ln>
              <a:solidFill>
                <a:schemeClr val="tx1"/>
              </a:solidFill>
              <a:effectLst/>
              <a:uLnTx/>
              <a:uFillTx/>
              <a:latin typeface="Segoe UI"/>
              <a:ea typeface="+mn-ea"/>
              <a:cs typeface="Segoe UI Semilight"/>
            </a:endParaRPr>
          </a:p>
          <a:p>
            <a:pPr marL="228600" marR="0" lvl="0" indent="-228600" algn="l" defTabSz="932742" rtl="0" eaLnBrk="1" fontAlgn="auto" latinLnBrk="0" hangingPunct="1">
              <a:lnSpc>
                <a:spcPct val="100000"/>
              </a:lnSpc>
              <a:spcBef>
                <a:spcPct val="20000"/>
              </a:spcBef>
              <a:spcAft>
                <a:spcPts val="600"/>
              </a:spcAft>
              <a:buClrTx/>
              <a:buSzPct val="90000"/>
              <a:buFont typeface="Arial" panose="020B0604020202020204" pitchFamily="34" charset="0"/>
              <a:buChar char="•"/>
              <a:tabLst/>
              <a:defRPr/>
            </a:pPr>
            <a:r>
              <a:rPr kumimoji="0" lang="en-US" sz="1200" b="0" i="0" u="none" strike="noStrike" kern="1200" cap="none" spc="0" normalizeH="0" baseline="0" noProof="0" dirty="0">
                <a:ln>
                  <a:noFill/>
                </a:ln>
                <a:solidFill>
                  <a:schemeClr val="tx1"/>
                </a:solidFill>
                <a:effectLst/>
                <a:uLnTx/>
                <a:uFillTx/>
                <a:latin typeface="Segoe UI"/>
                <a:ea typeface="+mn-ea"/>
                <a:cs typeface="Segoe UI"/>
              </a:rPr>
              <a:t>Application developments requiring more control and customizations</a:t>
            </a:r>
          </a:p>
          <a:p>
            <a:pPr marL="228600" marR="0" lvl="0" indent="-228600" algn="l" defTabSz="932742" rtl="0" eaLnBrk="1" fontAlgn="auto" latinLnBrk="0" hangingPunct="1">
              <a:lnSpc>
                <a:spcPct val="100000"/>
              </a:lnSpc>
              <a:spcBef>
                <a:spcPts val="0"/>
              </a:spcBef>
              <a:spcAft>
                <a:spcPts val="600"/>
              </a:spcAft>
              <a:buClrTx/>
              <a:buSzPct val="90000"/>
              <a:buFont typeface="Arial" panose="020B0604020202020204" pitchFamily="34" charset="0"/>
              <a:buChar char="•"/>
              <a:tabLst/>
              <a:defRPr/>
            </a:pPr>
            <a:r>
              <a:rPr kumimoji="0" lang="en-US" sz="1200" b="0" i="0" u="none" strike="noStrike" kern="1200" cap="none" spc="0" normalizeH="0" baseline="0" noProof="0" dirty="0">
                <a:ln>
                  <a:noFill/>
                </a:ln>
                <a:solidFill>
                  <a:schemeClr val="tx1"/>
                </a:solidFill>
                <a:effectLst/>
                <a:uLnTx/>
                <a:uFillTx/>
                <a:latin typeface="Segoe UI"/>
                <a:ea typeface="+mn-ea"/>
                <a:cs typeface="Segoe UI"/>
              </a:rPr>
              <a:t>Mission Critical apps utilizing zone redundancy and fine-grained maintenance scheduling </a:t>
            </a:r>
          </a:p>
          <a:p>
            <a:pPr marL="228600" marR="0" lvl="0" indent="-228600" algn="l" defTabSz="932742" rtl="0" eaLnBrk="1" fontAlgn="auto" latinLnBrk="0" hangingPunct="1">
              <a:lnSpc>
                <a:spcPct val="100000"/>
              </a:lnSpc>
              <a:spcBef>
                <a:spcPts val="0"/>
              </a:spcBef>
              <a:spcAft>
                <a:spcPts val="600"/>
              </a:spcAft>
              <a:buClrTx/>
              <a:buSzPct val="90000"/>
              <a:buFont typeface="Arial" panose="020B0604020202020204" pitchFamily="34" charset="0"/>
              <a:buChar char="•"/>
              <a:tabLst/>
              <a:defRPr/>
            </a:pPr>
            <a:r>
              <a:rPr kumimoji="0" lang="en-US" sz="1200" b="0" i="0" u="none" strike="noStrike" kern="1200" cap="none" spc="0" normalizeH="0" baseline="0" noProof="0" dirty="0">
                <a:ln>
                  <a:noFill/>
                </a:ln>
                <a:solidFill>
                  <a:schemeClr val="tx1"/>
                </a:solidFill>
                <a:effectLst/>
                <a:uLnTx/>
                <a:uFillTx/>
                <a:latin typeface="Segoe UI"/>
                <a:ea typeface="+mn-ea"/>
                <a:cs typeface="Segoe UI"/>
              </a:rPr>
              <a:t>Applications requiring variable compute capacity to optimize costs</a:t>
            </a:r>
          </a:p>
          <a:p>
            <a:pPr>
              <a:spcBef>
                <a:spcPts val="0"/>
              </a:spcBef>
              <a:spcAft>
                <a:spcPts val="600"/>
              </a:spcAft>
              <a:buFont typeface="Arial" panose="020B0604020202020204" pitchFamily="34" charset="0"/>
              <a:buChar char="•"/>
              <a:defRPr/>
            </a:pPr>
            <a:r>
              <a:rPr kumimoji="0" lang="en-US" sz="1200" b="0" i="0" u="none" strike="noStrike" kern="1200" cap="none" spc="0" normalizeH="0" baseline="0" noProof="0" dirty="0">
                <a:ln>
                  <a:noFill/>
                </a:ln>
                <a:solidFill>
                  <a:schemeClr val="tx1"/>
                </a:solidFill>
                <a:effectLst/>
                <a:uLnTx/>
                <a:uFillTx/>
                <a:latin typeface="Segoe UI"/>
                <a:ea typeface="+mn-ea"/>
                <a:cs typeface="Segoe UI"/>
              </a:rPr>
              <a:t>Transactional and operational analytics workloads</a:t>
            </a:r>
          </a:p>
          <a:p>
            <a:pPr marL="182880" marR="0" lvl="0" indent="-182880" algn="l" defTabSz="932742" rtl="0" eaLnBrk="1" fontAlgn="auto" latinLnBrk="0" hangingPunct="1">
              <a:lnSpc>
                <a:spcPct val="100000"/>
              </a:lnSpc>
              <a:spcBef>
                <a:spcPts val="0"/>
              </a:spcBef>
              <a:spcAft>
                <a:spcPts val="600"/>
              </a:spcAft>
              <a:buClrTx/>
              <a:buSzPct val="90000"/>
              <a:buFont typeface="Arial,Sans-Serif" panose="020B0604020202020204" pitchFamily="34" charset="0"/>
              <a:buChar char="•"/>
              <a:tabLst/>
              <a:defRPr/>
            </a:pPr>
            <a:r>
              <a:rPr kumimoji="0" lang="en-US" sz="1200" b="0" i="0" u="none" strike="noStrike" kern="1200" cap="none" spc="0" normalizeH="0" baseline="0" noProof="0" dirty="0">
                <a:ln>
                  <a:noFill/>
                </a:ln>
                <a:solidFill>
                  <a:schemeClr val="tx1"/>
                </a:solidFill>
                <a:effectLst/>
                <a:uLnTx/>
                <a:uFillTx/>
                <a:latin typeface="Segoe UI"/>
                <a:ea typeface="+mn-ea"/>
                <a:cs typeface="Segoe UI"/>
              </a:rPr>
              <a:t>Apps requiring JSON, geospatial support or full-text search</a:t>
            </a:r>
          </a:p>
          <a:p>
            <a:pPr marL="182880" marR="0" lvl="0" indent="-182880" algn="l" defTabSz="932742" rtl="0" eaLnBrk="1" fontAlgn="auto" latinLnBrk="0" hangingPunct="1">
              <a:lnSpc>
                <a:spcPct val="100000"/>
              </a:lnSpc>
              <a:spcBef>
                <a:spcPts val="0"/>
              </a:spcBef>
              <a:spcAft>
                <a:spcPts val="600"/>
              </a:spcAft>
              <a:buClrTx/>
              <a:buSzPct val="90000"/>
              <a:buFont typeface="Arial,Sans-Serif" panose="020B0604020202020204" pitchFamily="34" charset="0"/>
              <a:buChar char="•"/>
              <a:tabLst/>
              <a:defRPr/>
            </a:pPr>
            <a:r>
              <a:rPr kumimoji="0" lang="en-US" sz="1200" b="0" i="0" u="none" strike="noStrike" kern="1200" cap="none" spc="0" normalizeH="0" baseline="0" noProof="0" dirty="0">
                <a:ln>
                  <a:noFill/>
                </a:ln>
                <a:solidFill>
                  <a:schemeClr val="tx1"/>
                </a:solidFill>
                <a:effectLst/>
                <a:uLnTx/>
                <a:uFillTx/>
                <a:latin typeface="Segoe UI"/>
                <a:ea typeface="+mn-ea"/>
                <a:cs typeface="Segoe UI"/>
              </a:rPr>
              <a:t>Cloud-native apps built with modern frameworks</a:t>
            </a:r>
          </a:p>
        </p:txBody>
      </p:sp>
      <p:grpSp>
        <p:nvGrpSpPr>
          <p:cNvPr id="6" name="Group 5" descr="Bracket connecting cloud to four features">
            <a:extLst>
              <a:ext uri="{FF2B5EF4-FFF2-40B4-BE49-F238E27FC236}">
                <a16:creationId xmlns:a16="http://schemas.microsoft.com/office/drawing/2014/main" id="{4629030A-63C8-1444-A859-DA830BB84BDF}"/>
              </a:ext>
            </a:extLst>
          </p:cNvPr>
          <p:cNvGrpSpPr/>
          <p:nvPr/>
        </p:nvGrpSpPr>
        <p:grpSpPr>
          <a:xfrm>
            <a:off x="8327870" y="1517080"/>
            <a:ext cx="1238687" cy="4767458"/>
            <a:chOff x="8327870" y="1517080"/>
            <a:chExt cx="1238687" cy="4767458"/>
          </a:xfrm>
        </p:grpSpPr>
        <p:sp>
          <p:nvSpPr>
            <p:cNvPr id="45" name="Left Bracket 44">
              <a:extLst>
                <a:ext uri="{FF2B5EF4-FFF2-40B4-BE49-F238E27FC236}">
                  <a16:creationId xmlns:a16="http://schemas.microsoft.com/office/drawing/2014/main" id="{8D1DE453-3189-4146-9038-971448896930}"/>
                </a:ext>
                <a:ext uri="{C183D7F6-B498-43B3-948B-1728B52AA6E4}">
                  <adec:decorative xmlns:adec="http://schemas.microsoft.com/office/drawing/2017/decorative" val="0"/>
                </a:ext>
              </a:extLst>
            </p:cNvPr>
            <p:cNvSpPr/>
            <p:nvPr/>
          </p:nvSpPr>
          <p:spPr>
            <a:xfrm>
              <a:off x="9441715" y="1517080"/>
              <a:ext cx="124842" cy="4767458"/>
            </a:xfrm>
            <a:prstGeom prst="leftBracket">
              <a:avLst>
                <a:gd name="adj" fmla="val 4852"/>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79" name="Straight Connector 78">
              <a:extLst>
                <a:ext uri="{FF2B5EF4-FFF2-40B4-BE49-F238E27FC236}">
                  <a16:creationId xmlns:a16="http://schemas.microsoft.com/office/drawing/2014/main" id="{DB75DFC5-B792-47BB-AE4D-100EDF13815F}"/>
                </a:ext>
                <a:ext uri="{C183D7F6-B498-43B3-948B-1728B52AA6E4}">
                  <adec:decorative xmlns:adec="http://schemas.microsoft.com/office/drawing/2017/decorative" val="0"/>
                </a:ext>
              </a:extLst>
            </p:cNvPr>
            <p:cNvCxnSpPr>
              <a:cxnSpLocks/>
            </p:cNvCxnSpPr>
            <p:nvPr/>
          </p:nvCxnSpPr>
          <p:spPr>
            <a:xfrm flipH="1">
              <a:off x="8327870" y="3974109"/>
              <a:ext cx="1099654" cy="0"/>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5" name="Group 4" descr="Person icon connect to PostreSQL icon in cloud. ">
            <a:extLst>
              <a:ext uri="{FF2B5EF4-FFF2-40B4-BE49-F238E27FC236}">
                <a16:creationId xmlns:a16="http://schemas.microsoft.com/office/drawing/2014/main" id="{E1966686-B1F8-C242-8341-D446B00847FF}"/>
              </a:ext>
            </a:extLst>
          </p:cNvPr>
          <p:cNvGrpSpPr/>
          <p:nvPr/>
        </p:nvGrpSpPr>
        <p:grpSpPr>
          <a:xfrm>
            <a:off x="6540182" y="1769064"/>
            <a:ext cx="1990834" cy="2824777"/>
            <a:chOff x="6540182" y="1769064"/>
            <a:chExt cx="1990834" cy="2824777"/>
          </a:xfrm>
        </p:grpSpPr>
        <p:grpSp>
          <p:nvGrpSpPr>
            <p:cNvPr id="70" name="Group 69" descr="person icon">
              <a:extLst>
                <a:ext uri="{FF2B5EF4-FFF2-40B4-BE49-F238E27FC236}">
                  <a16:creationId xmlns:a16="http://schemas.microsoft.com/office/drawing/2014/main" id="{62D47588-9238-4D5E-B3B0-610B44C470EC}"/>
                </a:ext>
              </a:extLst>
            </p:cNvPr>
            <p:cNvGrpSpPr/>
            <p:nvPr/>
          </p:nvGrpSpPr>
          <p:grpSpPr>
            <a:xfrm>
              <a:off x="7217605" y="1769064"/>
              <a:ext cx="593549" cy="689937"/>
              <a:chOff x="5964872" y="7446720"/>
              <a:chExt cx="634112" cy="737087"/>
            </a:xfrm>
          </p:grpSpPr>
          <p:sp>
            <p:nvSpPr>
              <p:cNvPr id="68" name="Oval 69">
                <a:extLst>
                  <a:ext uri="{FF2B5EF4-FFF2-40B4-BE49-F238E27FC236}">
                    <a16:creationId xmlns:a16="http://schemas.microsoft.com/office/drawing/2014/main" id="{5AD40E94-779D-41A6-9F87-CBECD3DCAF0C}"/>
                  </a:ext>
                </a:extLst>
              </p:cNvPr>
              <p:cNvSpPr>
                <a:spLocks noChangeArrowheads="1"/>
              </p:cNvSpPr>
              <p:nvPr/>
            </p:nvSpPr>
            <p:spPr bwMode="auto">
              <a:xfrm>
                <a:off x="6122045" y="7446720"/>
                <a:ext cx="314346" cy="31434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70">
                <a:extLst>
                  <a:ext uri="{FF2B5EF4-FFF2-40B4-BE49-F238E27FC236}">
                    <a16:creationId xmlns:a16="http://schemas.microsoft.com/office/drawing/2014/main" id="{172FAFA8-41DB-42B5-B69B-43FE340C8FC8}"/>
                  </a:ext>
                </a:extLst>
              </p:cNvPr>
              <p:cNvSpPr>
                <a:spLocks/>
              </p:cNvSpPr>
              <p:nvPr/>
            </p:nvSpPr>
            <p:spPr bwMode="auto">
              <a:xfrm>
                <a:off x="5964872" y="7869461"/>
                <a:ext cx="634112" cy="314346"/>
              </a:xfrm>
              <a:custGeom>
                <a:avLst/>
                <a:gdLst>
                  <a:gd name="T0" fmla="*/ 0 w 512"/>
                  <a:gd name="T1" fmla="*/ 256 h 256"/>
                  <a:gd name="T2" fmla="*/ 256 w 512"/>
                  <a:gd name="T3" fmla="*/ 0 h 256"/>
                  <a:gd name="T4" fmla="*/ 512 w 512"/>
                  <a:gd name="T5" fmla="*/ 256 h 256"/>
                  <a:gd name="T6" fmla="*/ 0 w 512"/>
                  <a:gd name="T7" fmla="*/ 256 h 256"/>
                </a:gdLst>
                <a:ahLst/>
                <a:cxnLst>
                  <a:cxn ang="0">
                    <a:pos x="T0" y="T1"/>
                  </a:cxn>
                  <a:cxn ang="0">
                    <a:pos x="T2" y="T3"/>
                  </a:cxn>
                  <a:cxn ang="0">
                    <a:pos x="T4" y="T5"/>
                  </a:cxn>
                  <a:cxn ang="0">
                    <a:pos x="T6" y="T7"/>
                  </a:cxn>
                </a:cxnLst>
                <a:rect l="0" t="0" r="r" b="b"/>
                <a:pathLst>
                  <a:path w="512" h="256">
                    <a:moveTo>
                      <a:pt x="0" y="256"/>
                    </a:moveTo>
                    <a:cubicBezTo>
                      <a:pt x="0" y="115"/>
                      <a:pt x="114" y="0"/>
                      <a:pt x="256" y="0"/>
                    </a:cubicBezTo>
                    <a:cubicBezTo>
                      <a:pt x="397" y="0"/>
                      <a:pt x="512" y="115"/>
                      <a:pt x="512" y="256"/>
                    </a:cubicBezTo>
                    <a:lnTo>
                      <a:pt x="0" y="25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cxnSp>
          <p:nvCxnSpPr>
            <p:cNvPr id="81" name="Straight Connector 80">
              <a:extLst>
                <a:ext uri="{FF2B5EF4-FFF2-40B4-BE49-F238E27FC236}">
                  <a16:creationId xmlns:a16="http://schemas.microsoft.com/office/drawing/2014/main" id="{5F0CA156-DFFE-48B1-B168-7570D27F0A6C}"/>
                </a:ext>
              </a:extLst>
            </p:cNvPr>
            <p:cNvCxnSpPr>
              <a:cxnSpLocks/>
            </p:cNvCxnSpPr>
            <p:nvPr/>
          </p:nvCxnSpPr>
          <p:spPr>
            <a:xfrm>
              <a:off x="7535599" y="3143981"/>
              <a:ext cx="0" cy="339748"/>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useBgFill="1">
          <p:nvSpPr>
            <p:cNvPr id="72" name="Freeform: Shape 71">
              <a:extLst>
                <a:ext uri="{FF2B5EF4-FFF2-40B4-BE49-F238E27FC236}">
                  <a16:creationId xmlns:a16="http://schemas.microsoft.com/office/drawing/2014/main" id="{227C2276-1E26-452D-BC07-5A0073763F61}"/>
                </a:ext>
              </a:extLst>
            </p:cNvPr>
            <p:cNvSpPr>
              <a:spLocks noChangeArrowheads="1"/>
            </p:cNvSpPr>
            <p:nvPr/>
          </p:nvSpPr>
          <p:spPr bwMode="auto">
            <a:xfrm flipH="1">
              <a:off x="6540182" y="3415593"/>
              <a:ext cx="1990834" cy="1178248"/>
            </a:xfrm>
            <a:custGeom>
              <a:avLst/>
              <a:gdLst>
                <a:gd name="connsiteX0" fmla="*/ 1879816 w 4663827"/>
                <a:gd name="connsiteY0" fmla="*/ 0 h 2760224"/>
                <a:gd name="connsiteX1" fmla="*/ 475901 w 4663827"/>
                <a:gd name="connsiteY1" fmla="*/ 1380112 h 2760224"/>
                <a:gd name="connsiteX2" fmla="*/ 504424 w 4663827"/>
                <a:gd name="connsiteY2" fmla="*/ 1658253 h 2760224"/>
                <a:gd name="connsiteX3" fmla="*/ 518946 w 4663827"/>
                <a:gd name="connsiteY3" fmla="*/ 1713775 h 2760224"/>
                <a:gd name="connsiteX4" fmla="*/ 420210 w 4663827"/>
                <a:gd name="connsiteY4" fmla="*/ 1723658 h 2760224"/>
                <a:gd name="connsiteX5" fmla="*/ 0 w 4663827"/>
                <a:gd name="connsiteY5" fmla="*/ 2236733 h 2760224"/>
                <a:gd name="connsiteX6" fmla="*/ 524271 w 4663827"/>
                <a:gd name="connsiteY6" fmla="*/ 2760224 h 2760224"/>
                <a:gd name="connsiteX7" fmla="*/ 1866653 w 4663827"/>
                <a:gd name="connsiteY7" fmla="*/ 2760224 h 2760224"/>
                <a:gd name="connsiteX8" fmla="*/ 1879816 w 4663827"/>
                <a:gd name="connsiteY8" fmla="*/ 2760224 h 2760224"/>
                <a:gd name="connsiteX9" fmla="*/ 2049469 w 4663827"/>
                <a:gd name="connsiteY9" fmla="*/ 2760224 h 2760224"/>
                <a:gd name="connsiteX10" fmla="*/ 4139556 w 4663827"/>
                <a:gd name="connsiteY10" fmla="*/ 2760224 h 2760224"/>
                <a:gd name="connsiteX11" fmla="*/ 4663827 w 4663827"/>
                <a:gd name="connsiteY11" fmla="*/ 2236733 h 2760224"/>
                <a:gd name="connsiteX12" fmla="*/ 4139556 w 4663827"/>
                <a:gd name="connsiteY12" fmla="*/ 1713242 h 2760224"/>
                <a:gd name="connsiteX13" fmla="*/ 4125765 w 4663827"/>
                <a:gd name="connsiteY13" fmla="*/ 1713242 h 2760224"/>
                <a:gd name="connsiteX14" fmla="*/ 4120998 w 4663827"/>
                <a:gd name="connsiteY14" fmla="*/ 1713242 h 2760224"/>
                <a:gd name="connsiteX15" fmla="*/ 4169072 w 4663827"/>
                <a:gd name="connsiteY15" fmla="*/ 1562343 h 2760224"/>
                <a:gd name="connsiteX16" fmla="*/ 4187926 w 4663827"/>
                <a:gd name="connsiteY16" fmla="*/ 1380113 h 2760224"/>
                <a:gd name="connsiteX17" fmla="*/ 3259912 w 4663827"/>
                <a:gd name="connsiteY17" fmla="*/ 475901 h 2760224"/>
                <a:gd name="connsiteX18" fmla="*/ 2983949 w 4663827"/>
                <a:gd name="connsiteY18" fmla="*/ 516553 h 2760224"/>
                <a:gd name="connsiteX19" fmla="*/ 2976153 w 4663827"/>
                <a:gd name="connsiteY19" fmla="*/ 519333 h 2760224"/>
                <a:gd name="connsiteX20" fmla="*/ 2963145 w 4663827"/>
                <a:gd name="connsiteY20" fmla="*/ 502233 h 2760224"/>
                <a:gd name="connsiteX21" fmla="*/ 1879816 w 4663827"/>
                <a:gd name="connsiteY21" fmla="*/ 0 h 2760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663827" h="2760224">
                  <a:moveTo>
                    <a:pt x="1879816" y="0"/>
                  </a:moveTo>
                  <a:cubicBezTo>
                    <a:pt x="1104455" y="0"/>
                    <a:pt x="475901" y="617897"/>
                    <a:pt x="475901" y="1380112"/>
                  </a:cubicBezTo>
                  <a:cubicBezTo>
                    <a:pt x="475901" y="1475389"/>
                    <a:pt x="485722" y="1568411"/>
                    <a:pt x="504424" y="1658253"/>
                  </a:cubicBezTo>
                  <a:lnTo>
                    <a:pt x="518946" y="1713775"/>
                  </a:lnTo>
                  <a:lnTo>
                    <a:pt x="420210" y="1723658"/>
                  </a:lnTo>
                  <a:cubicBezTo>
                    <a:pt x="183973" y="1771521"/>
                    <a:pt x="0" y="1979077"/>
                    <a:pt x="0" y="2236733"/>
                  </a:cubicBezTo>
                  <a:cubicBezTo>
                    <a:pt x="0" y="2531197"/>
                    <a:pt x="240291" y="2760224"/>
                    <a:pt x="524271" y="2760224"/>
                  </a:cubicBezTo>
                  <a:cubicBezTo>
                    <a:pt x="524271" y="2760224"/>
                    <a:pt x="524271" y="2760224"/>
                    <a:pt x="1866653" y="2760224"/>
                  </a:cubicBezTo>
                  <a:lnTo>
                    <a:pt x="1879816" y="2760224"/>
                  </a:lnTo>
                  <a:lnTo>
                    <a:pt x="2049469" y="2760224"/>
                  </a:lnTo>
                  <a:cubicBezTo>
                    <a:pt x="2557869" y="2760224"/>
                    <a:pt x="3235735" y="2760224"/>
                    <a:pt x="4139556" y="2760224"/>
                  </a:cubicBezTo>
                  <a:cubicBezTo>
                    <a:pt x="4434459" y="2760224"/>
                    <a:pt x="4663827" y="2531197"/>
                    <a:pt x="4663827" y="2236733"/>
                  </a:cubicBezTo>
                  <a:cubicBezTo>
                    <a:pt x="4663827" y="1942269"/>
                    <a:pt x="4434459" y="1713242"/>
                    <a:pt x="4139556" y="1713242"/>
                  </a:cubicBezTo>
                  <a:cubicBezTo>
                    <a:pt x="4139556" y="1713242"/>
                    <a:pt x="4139556" y="1713242"/>
                    <a:pt x="4125765" y="1713242"/>
                  </a:cubicBezTo>
                  <a:lnTo>
                    <a:pt x="4120998" y="1713242"/>
                  </a:lnTo>
                  <a:lnTo>
                    <a:pt x="4169072" y="1562343"/>
                  </a:lnTo>
                  <a:cubicBezTo>
                    <a:pt x="4181434" y="1503481"/>
                    <a:pt x="4187926" y="1442536"/>
                    <a:pt x="4187926" y="1380113"/>
                  </a:cubicBezTo>
                  <a:cubicBezTo>
                    <a:pt x="4187926" y="880731"/>
                    <a:pt x="3772440" y="475901"/>
                    <a:pt x="3259912" y="475901"/>
                  </a:cubicBezTo>
                  <a:cubicBezTo>
                    <a:pt x="3163813" y="475901"/>
                    <a:pt x="3071126" y="490133"/>
                    <a:pt x="2983949" y="516553"/>
                  </a:cubicBezTo>
                  <a:lnTo>
                    <a:pt x="2976153" y="519333"/>
                  </a:lnTo>
                  <a:lnTo>
                    <a:pt x="2963145" y="502233"/>
                  </a:lnTo>
                  <a:cubicBezTo>
                    <a:pt x="2705646" y="195507"/>
                    <a:pt x="2315957" y="0"/>
                    <a:pt x="1879816" y="0"/>
                  </a:cubicBezTo>
                  <a:close/>
                </a:path>
              </a:pathLst>
            </a:custGeom>
            <a:ln w="12700">
              <a:solidFill>
                <a:schemeClr val="accent1"/>
              </a:solidFill>
              <a:miter lim="800000"/>
              <a:headEnd/>
              <a:tailEnd/>
            </a:ln>
          </p:spPr>
          <p:txBody>
            <a:bodyPr vert="horz" wrap="square" lIns="91440" tIns="45720" rIns="91440" bIns="45720" numCol="1" anchor="t" anchorCtr="0" compatLnSpc="1">
              <a:prstTxWarp prst="textNoShape">
                <a:avLst/>
              </a:prstTxWarp>
              <a:noAutofit/>
            </a:bodyPr>
            <a:lstStyle/>
            <a:p>
              <a:endParaRPr lang="en-US"/>
            </a:p>
          </p:txBody>
        </p:sp>
        <p:grpSp>
          <p:nvGrpSpPr>
            <p:cNvPr id="75" name="Group 74">
              <a:extLst>
                <a:ext uri="{FF2B5EF4-FFF2-40B4-BE49-F238E27FC236}">
                  <a16:creationId xmlns:a16="http://schemas.microsoft.com/office/drawing/2014/main" id="{1CFCCC57-77EF-4CCC-8CF1-95C29EBF92EA}"/>
                </a:ext>
              </a:extLst>
            </p:cNvPr>
            <p:cNvGrpSpPr/>
            <p:nvPr/>
          </p:nvGrpSpPr>
          <p:grpSpPr>
            <a:xfrm>
              <a:off x="7398182" y="4054399"/>
              <a:ext cx="307625" cy="318690"/>
              <a:chOff x="11048494" y="2400342"/>
              <a:chExt cx="537974" cy="557326"/>
            </a:xfrm>
          </p:grpSpPr>
          <p:sp>
            <p:nvSpPr>
              <p:cNvPr id="76" name="Freeform 235">
                <a:extLst>
                  <a:ext uri="{FF2B5EF4-FFF2-40B4-BE49-F238E27FC236}">
                    <a16:creationId xmlns:a16="http://schemas.microsoft.com/office/drawing/2014/main" id="{0B21042A-79FA-4F50-B97D-EF730B409616}"/>
                  </a:ext>
                </a:extLst>
              </p:cNvPr>
              <p:cNvSpPr>
                <a:spLocks noEditPoints="1"/>
              </p:cNvSpPr>
              <p:nvPr/>
            </p:nvSpPr>
            <p:spPr bwMode="auto">
              <a:xfrm>
                <a:off x="11048494" y="2400342"/>
                <a:ext cx="537974" cy="557326"/>
              </a:xfrm>
              <a:custGeom>
                <a:avLst/>
                <a:gdLst>
                  <a:gd name="T0" fmla="*/ 1458 w 1668"/>
                  <a:gd name="T1" fmla="*/ 1046 h 1728"/>
                  <a:gd name="T2" fmla="*/ 1588 w 1668"/>
                  <a:gd name="T3" fmla="*/ 665 h 1728"/>
                  <a:gd name="T4" fmla="*/ 1656 w 1668"/>
                  <a:gd name="T5" fmla="*/ 261 h 1728"/>
                  <a:gd name="T6" fmla="*/ 1378 w 1668"/>
                  <a:gd name="T7" fmla="*/ 19 h 1728"/>
                  <a:gd name="T8" fmla="*/ 974 w 1668"/>
                  <a:gd name="T9" fmla="*/ 30 h 1728"/>
                  <a:gd name="T10" fmla="*/ 537 w 1668"/>
                  <a:gd name="T11" fmla="*/ 45 h 1728"/>
                  <a:gd name="T12" fmla="*/ 168 w 1668"/>
                  <a:gd name="T13" fmla="*/ 66 h 1728"/>
                  <a:gd name="T14" fmla="*/ 1 w 1668"/>
                  <a:gd name="T15" fmla="*/ 390 h 1728"/>
                  <a:gd name="T16" fmla="*/ 158 w 1668"/>
                  <a:gd name="T17" fmla="*/ 1052 h 1728"/>
                  <a:gd name="T18" fmla="*/ 360 w 1668"/>
                  <a:gd name="T19" fmla="*/ 1256 h 1728"/>
                  <a:gd name="T20" fmla="*/ 639 w 1668"/>
                  <a:gd name="T21" fmla="*/ 1060 h 1728"/>
                  <a:gd name="T22" fmla="*/ 566 w 1668"/>
                  <a:gd name="T23" fmla="*/ 1146 h 1728"/>
                  <a:gd name="T24" fmla="*/ 494 w 1668"/>
                  <a:gd name="T25" fmla="*/ 1234 h 1728"/>
                  <a:gd name="T26" fmla="*/ 732 w 1668"/>
                  <a:gd name="T27" fmla="*/ 1265 h 1728"/>
                  <a:gd name="T28" fmla="*/ 838 w 1668"/>
                  <a:gd name="T29" fmla="*/ 1608 h 1728"/>
                  <a:gd name="T30" fmla="*/ 1052 w 1668"/>
                  <a:gd name="T31" fmla="*/ 1724 h 1728"/>
                  <a:gd name="T32" fmla="*/ 1269 w 1668"/>
                  <a:gd name="T33" fmla="*/ 1535 h 1728"/>
                  <a:gd name="T34" fmla="*/ 1497 w 1668"/>
                  <a:gd name="T35" fmla="*/ 1196 h 1728"/>
                  <a:gd name="T36" fmla="*/ 1667 w 1668"/>
                  <a:gd name="T37" fmla="*/ 1057 h 1728"/>
                  <a:gd name="T38" fmla="*/ 1358 w 1668"/>
                  <a:gd name="T39" fmla="*/ 804 h 1728"/>
                  <a:gd name="T40" fmla="*/ 1258 w 1668"/>
                  <a:gd name="T41" fmla="*/ 778 h 1728"/>
                  <a:gd name="T42" fmla="*/ 1204 w 1668"/>
                  <a:gd name="T43" fmla="*/ 512 h 1728"/>
                  <a:gd name="T44" fmla="*/ 1239 w 1668"/>
                  <a:gd name="T45" fmla="*/ 51 h 1728"/>
                  <a:gd name="T46" fmla="*/ 1586 w 1668"/>
                  <a:gd name="T47" fmla="*/ 215 h 1728"/>
                  <a:gd name="T48" fmla="*/ 1549 w 1668"/>
                  <a:gd name="T49" fmla="*/ 622 h 1728"/>
                  <a:gd name="T50" fmla="*/ 1378 w 1668"/>
                  <a:gd name="T51" fmla="*/ 957 h 1728"/>
                  <a:gd name="T52" fmla="*/ 1395 w 1668"/>
                  <a:gd name="T53" fmla="*/ 638 h 1728"/>
                  <a:gd name="T54" fmla="*/ 1363 w 1668"/>
                  <a:gd name="T55" fmla="*/ 320 h 1728"/>
                  <a:gd name="T56" fmla="*/ 1090 w 1668"/>
                  <a:gd name="T57" fmla="*/ 64 h 1728"/>
                  <a:gd name="T58" fmla="*/ 350 w 1668"/>
                  <a:gd name="T59" fmla="*/ 1206 h 1728"/>
                  <a:gd name="T60" fmla="*/ 175 w 1668"/>
                  <a:gd name="T61" fmla="*/ 958 h 1728"/>
                  <a:gd name="T62" fmla="*/ 55 w 1668"/>
                  <a:gd name="T63" fmla="*/ 343 h 1728"/>
                  <a:gd name="T64" fmla="*/ 219 w 1668"/>
                  <a:gd name="T65" fmla="*/ 98 h 1728"/>
                  <a:gd name="T66" fmla="*/ 610 w 1668"/>
                  <a:gd name="T67" fmla="*/ 118 h 1728"/>
                  <a:gd name="T68" fmla="*/ 467 w 1668"/>
                  <a:gd name="T69" fmla="*/ 463 h 1728"/>
                  <a:gd name="T70" fmla="*/ 458 w 1668"/>
                  <a:gd name="T71" fmla="*/ 833 h 1728"/>
                  <a:gd name="T72" fmla="*/ 492 w 1668"/>
                  <a:gd name="T73" fmla="*/ 1073 h 1728"/>
                  <a:gd name="T74" fmla="*/ 509 w 1668"/>
                  <a:gd name="T75" fmla="*/ 828 h 1728"/>
                  <a:gd name="T76" fmla="*/ 544 w 1668"/>
                  <a:gd name="T77" fmla="*/ 523 h 1728"/>
                  <a:gd name="T78" fmla="*/ 757 w 1668"/>
                  <a:gd name="T79" fmla="*/ 528 h 1728"/>
                  <a:gd name="T80" fmla="*/ 742 w 1668"/>
                  <a:gd name="T81" fmla="*/ 895 h 1728"/>
                  <a:gd name="T82" fmla="*/ 567 w 1668"/>
                  <a:gd name="T83" fmla="*/ 958 h 1728"/>
                  <a:gd name="T84" fmla="*/ 681 w 1668"/>
                  <a:gd name="T85" fmla="*/ 1159 h 1728"/>
                  <a:gd name="T86" fmla="*/ 779 w 1668"/>
                  <a:gd name="T87" fmla="*/ 1082 h 1728"/>
                  <a:gd name="T88" fmla="*/ 735 w 1668"/>
                  <a:gd name="T89" fmla="*/ 1209 h 1728"/>
                  <a:gd name="T90" fmla="*/ 1002 w 1668"/>
                  <a:gd name="T91" fmla="*/ 1677 h 1728"/>
                  <a:gd name="T92" fmla="*/ 868 w 1668"/>
                  <a:gd name="T93" fmla="*/ 1514 h 1728"/>
                  <a:gd name="T94" fmla="*/ 826 w 1668"/>
                  <a:gd name="T95" fmla="*/ 1052 h 1728"/>
                  <a:gd name="T96" fmla="*/ 780 w 1668"/>
                  <a:gd name="T97" fmla="*/ 934 h 1728"/>
                  <a:gd name="T98" fmla="*/ 816 w 1668"/>
                  <a:gd name="T99" fmla="*/ 543 h 1728"/>
                  <a:gd name="T100" fmla="*/ 655 w 1668"/>
                  <a:gd name="T101" fmla="*/ 434 h 1728"/>
                  <a:gd name="T102" fmla="*/ 555 w 1668"/>
                  <a:gd name="T103" fmla="*/ 302 h 1728"/>
                  <a:gd name="T104" fmla="*/ 760 w 1668"/>
                  <a:gd name="T105" fmla="*/ 86 h 1728"/>
                  <a:gd name="T106" fmla="*/ 1131 w 1668"/>
                  <a:gd name="T107" fmla="*/ 144 h 1728"/>
                  <a:gd name="T108" fmla="*/ 1356 w 1668"/>
                  <a:gd name="T109" fmla="*/ 427 h 1728"/>
                  <a:gd name="T110" fmla="*/ 1162 w 1668"/>
                  <a:gd name="T111" fmla="*/ 483 h 1728"/>
                  <a:gd name="T112" fmla="*/ 1207 w 1668"/>
                  <a:gd name="T113" fmla="*/ 791 h 1728"/>
                  <a:gd name="T114" fmla="*/ 1320 w 1668"/>
                  <a:gd name="T115" fmla="*/ 1035 h 1728"/>
                  <a:gd name="T116" fmla="*/ 1229 w 1668"/>
                  <a:gd name="T117" fmla="*/ 1467 h 1728"/>
                  <a:gd name="T118" fmla="*/ 1078 w 1668"/>
                  <a:gd name="T119" fmla="*/ 1667 h 1728"/>
                  <a:gd name="T120" fmla="*/ 1345 w 1668"/>
                  <a:gd name="T121" fmla="*/ 1155 h 1728"/>
                  <a:gd name="T122" fmla="*/ 1363 w 1668"/>
                  <a:gd name="T123" fmla="*/ 1074 h 1728"/>
                  <a:gd name="T124" fmla="*/ 1601 w 1668"/>
                  <a:gd name="T125" fmla="*/ 1084 h 1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68" h="1728">
                    <a:moveTo>
                      <a:pt x="1667" y="1057"/>
                    </a:moveTo>
                    <a:lnTo>
                      <a:pt x="1667" y="1057"/>
                    </a:lnTo>
                    <a:lnTo>
                      <a:pt x="1663" y="1049"/>
                    </a:lnTo>
                    <a:lnTo>
                      <a:pt x="1658" y="1042"/>
                    </a:lnTo>
                    <a:lnTo>
                      <a:pt x="1651" y="1037"/>
                    </a:lnTo>
                    <a:lnTo>
                      <a:pt x="1641" y="1034"/>
                    </a:lnTo>
                    <a:lnTo>
                      <a:pt x="1631" y="1032"/>
                    </a:lnTo>
                    <a:lnTo>
                      <a:pt x="1620" y="1031"/>
                    </a:lnTo>
                    <a:lnTo>
                      <a:pt x="1607" y="1032"/>
                    </a:lnTo>
                    <a:lnTo>
                      <a:pt x="1591" y="1034"/>
                    </a:lnTo>
                    <a:lnTo>
                      <a:pt x="1591" y="1034"/>
                    </a:lnTo>
                    <a:lnTo>
                      <a:pt x="1569" y="1039"/>
                    </a:lnTo>
                    <a:lnTo>
                      <a:pt x="1548" y="1042"/>
                    </a:lnTo>
                    <a:lnTo>
                      <a:pt x="1530" y="1044"/>
                    </a:lnTo>
                    <a:lnTo>
                      <a:pt x="1512" y="1046"/>
                    </a:lnTo>
                    <a:lnTo>
                      <a:pt x="1483" y="1047"/>
                    </a:lnTo>
                    <a:lnTo>
                      <a:pt x="1458" y="1046"/>
                    </a:lnTo>
                    <a:lnTo>
                      <a:pt x="1438" y="1044"/>
                    </a:lnTo>
                    <a:lnTo>
                      <a:pt x="1424" y="1040"/>
                    </a:lnTo>
                    <a:lnTo>
                      <a:pt x="1414" y="1036"/>
                    </a:lnTo>
                    <a:lnTo>
                      <a:pt x="1407" y="1032"/>
                    </a:lnTo>
                    <a:lnTo>
                      <a:pt x="1407" y="1032"/>
                    </a:lnTo>
                    <a:lnTo>
                      <a:pt x="1425" y="1003"/>
                    </a:lnTo>
                    <a:lnTo>
                      <a:pt x="1443" y="975"/>
                    </a:lnTo>
                    <a:lnTo>
                      <a:pt x="1460" y="946"/>
                    </a:lnTo>
                    <a:lnTo>
                      <a:pt x="1476" y="915"/>
                    </a:lnTo>
                    <a:lnTo>
                      <a:pt x="1493" y="885"/>
                    </a:lnTo>
                    <a:lnTo>
                      <a:pt x="1508" y="855"/>
                    </a:lnTo>
                    <a:lnTo>
                      <a:pt x="1523" y="824"/>
                    </a:lnTo>
                    <a:lnTo>
                      <a:pt x="1537" y="792"/>
                    </a:lnTo>
                    <a:lnTo>
                      <a:pt x="1551" y="761"/>
                    </a:lnTo>
                    <a:lnTo>
                      <a:pt x="1565" y="729"/>
                    </a:lnTo>
                    <a:lnTo>
                      <a:pt x="1577" y="697"/>
                    </a:lnTo>
                    <a:lnTo>
                      <a:pt x="1588" y="665"/>
                    </a:lnTo>
                    <a:lnTo>
                      <a:pt x="1599" y="634"/>
                    </a:lnTo>
                    <a:lnTo>
                      <a:pt x="1610" y="602"/>
                    </a:lnTo>
                    <a:lnTo>
                      <a:pt x="1619" y="570"/>
                    </a:lnTo>
                    <a:lnTo>
                      <a:pt x="1627" y="538"/>
                    </a:lnTo>
                    <a:lnTo>
                      <a:pt x="1627" y="538"/>
                    </a:lnTo>
                    <a:lnTo>
                      <a:pt x="1634" y="510"/>
                    </a:lnTo>
                    <a:lnTo>
                      <a:pt x="1640" y="481"/>
                    </a:lnTo>
                    <a:lnTo>
                      <a:pt x="1646" y="452"/>
                    </a:lnTo>
                    <a:lnTo>
                      <a:pt x="1651" y="426"/>
                    </a:lnTo>
                    <a:lnTo>
                      <a:pt x="1655" y="399"/>
                    </a:lnTo>
                    <a:lnTo>
                      <a:pt x="1657" y="375"/>
                    </a:lnTo>
                    <a:lnTo>
                      <a:pt x="1659" y="350"/>
                    </a:lnTo>
                    <a:lnTo>
                      <a:pt x="1660" y="327"/>
                    </a:lnTo>
                    <a:lnTo>
                      <a:pt x="1660" y="327"/>
                    </a:lnTo>
                    <a:lnTo>
                      <a:pt x="1660" y="303"/>
                    </a:lnTo>
                    <a:lnTo>
                      <a:pt x="1658" y="282"/>
                    </a:lnTo>
                    <a:lnTo>
                      <a:pt x="1656" y="261"/>
                    </a:lnTo>
                    <a:lnTo>
                      <a:pt x="1652" y="242"/>
                    </a:lnTo>
                    <a:lnTo>
                      <a:pt x="1648" y="225"/>
                    </a:lnTo>
                    <a:lnTo>
                      <a:pt x="1641" y="210"/>
                    </a:lnTo>
                    <a:lnTo>
                      <a:pt x="1634" y="196"/>
                    </a:lnTo>
                    <a:lnTo>
                      <a:pt x="1626" y="184"/>
                    </a:lnTo>
                    <a:lnTo>
                      <a:pt x="1626" y="184"/>
                    </a:lnTo>
                    <a:lnTo>
                      <a:pt x="1609" y="163"/>
                    </a:lnTo>
                    <a:lnTo>
                      <a:pt x="1589" y="142"/>
                    </a:lnTo>
                    <a:lnTo>
                      <a:pt x="1570" y="123"/>
                    </a:lnTo>
                    <a:lnTo>
                      <a:pt x="1549" y="105"/>
                    </a:lnTo>
                    <a:lnTo>
                      <a:pt x="1527" y="89"/>
                    </a:lnTo>
                    <a:lnTo>
                      <a:pt x="1504" y="74"/>
                    </a:lnTo>
                    <a:lnTo>
                      <a:pt x="1481" y="60"/>
                    </a:lnTo>
                    <a:lnTo>
                      <a:pt x="1456" y="48"/>
                    </a:lnTo>
                    <a:lnTo>
                      <a:pt x="1431" y="37"/>
                    </a:lnTo>
                    <a:lnTo>
                      <a:pt x="1405" y="28"/>
                    </a:lnTo>
                    <a:lnTo>
                      <a:pt x="1378" y="19"/>
                    </a:lnTo>
                    <a:lnTo>
                      <a:pt x="1350" y="12"/>
                    </a:lnTo>
                    <a:lnTo>
                      <a:pt x="1322" y="7"/>
                    </a:lnTo>
                    <a:lnTo>
                      <a:pt x="1293" y="3"/>
                    </a:lnTo>
                    <a:lnTo>
                      <a:pt x="1262" y="1"/>
                    </a:lnTo>
                    <a:lnTo>
                      <a:pt x="1233" y="0"/>
                    </a:lnTo>
                    <a:lnTo>
                      <a:pt x="1233" y="0"/>
                    </a:lnTo>
                    <a:lnTo>
                      <a:pt x="1211" y="0"/>
                    </a:lnTo>
                    <a:lnTo>
                      <a:pt x="1191" y="1"/>
                    </a:lnTo>
                    <a:lnTo>
                      <a:pt x="1152" y="4"/>
                    </a:lnTo>
                    <a:lnTo>
                      <a:pt x="1115" y="8"/>
                    </a:lnTo>
                    <a:lnTo>
                      <a:pt x="1083" y="14"/>
                    </a:lnTo>
                    <a:lnTo>
                      <a:pt x="1054" y="20"/>
                    </a:lnTo>
                    <a:lnTo>
                      <a:pt x="1032" y="27"/>
                    </a:lnTo>
                    <a:lnTo>
                      <a:pt x="1014" y="32"/>
                    </a:lnTo>
                    <a:lnTo>
                      <a:pt x="1004" y="36"/>
                    </a:lnTo>
                    <a:lnTo>
                      <a:pt x="1004" y="36"/>
                    </a:lnTo>
                    <a:lnTo>
                      <a:pt x="974" y="30"/>
                    </a:lnTo>
                    <a:lnTo>
                      <a:pt x="943" y="25"/>
                    </a:lnTo>
                    <a:lnTo>
                      <a:pt x="910" y="20"/>
                    </a:lnTo>
                    <a:lnTo>
                      <a:pt x="876" y="19"/>
                    </a:lnTo>
                    <a:lnTo>
                      <a:pt x="876" y="19"/>
                    </a:lnTo>
                    <a:lnTo>
                      <a:pt x="844" y="19"/>
                    </a:lnTo>
                    <a:lnTo>
                      <a:pt x="815" y="23"/>
                    </a:lnTo>
                    <a:lnTo>
                      <a:pt x="785" y="27"/>
                    </a:lnTo>
                    <a:lnTo>
                      <a:pt x="757" y="34"/>
                    </a:lnTo>
                    <a:lnTo>
                      <a:pt x="729" y="42"/>
                    </a:lnTo>
                    <a:lnTo>
                      <a:pt x="704" y="52"/>
                    </a:lnTo>
                    <a:lnTo>
                      <a:pt x="679" y="66"/>
                    </a:lnTo>
                    <a:lnTo>
                      <a:pt x="656" y="80"/>
                    </a:lnTo>
                    <a:lnTo>
                      <a:pt x="656" y="80"/>
                    </a:lnTo>
                    <a:lnTo>
                      <a:pt x="629" y="71"/>
                    </a:lnTo>
                    <a:lnTo>
                      <a:pt x="588" y="57"/>
                    </a:lnTo>
                    <a:lnTo>
                      <a:pt x="564" y="51"/>
                    </a:lnTo>
                    <a:lnTo>
                      <a:pt x="537" y="45"/>
                    </a:lnTo>
                    <a:lnTo>
                      <a:pt x="508" y="39"/>
                    </a:lnTo>
                    <a:lnTo>
                      <a:pt x="477" y="33"/>
                    </a:lnTo>
                    <a:lnTo>
                      <a:pt x="477" y="33"/>
                    </a:lnTo>
                    <a:lnTo>
                      <a:pt x="451" y="30"/>
                    </a:lnTo>
                    <a:lnTo>
                      <a:pt x="425" y="27"/>
                    </a:lnTo>
                    <a:lnTo>
                      <a:pt x="400" y="25"/>
                    </a:lnTo>
                    <a:lnTo>
                      <a:pt x="375" y="24"/>
                    </a:lnTo>
                    <a:lnTo>
                      <a:pt x="350" y="24"/>
                    </a:lnTo>
                    <a:lnTo>
                      <a:pt x="328" y="25"/>
                    </a:lnTo>
                    <a:lnTo>
                      <a:pt x="305" y="26"/>
                    </a:lnTo>
                    <a:lnTo>
                      <a:pt x="283" y="29"/>
                    </a:lnTo>
                    <a:lnTo>
                      <a:pt x="262" y="33"/>
                    </a:lnTo>
                    <a:lnTo>
                      <a:pt x="242" y="37"/>
                    </a:lnTo>
                    <a:lnTo>
                      <a:pt x="222" y="43"/>
                    </a:lnTo>
                    <a:lnTo>
                      <a:pt x="204" y="49"/>
                    </a:lnTo>
                    <a:lnTo>
                      <a:pt x="185" y="57"/>
                    </a:lnTo>
                    <a:lnTo>
                      <a:pt x="168" y="66"/>
                    </a:lnTo>
                    <a:lnTo>
                      <a:pt x="152" y="75"/>
                    </a:lnTo>
                    <a:lnTo>
                      <a:pt x="136" y="86"/>
                    </a:lnTo>
                    <a:lnTo>
                      <a:pt x="136" y="86"/>
                    </a:lnTo>
                    <a:lnTo>
                      <a:pt x="118" y="99"/>
                    </a:lnTo>
                    <a:lnTo>
                      <a:pt x="101" y="114"/>
                    </a:lnTo>
                    <a:lnTo>
                      <a:pt x="86" y="130"/>
                    </a:lnTo>
                    <a:lnTo>
                      <a:pt x="73" y="147"/>
                    </a:lnTo>
                    <a:lnTo>
                      <a:pt x="59" y="167"/>
                    </a:lnTo>
                    <a:lnTo>
                      <a:pt x="48" y="186"/>
                    </a:lnTo>
                    <a:lnTo>
                      <a:pt x="38" y="208"/>
                    </a:lnTo>
                    <a:lnTo>
                      <a:pt x="29" y="230"/>
                    </a:lnTo>
                    <a:lnTo>
                      <a:pt x="20" y="254"/>
                    </a:lnTo>
                    <a:lnTo>
                      <a:pt x="14" y="278"/>
                    </a:lnTo>
                    <a:lnTo>
                      <a:pt x="9" y="305"/>
                    </a:lnTo>
                    <a:lnTo>
                      <a:pt x="5" y="332"/>
                    </a:lnTo>
                    <a:lnTo>
                      <a:pt x="2" y="360"/>
                    </a:lnTo>
                    <a:lnTo>
                      <a:pt x="1" y="390"/>
                    </a:lnTo>
                    <a:lnTo>
                      <a:pt x="0" y="422"/>
                    </a:lnTo>
                    <a:lnTo>
                      <a:pt x="1" y="453"/>
                    </a:lnTo>
                    <a:lnTo>
                      <a:pt x="1" y="453"/>
                    </a:lnTo>
                    <a:lnTo>
                      <a:pt x="4" y="481"/>
                    </a:lnTo>
                    <a:lnTo>
                      <a:pt x="9" y="519"/>
                    </a:lnTo>
                    <a:lnTo>
                      <a:pt x="17" y="565"/>
                    </a:lnTo>
                    <a:lnTo>
                      <a:pt x="28" y="617"/>
                    </a:lnTo>
                    <a:lnTo>
                      <a:pt x="40" y="676"/>
                    </a:lnTo>
                    <a:lnTo>
                      <a:pt x="55" y="738"/>
                    </a:lnTo>
                    <a:lnTo>
                      <a:pt x="72" y="802"/>
                    </a:lnTo>
                    <a:lnTo>
                      <a:pt x="91" y="867"/>
                    </a:lnTo>
                    <a:lnTo>
                      <a:pt x="91" y="867"/>
                    </a:lnTo>
                    <a:lnTo>
                      <a:pt x="105" y="909"/>
                    </a:lnTo>
                    <a:lnTo>
                      <a:pt x="118" y="948"/>
                    </a:lnTo>
                    <a:lnTo>
                      <a:pt x="131" y="985"/>
                    </a:lnTo>
                    <a:lnTo>
                      <a:pt x="144" y="1020"/>
                    </a:lnTo>
                    <a:lnTo>
                      <a:pt x="158" y="1052"/>
                    </a:lnTo>
                    <a:lnTo>
                      <a:pt x="172" y="1082"/>
                    </a:lnTo>
                    <a:lnTo>
                      <a:pt x="185" y="1110"/>
                    </a:lnTo>
                    <a:lnTo>
                      <a:pt x="200" y="1135"/>
                    </a:lnTo>
                    <a:lnTo>
                      <a:pt x="214" y="1158"/>
                    </a:lnTo>
                    <a:lnTo>
                      <a:pt x="228" y="1178"/>
                    </a:lnTo>
                    <a:lnTo>
                      <a:pt x="243" y="1197"/>
                    </a:lnTo>
                    <a:lnTo>
                      <a:pt x="257" y="1212"/>
                    </a:lnTo>
                    <a:lnTo>
                      <a:pt x="272" y="1225"/>
                    </a:lnTo>
                    <a:lnTo>
                      <a:pt x="287" y="1237"/>
                    </a:lnTo>
                    <a:lnTo>
                      <a:pt x="301" y="1245"/>
                    </a:lnTo>
                    <a:lnTo>
                      <a:pt x="317" y="1251"/>
                    </a:lnTo>
                    <a:lnTo>
                      <a:pt x="317" y="1251"/>
                    </a:lnTo>
                    <a:lnTo>
                      <a:pt x="331" y="1255"/>
                    </a:lnTo>
                    <a:lnTo>
                      <a:pt x="339" y="1256"/>
                    </a:lnTo>
                    <a:lnTo>
                      <a:pt x="348" y="1256"/>
                    </a:lnTo>
                    <a:lnTo>
                      <a:pt x="348" y="1256"/>
                    </a:lnTo>
                    <a:lnTo>
                      <a:pt x="360" y="1256"/>
                    </a:lnTo>
                    <a:lnTo>
                      <a:pt x="371" y="1254"/>
                    </a:lnTo>
                    <a:lnTo>
                      <a:pt x="383" y="1250"/>
                    </a:lnTo>
                    <a:lnTo>
                      <a:pt x="397" y="1245"/>
                    </a:lnTo>
                    <a:lnTo>
                      <a:pt x="410" y="1237"/>
                    </a:lnTo>
                    <a:lnTo>
                      <a:pt x="423" y="1226"/>
                    </a:lnTo>
                    <a:lnTo>
                      <a:pt x="436" y="1214"/>
                    </a:lnTo>
                    <a:lnTo>
                      <a:pt x="450" y="1199"/>
                    </a:lnTo>
                    <a:lnTo>
                      <a:pt x="450" y="1199"/>
                    </a:lnTo>
                    <a:lnTo>
                      <a:pt x="495" y="1146"/>
                    </a:lnTo>
                    <a:lnTo>
                      <a:pt x="536" y="1100"/>
                    </a:lnTo>
                    <a:lnTo>
                      <a:pt x="569" y="1064"/>
                    </a:lnTo>
                    <a:lnTo>
                      <a:pt x="591" y="1040"/>
                    </a:lnTo>
                    <a:lnTo>
                      <a:pt x="591" y="1040"/>
                    </a:lnTo>
                    <a:lnTo>
                      <a:pt x="602" y="1046"/>
                    </a:lnTo>
                    <a:lnTo>
                      <a:pt x="615" y="1051"/>
                    </a:lnTo>
                    <a:lnTo>
                      <a:pt x="627" y="1055"/>
                    </a:lnTo>
                    <a:lnTo>
                      <a:pt x="639" y="1060"/>
                    </a:lnTo>
                    <a:lnTo>
                      <a:pt x="653" y="1063"/>
                    </a:lnTo>
                    <a:lnTo>
                      <a:pt x="666" y="1065"/>
                    </a:lnTo>
                    <a:lnTo>
                      <a:pt x="678" y="1067"/>
                    </a:lnTo>
                    <a:lnTo>
                      <a:pt x="692" y="1068"/>
                    </a:lnTo>
                    <a:lnTo>
                      <a:pt x="692" y="1068"/>
                    </a:lnTo>
                    <a:lnTo>
                      <a:pt x="692" y="1070"/>
                    </a:lnTo>
                    <a:lnTo>
                      <a:pt x="692" y="1070"/>
                    </a:lnTo>
                    <a:lnTo>
                      <a:pt x="674" y="1092"/>
                    </a:lnTo>
                    <a:lnTo>
                      <a:pt x="674" y="1092"/>
                    </a:lnTo>
                    <a:lnTo>
                      <a:pt x="666" y="1103"/>
                    </a:lnTo>
                    <a:lnTo>
                      <a:pt x="658" y="1111"/>
                    </a:lnTo>
                    <a:lnTo>
                      <a:pt x="650" y="1118"/>
                    </a:lnTo>
                    <a:lnTo>
                      <a:pt x="640" y="1124"/>
                    </a:lnTo>
                    <a:lnTo>
                      <a:pt x="628" y="1130"/>
                    </a:lnTo>
                    <a:lnTo>
                      <a:pt x="613" y="1134"/>
                    </a:lnTo>
                    <a:lnTo>
                      <a:pt x="592" y="1140"/>
                    </a:lnTo>
                    <a:lnTo>
                      <a:pt x="566" y="1146"/>
                    </a:lnTo>
                    <a:lnTo>
                      <a:pt x="566" y="1146"/>
                    </a:lnTo>
                    <a:lnTo>
                      <a:pt x="544" y="1151"/>
                    </a:lnTo>
                    <a:lnTo>
                      <a:pt x="531" y="1155"/>
                    </a:lnTo>
                    <a:lnTo>
                      <a:pt x="516" y="1161"/>
                    </a:lnTo>
                    <a:lnTo>
                      <a:pt x="510" y="1164"/>
                    </a:lnTo>
                    <a:lnTo>
                      <a:pt x="504" y="1168"/>
                    </a:lnTo>
                    <a:lnTo>
                      <a:pt x="499" y="1173"/>
                    </a:lnTo>
                    <a:lnTo>
                      <a:pt x="494" y="1178"/>
                    </a:lnTo>
                    <a:lnTo>
                      <a:pt x="490" y="1183"/>
                    </a:lnTo>
                    <a:lnTo>
                      <a:pt x="487" y="1190"/>
                    </a:lnTo>
                    <a:lnTo>
                      <a:pt x="485" y="1197"/>
                    </a:lnTo>
                    <a:lnTo>
                      <a:pt x="484" y="1204"/>
                    </a:lnTo>
                    <a:lnTo>
                      <a:pt x="484" y="1204"/>
                    </a:lnTo>
                    <a:lnTo>
                      <a:pt x="484" y="1212"/>
                    </a:lnTo>
                    <a:lnTo>
                      <a:pt x="487" y="1220"/>
                    </a:lnTo>
                    <a:lnTo>
                      <a:pt x="490" y="1226"/>
                    </a:lnTo>
                    <a:lnTo>
                      <a:pt x="494" y="1234"/>
                    </a:lnTo>
                    <a:lnTo>
                      <a:pt x="500" y="1239"/>
                    </a:lnTo>
                    <a:lnTo>
                      <a:pt x="506" y="1245"/>
                    </a:lnTo>
                    <a:lnTo>
                      <a:pt x="512" y="1249"/>
                    </a:lnTo>
                    <a:lnTo>
                      <a:pt x="519" y="1254"/>
                    </a:lnTo>
                    <a:lnTo>
                      <a:pt x="533" y="1260"/>
                    </a:lnTo>
                    <a:lnTo>
                      <a:pt x="546" y="1265"/>
                    </a:lnTo>
                    <a:lnTo>
                      <a:pt x="561" y="1270"/>
                    </a:lnTo>
                    <a:lnTo>
                      <a:pt x="561" y="1270"/>
                    </a:lnTo>
                    <a:lnTo>
                      <a:pt x="583" y="1276"/>
                    </a:lnTo>
                    <a:lnTo>
                      <a:pt x="603" y="1279"/>
                    </a:lnTo>
                    <a:lnTo>
                      <a:pt x="624" y="1281"/>
                    </a:lnTo>
                    <a:lnTo>
                      <a:pt x="643" y="1281"/>
                    </a:lnTo>
                    <a:lnTo>
                      <a:pt x="643" y="1281"/>
                    </a:lnTo>
                    <a:lnTo>
                      <a:pt x="666" y="1280"/>
                    </a:lnTo>
                    <a:lnTo>
                      <a:pt x="689" y="1278"/>
                    </a:lnTo>
                    <a:lnTo>
                      <a:pt x="711" y="1272"/>
                    </a:lnTo>
                    <a:lnTo>
                      <a:pt x="732" y="1265"/>
                    </a:lnTo>
                    <a:lnTo>
                      <a:pt x="752" y="1257"/>
                    </a:lnTo>
                    <a:lnTo>
                      <a:pt x="770" y="1247"/>
                    </a:lnTo>
                    <a:lnTo>
                      <a:pt x="789" y="1235"/>
                    </a:lnTo>
                    <a:lnTo>
                      <a:pt x="806" y="1220"/>
                    </a:lnTo>
                    <a:lnTo>
                      <a:pt x="806" y="1220"/>
                    </a:lnTo>
                    <a:lnTo>
                      <a:pt x="806" y="1281"/>
                    </a:lnTo>
                    <a:lnTo>
                      <a:pt x="806" y="1340"/>
                    </a:lnTo>
                    <a:lnTo>
                      <a:pt x="808" y="1395"/>
                    </a:lnTo>
                    <a:lnTo>
                      <a:pt x="810" y="1448"/>
                    </a:lnTo>
                    <a:lnTo>
                      <a:pt x="815" y="1495"/>
                    </a:lnTo>
                    <a:lnTo>
                      <a:pt x="819" y="1535"/>
                    </a:lnTo>
                    <a:lnTo>
                      <a:pt x="822" y="1552"/>
                    </a:lnTo>
                    <a:lnTo>
                      <a:pt x="825" y="1567"/>
                    </a:lnTo>
                    <a:lnTo>
                      <a:pt x="828" y="1580"/>
                    </a:lnTo>
                    <a:lnTo>
                      <a:pt x="831" y="1591"/>
                    </a:lnTo>
                    <a:lnTo>
                      <a:pt x="831" y="1591"/>
                    </a:lnTo>
                    <a:lnTo>
                      <a:pt x="838" y="1608"/>
                    </a:lnTo>
                    <a:lnTo>
                      <a:pt x="848" y="1629"/>
                    </a:lnTo>
                    <a:lnTo>
                      <a:pt x="854" y="1640"/>
                    </a:lnTo>
                    <a:lnTo>
                      <a:pt x="862" y="1651"/>
                    </a:lnTo>
                    <a:lnTo>
                      <a:pt x="870" y="1662"/>
                    </a:lnTo>
                    <a:lnTo>
                      <a:pt x="880" y="1674"/>
                    </a:lnTo>
                    <a:lnTo>
                      <a:pt x="890" y="1685"/>
                    </a:lnTo>
                    <a:lnTo>
                      <a:pt x="903" y="1694"/>
                    </a:lnTo>
                    <a:lnTo>
                      <a:pt x="916" y="1703"/>
                    </a:lnTo>
                    <a:lnTo>
                      <a:pt x="931" y="1712"/>
                    </a:lnTo>
                    <a:lnTo>
                      <a:pt x="948" y="1719"/>
                    </a:lnTo>
                    <a:lnTo>
                      <a:pt x="966" y="1723"/>
                    </a:lnTo>
                    <a:lnTo>
                      <a:pt x="987" y="1726"/>
                    </a:lnTo>
                    <a:lnTo>
                      <a:pt x="1009" y="1728"/>
                    </a:lnTo>
                    <a:lnTo>
                      <a:pt x="1009" y="1728"/>
                    </a:lnTo>
                    <a:lnTo>
                      <a:pt x="1023" y="1727"/>
                    </a:lnTo>
                    <a:lnTo>
                      <a:pt x="1037" y="1726"/>
                    </a:lnTo>
                    <a:lnTo>
                      <a:pt x="1052" y="1724"/>
                    </a:lnTo>
                    <a:lnTo>
                      <a:pt x="1069" y="1721"/>
                    </a:lnTo>
                    <a:lnTo>
                      <a:pt x="1069" y="1721"/>
                    </a:lnTo>
                    <a:lnTo>
                      <a:pt x="1092" y="1716"/>
                    </a:lnTo>
                    <a:lnTo>
                      <a:pt x="1114" y="1709"/>
                    </a:lnTo>
                    <a:lnTo>
                      <a:pt x="1133" y="1702"/>
                    </a:lnTo>
                    <a:lnTo>
                      <a:pt x="1152" y="1694"/>
                    </a:lnTo>
                    <a:lnTo>
                      <a:pt x="1169" y="1685"/>
                    </a:lnTo>
                    <a:lnTo>
                      <a:pt x="1184" y="1676"/>
                    </a:lnTo>
                    <a:lnTo>
                      <a:pt x="1199" y="1665"/>
                    </a:lnTo>
                    <a:lnTo>
                      <a:pt x="1212" y="1652"/>
                    </a:lnTo>
                    <a:lnTo>
                      <a:pt x="1223" y="1640"/>
                    </a:lnTo>
                    <a:lnTo>
                      <a:pt x="1234" y="1626"/>
                    </a:lnTo>
                    <a:lnTo>
                      <a:pt x="1243" y="1610"/>
                    </a:lnTo>
                    <a:lnTo>
                      <a:pt x="1251" y="1593"/>
                    </a:lnTo>
                    <a:lnTo>
                      <a:pt x="1258" y="1574"/>
                    </a:lnTo>
                    <a:lnTo>
                      <a:pt x="1264" y="1555"/>
                    </a:lnTo>
                    <a:lnTo>
                      <a:pt x="1269" y="1535"/>
                    </a:lnTo>
                    <a:lnTo>
                      <a:pt x="1275" y="1512"/>
                    </a:lnTo>
                    <a:lnTo>
                      <a:pt x="1275" y="1512"/>
                    </a:lnTo>
                    <a:lnTo>
                      <a:pt x="1285" y="1446"/>
                    </a:lnTo>
                    <a:lnTo>
                      <a:pt x="1295" y="1363"/>
                    </a:lnTo>
                    <a:lnTo>
                      <a:pt x="1306" y="1276"/>
                    </a:lnTo>
                    <a:lnTo>
                      <a:pt x="1316" y="1200"/>
                    </a:lnTo>
                    <a:lnTo>
                      <a:pt x="1316" y="1200"/>
                    </a:lnTo>
                    <a:lnTo>
                      <a:pt x="1331" y="1204"/>
                    </a:lnTo>
                    <a:lnTo>
                      <a:pt x="1348" y="1207"/>
                    </a:lnTo>
                    <a:lnTo>
                      <a:pt x="1368" y="1208"/>
                    </a:lnTo>
                    <a:lnTo>
                      <a:pt x="1387" y="1209"/>
                    </a:lnTo>
                    <a:lnTo>
                      <a:pt x="1387" y="1209"/>
                    </a:lnTo>
                    <a:lnTo>
                      <a:pt x="1409" y="1208"/>
                    </a:lnTo>
                    <a:lnTo>
                      <a:pt x="1431" y="1207"/>
                    </a:lnTo>
                    <a:lnTo>
                      <a:pt x="1454" y="1204"/>
                    </a:lnTo>
                    <a:lnTo>
                      <a:pt x="1475" y="1200"/>
                    </a:lnTo>
                    <a:lnTo>
                      <a:pt x="1497" y="1196"/>
                    </a:lnTo>
                    <a:lnTo>
                      <a:pt x="1516" y="1191"/>
                    </a:lnTo>
                    <a:lnTo>
                      <a:pt x="1535" y="1184"/>
                    </a:lnTo>
                    <a:lnTo>
                      <a:pt x="1551" y="1177"/>
                    </a:lnTo>
                    <a:lnTo>
                      <a:pt x="1551" y="1177"/>
                    </a:lnTo>
                    <a:lnTo>
                      <a:pt x="1571" y="1168"/>
                    </a:lnTo>
                    <a:lnTo>
                      <a:pt x="1591" y="1156"/>
                    </a:lnTo>
                    <a:lnTo>
                      <a:pt x="1613" y="1142"/>
                    </a:lnTo>
                    <a:lnTo>
                      <a:pt x="1623" y="1134"/>
                    </a:lnTo>
                    <a:lnTo>
                      <a:pt x="1632" y="1126"/>
                    </a:lnTo>
                    <a:lnTo>
                      <a:pt x="1641" y="1118"/>
                    </a:lnTo>
                    <a:lnTo>
                      <a:pt x="1649" y="1110"/>
                    </a:lnTo>
                    <a:lnTo>
                      <a:pt x="1656" y="1101"/>
                    </a:lnTo>
                    <a:lnTo>
                      <a:pt x="1662" y="1092"/>
                    </a:lnTo>
                    <a:lnTo>
                      <a:pt x="1666" y="1083"/>
                    </a:lnTo>
                    <a:lnTo>
                      <a:pt x="1668" y="1075"/>
                    </a:lnTo>
                    <a:lnTo>
                      <a:pt x="1668" y="1066"/>
                    </a:lnTo>
                    <a:lnTo>
                      <a:pt x="1667" y="1057"/>
                    </a:lnTo>
                    <a:lnTo>
                      <a:pt x="1667" y="1057"/>
                    </a:lnTo>
                    <a:close/>
                    <a:moveTo>
                      <a:pt x="1361" y="479"/>
                    </a:moveTo>
                    <a:lnTo>
                      <a:pt x="1361" y="479"/>
                    </a:lnTo>
                    <a:lnTo>
                      <a:pt x="1360" y="498"/>
                    </a:lnTo>
                    <a:lnTo>
                      <a:pt x="1359" y="516"/>
                    </a:lnTo>
                    <a:lnTo>
                      <a:pt x="1353" y="551"/>
                    </a:lnTo>
                    <a:lnTo>
                      <a:pt x="1353" y="551"/>
                    </a:lnTo>
                    <a:lnTo>
                      <a:pt x="1347" y="591"/>
                    </a:lnTo>
                    <a:lnTo>
                      <a:pt x="1345" y="612"/>
                    </a:lnTo>
                    <a:lnTo>
                      <a:pt x="1344" y="636"/>
                    </a:lnTo>
                    <a:lnTo>
                      <a:pt x="1344" y="636"/>
                    </a:lnTo>
                    <a:lnTo>
                      <a:pt x="1344" y="659"/>
                    </a:lnTo>
                    <a:lnTo>
                      <a:pt x="1345" y="684"/>
                    </a:lnTo>
                    <a:lnTo>
                      <a:pt x="1350" y="732"/>
                    </a:lnTo>
                    <a:lnTo>
                      <a:pt x="1350" y="732"/>
                    </a:lnTo>
                    <a:lnTo>
                      <a:pt x="1356" y="780"/>
                    </a:lnTo>
                    <a:lnTo>
                      <a:pt x="1358" y="804"/>
                    </a:lnTo>
                    <a:lnTo>
                      <a:pt x="1358" y="828"/>
                    </a:lnTo>
                    <a:lnTo>
                      <a:pt x="1356" y="853"/>
                    </a:lnTo>
                    <a:lnTo>
                      <a:pt x="1354" y="865"/>
                    </a:lnTo>
                    <a:lnTo>
                      <a:pt x="1352" y="877"/>
                    </a:lnTo>
                    <a:lnTo>
                      <a:pt x="1349" y="890"/>
                    </a:lnTo>
                    <a:lnTo>
                      <a:pt x="1345" y="902"/>
                    </a:lnTo>
                    <a:lnTo>
                      <a:pt x="1341" y="914"/>
                    </a:lnTo>
                    <a:lnTo>
                      <a:pt x="1336" y="926"/>
                    </a:lnTo>
                    <a:lnTo>
                      <a:pt x="1336" y="926"/>
                    </a:lnTo>
                    <a:lnTo>
                      <a:pt x="1329" y="913"/>
                    </a:lnTo>
                    <a:lnTo>
                      <a:pt x="1323" y="898"/>
                    </a:lnTo>
                    <a:lnTo>
                      <a:pt x="1323" y="898"/>
                    </a:lnTo>
                    <a:lnTo>
                      <a:pt x="1313" y="880"/>
                    </a:lnTo>
                    <a:lnTo>
                      <a:pt x="1299" y="854"/>
                    </a:lnTo>
                    <a:lnTo>
                      <a:pt x="1299" y="854"/>
                    </a:lnTo>
                    <a:lnTo>
                      <a:pt x="1280" y="820"/>
                    </a:lnTo>
                    <a:lnTo>
                      <a:pt x="1258" y="778"/>
                    </a:lnTo>
                    <a:lnTo>
                      <a:pt x="1247" y="754"/>
                    </a:lnTo>
                    <a:lnTo>
                      <a:pt x="1236" y="731"/>
                    </a:lnTo>
                    <a:lnTo>
                      <a:pt x="1224" y="706"/>
                    </a:lnTo>
                    <a:lnTo>
                      <a:pt x="1215" y="682"/>
                    </a:lnTo>
                    <a:lnTo>
                      <a:pt x="1206" y="657"/>
                    </a:lnTo>
                    <a:lnTo>
                      <a:pt x="1199" y="633"/>
                    </a:lnTo>
                    <a:lnTo>
                      <a:pt x="1194" y="609"/>
                    </a:lnTo>
                    <a:lnTo>
                      <a:pt x="1190" y="587"/>
                    </a:lnTo>
                    <a:lnTo>
                      <a:pt x="1190" y="575"/>
                    </a:lnTo>
                    <a:lnTo>
                      <a:pt x="1190" y="565"/>
                    </a:lnTo>
                    <a:lnTo>
                      <a:pt x="1190" y="555"/>
                    </a:lnTo>
                    <a:lnTo>
                      <a:pt x="1191" y="546"/>
                    </a:lnTo>
                    <a:lnTo>
                      <a:pt x="1193" y="536"/>
                    </a:lnTo>
                    <a:lnTo>
                      <a:pt x="1196" y="528"/>
                    </a:lnTo>
                    <a:lnTo>
                      <a:pt x="1200" y="520"/>
                    </a:lnTo>
                    <a:lnTo>
                      <a:pt x="1204" y="512"/>
                    </a:lnTo>
                    <a:lnTo>
                      <a:pt x="1204" y="512"/>
                    </a:lnTo>
                    <a:lnTo>
                      <a:pt x="1211" y="504"/>
                    </a:lnTo>
                    <a:lnTo>
                      <a:pt x="1221" y="495"/>
                    </a:lnTo>
                    <a:lnTo>
                      <a:pt x="1226" y="492"/>
                    </a:lnTo>
                    <a:lnTo>
                      <a:pt x="1234" y="488"/>
                    </a:lnTo>
                    <a:lnTo>
                      <a:pt x="1242" y="485"/>
                    </a:lnTo>
                    <a:lnTo>
                      <a:pt x="1250" y="482"/>
                    </a:lnTo>
                    <a:lnTo>
                      <a:pt x="1260" y="480"/>
                    </a:lnTo>
                    <a:lnTo>
                      <a:pt x="1270" y="478"/>
                    </a:lnTo>
                    <a:lnTo>
                      <a:pt x="1283" y="477"/>
                    </a:lnTo>
                    <a:lnTo>
                      <a:pt x="1296" y="476"/>
                    </a:lnTo>
                    <a:lnTo>
                      <a:pt x="1310" y="475"/>
                    </a:lnTo>
                    <a:lnTo>
                      <a:pt x="1326" y="476"/>
                    </a:lnTo>
                    <a:lnTo>
                      <a:pt x="1342" y="477"/>
                    </a:lnTo>
                    <a:lnTo>
                      <a:pt x="1361" y="479"/>
                    </a:lnTo>
                    <a:lnTo>
                      <a:pt x="1361" y="479"/>
                    </a:lnTo>
                    <a:close/>
                    <a:moveTo>
                      <a:pt x="1239" y="51"/>
                    </a:moveTo>
                    <a:lnTo>
                      <a:pt x="1239" y="51"/>
                    </a:lnTo>
                    <a:lnTo>
                      <a:pt x="1265" y="52"/>
                    </a:lnTo>
                    <a:lnTo>
                      <a:pt x="1292" y="54"/>
                    </a:lnTo>
                    <a:lnTo>
                      <a:pt x="1319" y="58"/>
                    </a:lnTo>
                    <a:lnTo>
                      <a:pt x="1343" y="63"/>
                    </a:lnTo>
                    <a:lnTo>
                      <a:pt x="1368" y="70"/>
                    </a:lnTo>
                    <a:lnTo>
                      <a:pt x="1391" y="77"/>
                    </a:lnTo>
                    <a:lnTo>
                      <a:pt x="1415" y="85"/>
                    </a:lnTo>
                    <a:lnTo>
                      <a:pt x="1436" y="95"/>
                    </a:lnTo>
                    <a:lnTo>
                      <a:pt x="1458" y="105"/>
                    </a:lnTo>
                    <a:lnTo>
                      <a:pt x="1478" y="118"/>
                    </a:lnTo>
                    <a:lnTo>
                      <a:pt x="1499" y="131"/>
                    </a:lnTo>
                    <a:lnTo>
                      <a:pt x="1517" y="145"/>
                    </a:lnTo>
                    <a:lnTo>
                      <a:pt x="1536" y="161"/>
                    </a:lnTo>
                    <a:lnTo>
                      <a:pt x="1553" y="178"/>
                    </a:lnTo>
                    <a:lnTo>
                      <a:pt x="1571" y="197"/>
                    </a:lnTo>
                    <a:lnTo>
                      <a:pt x="1586" y="215"/>
                    </a:lnTo>
                    <a:lnTo>
                      <a:pt x="1586" y="215"/>
                    </a:lnTo>
                    <a:lnTo>
                      <a:pt x="1592" y="224"/>
                    </a:lnTo>
                    <a:lnTo>
                      <a:pt x="1596" y="233"/>
                    </a:lnTo>
                    <a:lnTo>
                      <a:pt x="1600" y="246"/>
                    </a:lnTo>
                    <a:lnTo>
                      <a:pt x="1603" y="259"/>
                    </a:lnTo>
                    <a:lnTo>
                      <a:pt x="1607" y="273"/>
                    </a:lnTo>
                    <a:lnTo>
                      <a:pt x="1608" y="289"/>
                    </a:lnTo>
                    <a:lnTo>
                      <a:pt x="1609" y="306"/>
                    </a:lnTo>
                    <a:lnTo>
                      <a:pt x="1609" y="325"/>
                    </a:lnTo>
                    <a:lnTo>
                      <a:pt x="1609" y="345"/>
                    </a:lnTo>
                    <a:lnTo>
                      <a:pt x="1607" y="365"/>
                    </a:lnTo>
                    <a:lnTo>
                      <a:pt x="1604" y="387"/>
                    </a:lnTo>
                    <a:lnTo>
                      <a:pt x="1601" y="411"/>
                    </a:lnTo>
                    <a:lnTo>
                      <a:pt x="1597" y="434"/>
                    </a:lnTo>
                    <a:lnTo>
                      <a:pt x="1593" y="459"/>
                    </a:lnTo>
                    <a:lnTo>
                      <a:pt x="1582" y="511"/>
                    </a:lnTo>
                    <a:lnTo>
                      <a:pt x="1567" y="565"/>
                    </a:lnTo>
                    <a:lnTo>
                      <a:pt x="1549" y="622"/>
                    </a:lnTo>
                    <a:lnTo>
                      <a:pt x="1529" y="681"/>
                    </a:lnTo>
                    <a:lnTo>
                      <a:pt x="1516" y="710"/>
                    </a:lnTo>
                    <a:lnTo>
                      <a:pt x="1504" y="741"/>
                    </a:lnTo>
                    <a:lnTo>
                      <a:pt x="1491" y="771"/>
                    </a:lnTo>
                    <a:lnTo>
                      <a:pt x="1477" y="802"/>
                    </a:lnTo>
                    <a:lnTo>
                      <a:pt x="1462" y="832"/>
                    </a:lnTo>
                    <a:lnTo>
                      <a:pt x="1447" y="863"/>
                    </a:lnTo>
                    <a:lnTo>
                      <a:pt x="1430" y="894"/>
                    </a:lnTo>
                    <a:lnTo>
                      <a:pt x="1414" y="923"/>
                    </a:lnTo>
                    <a:lnTo>
                      <a:pt x="1395" y="954"/>
                    </a:lnTo>
                    <a:lnTo>
                      <a:pt x="1377" y="984"/>
                    </a:lnTo>
                    <a:lnTo>
                      <a:pt x="1377" y="984"/>
                    </a:lnTo>
                    <a:lnTo>
                      <a:pt x="1371" y="977"/>
                    </a:lnTo>
                    <a:lnTo>
                      <a:pt x="1371" y="977"/>
                    </a:lnTo>
                    <a:lnTo>
                      <a:pt x="1369" y="973"/>
                    </a:lnTo>
                    <a:lnTo>
                      <a:pt x="1369" y="973"/>
                    </a:lnTo>
                    <a:lnTo>
                      <a:pt x="1378" y="957"/>
                    </a:lnTo>
                    <a:lnTo>
                      <a:pt x="1385" y="941"/>
                    </a:lnTo>
                    <a:lnTo>
                      <a:pt x="1391" y="924"/>
                    </a:lnTo>
                    <a:lnTo>
                      <a:pt x="1398" y="908"/>
                    </a:lnTo>
                    <a:lnTo>
                      <a:pt x="1402" y="893"/>
                    </a:lnTo>
                    <a:lnTo>
                      <a:pt x="1405" y="876"/>
                    </a:lnTo>
                    <a:lnTo>
                      <a:pt x="1407" y="861"/>
                    </a:lnTo>
                    <a:lnTo>
                      <a:pt x="1408" y="846"/>
                    </a:lnTo>
                    <a:lnTo>
                      <a:pt x="1409" y="829"/>
                    </a:lnTo>
                    <a:lnTo>
                      <a:pt x="1409" y="814"/>
                    </a:lnTo>
                    <a:lnTo>
                      <a:pt x="1408" y="784"/>
                    </a:lnTo>
                    <a:lnTo>
                      <a:pt x="1405" y="754"/>
                    </a:lnTo>
                    <a:lnTo>
                      <a:pt x="1402" y="726"/>
                    </a:lnTo>
                    <a:lnTo>
                      <a:pt x="1402" y="726"/>
                    </a:lnTo>
                    <a:lnTo>
                      <a:pt x="1396" y="680"/>
                    </a:lnTo>
                    <a:lnTo>
                      <a:pt x="1395" y="658"/>
                    </a:lnTo>
                    <a:lnTo>
                      <a:pt x="1395" y="638"/>
                    </a:lnTo>
                    <a:lnTo>
                      <a:pt x="1395" y="638"/>
                    </a:lnTo>
                    <a:lnTo>
                      <a:pt x="1396" y="616"/>
                    </a:lnTo>
                    <a:lnTo>
                      <a:pt x="1399" y="596"/>
                    </a:lnTo>
                    <a:lnTo>
                      <a:pt x="1404" y="559"/>
                    </a:lnTo>
                    <a:lnTo>
                      <a:pt x="1404" y="559"/>
                    </a:lnTo>
                    <a:lnTo>
                      <a:pt x="1407" y="536"/>
                    </a:lnTo>
                    <a:lnTo>
                      <a:pt x="1410" y="513"/>
                    </a:lnTo>
                    <a:lnTo>
                      <a:pt x="1412" y="488"/>
                    </a:lnTo>
                    <a:lnTo>
                      <a:pt x="1412" y="462"/>
                    </a:lnTo>
                    <a:lnTo>
                      <a:pt x="1412" y="462"/>
                    </a:lnTo>
                    <a:lnTo>
                      <a:pt x="1413" y="456"/>
                    </a:lnTo>
                    <a:lnTo>
                      <a:pt x="1413" y="448"/>
                    </a:lnTo>
                    <a:lnTo>
                      <a:pt x="1413" y="448"/>
                    </a:lnTo>
                    <a:lnTo>
                      <a:pt x="1410" y="432"/>
                    </a:lnTo>
                    <a:lnTo>
                      <a:pt x="1403" y="409"/>
                    </a:lnTo>
                    <a:lnTo>
                      <a:pt x="1393" y="384"/>
                    </a:lnTo>
                    <a:lnTo>
                      <a:pt x="1379" y="353"/>
                    </a:lnTo>
                    <a:lnTo>
                      <a:pt x="1363" y="320"/>
                    </a:lnTo>
                    <a:lnTo>
                      <a:pt x="1352" y="303"/>
                    </a:lnTo>
                    <a:lnTo>
                      <a:pt x="1341" y="286"/>
                    </a:lnTo>
                    <a:lnTo>
                      <a:pt x="1329" y="267"/>
                    </a:lnTo>
                    <a:lnTo>
                      <a:pt x="1317" y="250"/>
                    </a:lnTo>
                    <a:lnTo>
                      <a:pt x="1302" y="231"/>
                    </a:lnTo>
                    <a:lnTo>
                      <a:pt x="1288" y="214"/>
                    </a:lnTo>
                    <a:lnTo>
                      <a:pt x="1288" y="214"/>
                    </a:lnTo>
                    <a:lnTo>
                      <a:pt x="1270" y="195"/>
                    </a:lnTo>
                    <a:lnTo>
                      <a:pt x="1251" y="174"/>
                    </a:lnTo>
                    <a:lnTo>
                      <a:pt x="1229" y="155"/>
                    </a:lnTo>
                    <a:lnTo>
                      <a:pt x="1205" y="135"/>
                    </a:lnTo>
                    <a:lnTo>
                      <a:pt x="1179" y="116"/>
                    </a:lnTo>
                    <a:lnTo>
                      <a:pt x="1152" y="97"/>
                    </a:lnTo>
                    <a:lnTo>
                      <a:pt x="1122" y="81"/>
                    </a:lnTo>
                    <a:lnTo>
                      <a:pt x="1107" y="73"/>
                    </a:lnTo>
                    <a:lnTo>
                      <a:pt x="1090" y="64"/>
                    </a:lnTo>
                    <a:lnTo>
                      <a:pt x="1090" y="64"/>
                    </a:lnTo>
                    <a:lnTo>
                      <a:pt x="1121" y="59"/>
                    </a:lnTo>
                    <a:lnTo>
                      <a:pt x="1157" y="54"/>
                    </a:lnTo>
                    <a:lnTo>
                      <a:pt x="1176" y="53"/>
                    </a:lnTo>
                    <a:lnTo>
                      <a:pt x="1196" y="51"/>
                    </a:lnTo>
                    <a:lnTo>
                      <a:pt x="1217" y="51"/>
                    </a:lnTo>
                    <a:lnTo>
                      <a:pt x="1239" y="51"/>
                    </a:lnTo>
                    <a:lnTo>
                      <a:pt x="1239" y="51"/>
                    </a:lnTo>
                    <a:close/>
                    <a:moveTo>
                      <a:pt x="411" y="1166"/>
                    </a:moveTo>
                    <a:lnTo>
                      <a:pt x="411" y="1166"/>
                    </a:lnTo>
                    <a:lnTo>
                      <a:pt x="404" y="1175"/>
                    </a:lnTo>
                    <a:lnTo>
                      <a:pt x="397" y="1182"/>
                    </a:lnTo>
                    <a:lnTo>
                      <a:pt x="389" y="1189"/>
                    </a:lnTo>
                    <a:lnTo>
                      <a:pt x="383" y="1194"/>
                    </a:lnTo>
                    <a:lnTo>
                      <a:pt x="376" y="1197"/>
                    </a:lnTo>
                    <a:lnTo>
                      <a:pt x="371" y="1200"/>
                    </a:lnTo>
                    <a:lnTo>
                      <a:pt x="360" y="1204"/>
                    </a:lnTo>
                    <a:lnTo>
                      <a:pt x="350" y="1206"/>
                    </a:lnTo>
                    <a:lnTo>
                      <a:pt x="343" y="1205"/>
                    </a:lnTo>
                    <a:lnTo>
                      <a:pt x="337" y="1204"/>
                    </a:lnTo>
                    <a:lnTo>
                      <a:pt x="333" y="1203"/>
                    </a:lnTo>
                    <a:lnTo>
                      <a:pt x="333" y="1203"/>
                    </a:lnTo>
                    <a:lnTo>
                      <a:pt x="321" y="1198"/>
                    </a:lnTo>
                    <a:lnTo>
                      <a:pt x="309" y="1191"/>
                    </a:lnTo>
                    <a:lnTo>
                      <a:pt x="297" y="1180"/>
                    </a:lnTo>
                    <a:lnTo>
                      <a:pt x="286" y="1168"/>
                    </a:lnTo>
                    <a:lnTo>
                      <a:pt x="274" y="1154"/>
                    </a:lnTo>
                    <a:lnTo>
                      <a:pt x="261" y="1136"/>
                    </a:lnTo>
                    <a:lnTo>
                      <a:pt x="249" y="1117"/>
                    </a:lnTo>
                    <a:lnTo>
                      <a:pt x="237" y="1096"/>
                    </a:lnTo>
                    <a:lnTo>
                      <a:pt x="224" y="1073"/>
                    </a:lnTo>
                    <a:lnTo>
                      <a:pt x="212" y="1047"/>
                    </a:lnTo>
                    <a:lnTo>
                      <a:pt x="200" y="1020"/>
                    </a:lnTo>
                    <a:lnTo>
                      <a:pt x="187" y="990"/>
                    </a:lnTo>
                    <a:lnTo>
                      <a:pt x="175" y="958"/>
                    </a:lnTo>
                    <a:lnTo>
                      <a:pt x="164" y="924"/>
                    </a:lnTo>
                    <a:lnTo>
                      <a:pt x="152" y="890"/>
                    </a:lnTo>
                    <a:lnTo>
                      <a:pt x="140" y="853"/>
                    </a:lnTo>
                    <a:lnTo>
                      <a:pt x="140" y="853"/>
                    </a:lnTo>
                    <a:lnTo>
                      <a:pt x="121" y="786"/>
                    </a:lnTo>
                    <a:lnTo>
                      <a:pt x="103" y="723"/>
                    </a:lnTo>
                    <a:lnTo>
                      <a:pt x="89" y="661"/>
                    </a:lnTo>
                    <a:lnTo>
                      <a:pt x="77" y="604"/>
                    </a:lnTo>
                    <a:lnTo>
                      <a:pt x="68" y="554"/>
                    </a:lnTo>
                    <a:lnTo>
                      <a:pt x="59" y="510"/>
                    </a:lnTo>
                    <a:lnTo>
                      <a:pt x="54" y="475"/>
                    </a:lnTo>
                    <a:lnTo>
                      <a:pt x="52" y="451"/>
                    </a:lnTo>
                    <a:lnTo>
                      <a:pt x="52" y="451"/>
                    </a:lnTo>
                    <a:lnTo>
                      <a:pt x="51" y="423"/>
                    </a:lnTo>
                    <a:lnTo>
                      <a:pt x="51" y="395"/>
                    </a:lnTo>
                    <a:lnTo>
                      <a:pt x="53" y="369"/>
                    </a:lnTo>
                    <a:lnTo>
                      <a:pt x="55" y="343"/>
                    </a:lnTo>
                    <a:lnTo>
                      <a:pt x="58" y="318"/>
                    </a:lnTo>
                    <a:lnTo>
                      <a:pt x="62" y="296"/>
                    </a:lnTo>
                    <a:lnTo>
                      <a:pt x="69" y="273"/>
                    </a:lnTo>
                    <a:lnTo>
                      <a:pt x="75" y="253"/>
                    </a:lnTo>
                    <a:lnTo>
                      <a:pt x="83" y="232"/>
                    </a:lnTo>
                    <a:lnTo>
                      <a:pt x="91" y="214"/>
                    </a:lnTo>
                    <a:lnTo>
                      <a:pt x="101" y="197"/>
                    </a:lnTo>
                    <a:lnTo>
                      <a:pt x="112" y="180"/>
                    </a:lnTo>
                    <a:lnTo>
                      <a:pt x="124" y="166"/>
                    </a:lnTo>
                    <a:lnTo>
                      <a:pt x="136" y="152"/>
                    </a:lnTo>
                    <a:lnTo>
                      <a:pt x="151" y="139"/>
                    </a:lnTo>
                    <a:lnTo>
                      <a:pt x="165" y="127"/>
                    </a:lnTo>
                    <a:lnTo>
                      <a:pt x="165" y="127"/>
                    </a:lnTo>
                    <a:lnTo>
                      <a:pt x="178" y="119"/>
                    </a:lnTo>
                    <a:lnTo>
                      <a:pt x="192" y="112"/>
                    </a:lnTo>
                    <a:lnTo>
                      <a:pt x="205" y="104"/>
                    </a:lnTo>
                    <a:lnTo>
                      <a:pt x="219" y="98"/>
                    </a:lnTo>
                    <a:lnTo>
                      <a:pt x="234" y="93"/>
                    </a:lnTo>
                    <a:lnTo>
                      <a:pt x="249" y="88"/>
                    </a:lnTo>
                    <a:lnTo>
                      <a:pt x="263" y="85"/>
                    </a:lnTo>
                    <a:lnTo>
                      <a:pt x="279" y="82"/>
                    </a:lnTo>
                    <a:lnTo>
                      <a:pt x="294" y="79"/>
                    </a:lnTo>
                    <a:lnTo>
                      <a:pt x="310" y="77"/>
                    </a:lnTo>
                    <a:lnTo>
                      <a:pt x="341" y="75"/>
                    </a:lnTo>
                    <a:lnTo>
                      <a:pt x="373" y="75"/>
                    </a:lnTo>
                    <a:lnTo>
                      <a:pt x="405" y="76"/>
                    </a:lnTo>
                    <a:lnTo>
                      <a:pt x="435" y="79"/>
                    </a:lnTo>
                    <a:lnTo>
                      <a:pt x="465" y="83"/>
                    </a:lnTo>
                    <a:lnTo>
                      <a:pt x="495" y="88"/>
                    </a:lnTo>
                    <a:lnTo>
                      <a:pt x="522" y="94"/>
                    </a:lnTo>
                    <a:lnTo>
                      <a:pt x="547" y="100"/>
                    </a:lnTo>
                    <a:lnTo>
                      <a:pt x="571" y="106"/>
                    </a:lnTo>
                    <a:lnTo>
                      <a:pt x="610" y="118"/>
                    </a:lnTo>
                    <a:lnTo>
                      <a:pt x="610" y="118"/>
                    </a:lnTo>
                    <a:lnTo>
                      <a:pt x="606" y="122"/>
                    </a:lnTo>
                    <a:lnTo>
                      <a:pt x="606" y="122"/>
                    </a:lnTo>
                    <a:lnTo>
                      <a:pt x="592" y="136"/>
                    </a:lnTo>
                    <a:lnTo>
                      <a:pt x="580" y="150"/>
                    </a:lnTo>
                    <a:lnTo>
                      <a:pt x="569" y="166"/>
                    </a:lnTo>
                    <a:lnTo>
                      <a:pt x="558" y="181"/>
                    </a:lnTo>
                    <a:lnTo>
                      <a:pt x="548" y="197"/>
                    </a:lnTo>
                    <a:lnTo>
                      <a:pt x="539" y="213"/>
                    </a:lnTo>
                    <a:lnTo>
                      <a:pt x="530" y="229"/>
                    </a:lnTo>
                    <a:lnTo>
                      <a:pt x="523" y="246"/>
                    </a:lnTo>
                    <a:lnTo>
                      <a:pt x="508" y="279"/>
                    </a:lnTo>
                    <a:lnTo>
                      <a:pt x="497" y="313"/>
                    </a:lnTo>
                    <a:lnTo>
                      <a:pt x="488" y="346"/>
                    </a:lnTo>
                    <a:lnTo>
                      <a:pt x="481" y="378"/>
                    </a:lnTo>
                    <a:lnTo>
                      <a:pt x="474" y="408"/>
                    </a:lnTo>
                    <a:lnTo>
                      <a:pt x="470" y="436"/>
                    </a:lnTo>
                    <a:lnTo>
                      <a:pt x="467" y="463"/>
                    </a:lnTo>
                    <a:lnTo>
                      <a:pt x="465" y="485"/>
                    </a:lnTo>
                    <a:lnTo>
                      <a:pt x="464" y="519"/>
                    </a:lnTo>
                    <a:lnTo>
                      <a:pt x="464" y="535"/>
                    </a:lnTo>
                    <a:lnTo>
                      <a:pt x="464" y="535"/>
                    </a:lnTo>
                    <a:lnTo>
                      <a:pt x="465" y="561"/>
                    </a:lnTo>
                    <a:lnTo>
                      <a:pt x="465" y="561"/>
                    </a:lnTo>
                    <a:lnTo>
                      <a:pt x="467" y="600"/>
                    </a:lnTo>
                    <a:lnTo>
                      <a:pt x="468" y="649"/>
                    </a:lnTo>
                    <a:lnTo>
                      <a:pt x="467" y="677"/>
                    </a:lnTo>
                    <a:lnTo>
                      <a:pt x="466" y="707"/>
                    </a:lnTo>
                    <a:lnTo>
                      <a:pt x="464" y="738"/>
                    </a:lnTo>
                    <a:lnTo>
                      <a:pt x="460" y="772"/>
                    </a:lnTo>
                    <a:lnTo>
                      <a:pt x="460" y="772"/>
                    </a:lnTo>
                    <a:lnTo>
                      <a:pt x="458" y="787"/>
                    </a:lnTo>
                    <a:lnTo>
                      <a:pt x="457" y="803"/>
                    </a:lnTo>
                    <a:lnTo>
                      <a:pt x="457" y="818"/>
                    </a:lnTo>
                    <a:lnTo>
                      <a:pt x="458" y="833"/>
                    </a:lnTo>
                    <a:lnTo>
                      <a:pt x="460" y="848"/>
                    </a:lnTo>
                    <a:lnTo>
                      <a:pt x="462" y="863"/>
                    </a:lnTo>
                    <a:lnTo>
                      <a:pt x="465" y="877"/>
                    </a:lnTo>
                    <a:lnTo>
                      <a:pt x="469" y="892"/>
                    </a:lnTo>
                    <a:lnTo>
                      <a:pt x="474" y="906"/>
                    </a:lnTo>
                    <a:lnTo>
                      <a:pt x="479" y="919"/>
                    </a:lnTo>
                    <a:lnTo>
                      <a:pt x="487" y="933"/>
                    </a:lnTo>
                    <a:lnTo>
                      <a:pt x="494" y="946"/>
                    </a:lnTo>
                    <a:lnTo>
                      <a:pt x="502" y="958"/>
                    </a:lnTo>
                    <a:lnTo>
                      <a:pt x="510" y="970"/>
                    </a:lnTo>
                    <a:lnTo>
                      <a:pt x="519" y="983"/>
                    </a:lnTo>
                    <a:lnTo>
                      <a:pt x="530" y="994"/>
                    </a:lnTo>
                    <a:lnTo>
                      <a:pt x="530" y="994"/>
                    </a:lnTo>
                    <a:lnTo>
                      <a:pt x="539" y="1002"/>
                    </a:lnTo>
                    <a:lnTo>
                      <a:pt x="548" y="1011"/>
                    </a:lnTo>
                    <a:lnTo>
                      <a:pt x="548" y="1011"/>
                    </a:lnTo>
                    <a:lnTo>
                      <a:pt x="492" y="1073"/>
                    </a:lnTo>
                    <a:lnTo>
                      <a:pt x="453" y="1117"/>
                    </a:lnTo>
                    <a:lnTo>
                      <a:pt x="411" y="1166"/>
                    </a:lnTo>
                    <a:lnTo>
                      <a:pt x="411" y="1166"/>
                    </a:lnTo>
                    <a:close/>
                    <a:moveTo>
                      <a:pt x="567" y="958"/>
                    </a:moveTo>
                    <a:lnTo>
                      <a:pt x="567" y="958"/>
                    </a:lnTo>
                    <a:lnTo>
                      <a:pt x="558" y="949"/>
                    </a:lnTo>
                    <a:lnTo>
                      <a:pt x="551" y="940"/>
                    </a:lnTo>
                    <a:lnTo>
                      <a:pt x="544" y="931"/>
                    </a:lnTo>
                    <a:lnTo>
                      <a:pt x="538" y="920"/>
                    </a:lnTo>
                    <a:lnTo>
                      <a:pt x="532" y="909"/>
                    </a:lnTo>
                    <a:lnTo>
                      <a:pt x="527" y="899"/>
                    </a:lnTo>
                    <a:lnTo>
                      <a:pt x="522" y="888"/>
                    </a:lnTo>
                    <a:lnTo>
                      <a:pt x="518" y="876"/>
                    </a:lnTo>
                    <a:lnTo>
                      <a:pt x="514" y="864"/>
                    </a:lnTo>
                    <a:lnTo>
                      <a:pt x="512" y="853"/>
                    </a:lnTo>
                    <a:lnTo>
                      <a:pt x="510" y="840"/>
                    </a:lnTo>
                    <a:lnTo>
                      <a:pt x="509" y="828"/>
                    </a:lnTo>
                    <a:lnTo>
                      <a:pt x="508" y="816"/>
                    </a:lnTo>
                    <a:lnTo>
                      <a:pt x="508" y="804"/>
                    </a:lnTo>
                    <a:lnTo>
                      <a:pt x="509" y="791"/>
                    </a:lnTo>
                    <a:lnTo>
                      <a:pt x="510" y="778"/>
                    </a:lnTo>
                    <a:lnTo>
                      <a:pt x="510" y="778"/>
                    </a:lnTo>
                    <a:lnTo>
                      <a:pt x="514" y="744"/>
                    </a:lnTo>
                    <a:lnTo>
                      <a:pt x="517" y="710"/>
                    </a:lnTo>
                    <a:lnTo>
                      <a:pt x="518" y="679"/>
                    </a:lnTo>
                    <a:lnTo>
                      <a:pt x="519" y="650"/>
                    </a:lnTo>
                    <a:lnTo>
                      <a:pt x="518" y="622"/>
                    </a:lnTo>
                    <a:lnTo>
                      <a:pt x="518" y="598"/>
                    </a:lnTo>
                    <a:lnTo>
                      <a:pt x="516" y="558"/>
                    </a:lnTo>
                    <a:lnTo>
                      <a:pt x="516" y="558"/>
                    </a:lnTo>
                    <a:lnTo>
                      <a:pt x="515" y="543"/>
                    </a:lnTo>
                    <a:lnTo>
                      <a:pt x="515" y="543"/>
                    </a:lnTo>
                    <a:lnTo>
                      <a:pt x="527" y="534"/>
                    </a:lnTo>
                    <a:lnTo>
                      <a:pt x="544" y="523"/>
                    </a:lnTo>
                    <a:lnTo>
                      <a:pt x="567" y="513"/>
                    </a:lnTo>
                    <a:lnTo>
                      <a:pt x="592" y="502"/>
                    </a:lnTo>
                    <a:lnTo>
                      <a:pt x="606" y="496"/>
                    </a:lnTo>
                    <a:lnTo>
                      <a:pt x="620" y="492"/>
                    </a:lnTo>
                    <a:lnTo>
                      <a:pt x="634" y="489"/>
                    </a:lnTo>
                    <a:lnTo>
                      <a:pt x="650" y="486"/>
                    </a:lnTo>
                    <a:lnTo>
                      <a:pt x="664" y="484"/>
                    </a:lnTo>
                    <a:lnTo>
                      <a:pt x="678" y="484"/>
                    </a:lnTo>
                    <a:lnTo>
                      <a:pt x="693" y="484"/>
                    </a:lnTo>
                    <a:lnTo>
                      <a:pt x="706" y="487"/>
                    </a:lnTo>
                    <a:lnTo>
                      <a:pt x="706" y="487"/>
                    </a:lnTo>
                    <a:lnTo>
                      <a:pt x="717" y="490"/>
                    </a:lnTo>
                    <a:lnTo>
                      <a:pt x="727" y="495"/>
                    </a:lnTo>
                    <a:lnTo>
                      <a:pt x="737" y="502"/>
                    </a:lnTo>
                    <a:lnTo>
                      <a:pt x="745" y="509"/>
                    </a:lnTo>
                    <a:lnTo>
                      <a:pt x="751" y="518"/>
                    </a:lnTo>
                    <a:lnTo>
                      <a:pt x="757" y="528"/>
                    </a:lnTo>
                    <a:lnTo>
                      <a:pt x="762" y="541"/>
                    </a:lnTo>
                    <a:lnTo>
                      <a:pt x="765" y="554"/>
                    </a:lnTo>
                    <a:lnTo>
                      <a:pt x="765" y="554"/>
                    </a:lnTo>
                    <a:lnTo>
                      <a:pt x="773" y="589"/>
                    </a:lnTo>
                    <a:lnTo>
                      <a:pt x="778" y="621"/>
                    </a:lnTo>
                    <a:lnTo>
                      <a:pt x="782" y="652"/>
                    </a:lnTo>
                    <a:lnTo>
                      <a:pt x="784" y="680"/>
                    </a:lnTo>
                    <a:lnTo>
                      <a:pt x="785" y="706"/>
                    </a:lnTo>
                    <a:lnTo>
                      <a:pt x="784" y="730"/>
                    </a:lnTo>
                    <a:lnTo>
                      <a:pt x="783" y="752"/>
                    </a:lnTo>
                    <a:lnTo>
                      <a:pt x="781" y="773"/>
                    </a:lnTo>
                    <a:lnTo>
                      <a:pt x="778" y="791"/>
                    </a:lnTo>
                    <a:lnTo>
                      <a:pt x="774" y="810"/>
                    </a:lnTo>
                    <a:lnTo>
                      <a:pt x="768" y="826"/>
                    </a:lnTo>
                    <a:lnTo>
                      <a:pt x="763" y="841"/>
                    </a:lnTo>
                    <a:lnTo>
                      <a:pt x="753" y="869"/>
                    </a:lnTo>
                    <a:lnTo>
                      <a:pt x="742" y="895"/>
                    </a:lnTo>
                    <a:lnTo>
                      <a:pt x="742" y="895"/>
                    </a:lnTo>
                    <a:lnTo>
                      <a:pt x="733" y="914"/>
                    </a:lnTo>
                    <a:lnTo>
                      <a:pt x="725" y="934"/>
                    </a:lnTo>
                    <a:lnTo>
                      <a:pt x="721" y="944"/>
                    </a:lnTo>
                    <a:lnTo>
                      <a:pt x="721" y="944"/>
                    </a:lnTo>
                    <a:lnTo>
                      <a:pt x="708" y="982"/>
                    </a:lnTo>
                    <a:lnTo>
                      <a:pt x="702" y="999"/>
                    </a:lnTo>
                    <a:lnTo>
                      <a:pt x="697" y="1017"/>
                    </a:lnTo>
                    <a:lnTo>
                      <a:pt x="697" y="1017"/>
                    </a:lnTo>
                    <a:lnTo>
                      <a:pt x="679" y="1016"/>
                    </a:lnTo>
                    <a:lnTo>
                      <a:pt x="662" y="1012"/>
                    </a:lnTo>
                    <a:lnTo>
                      <a:pt x="644" y="1007"/>
                    </a:lnTo>
                    <a:lnTo>
                      <a:pt x="627" y="1001"/>
                    </a:lnTo>
                    <a:lnTo>
                      <a:pt x="611" y="993"/>
                    </a:lnTo>
                    <a:lnTo>
                      <a:pt x="595" y="983"/>
                    </a:lnTo>
                    <a:lnTo>
                      <a:pt x="581" y="971"/>
                    </a:lnTo>
                    <a:lnTo>
                      <a:pt x="567" y="958"/>
                    </a:lnTo>
                    <a:lnTo>
                      <a:pt x="567" y="958"/>
                    </a:lnTo>
                    <a:close/>
                    <a:moveTo>
                      <a:pt x="574" y="1221"/>
                    </a:moveTo>
                    <a:lnTo>
                      <a:pt x="574" y="1221"/>
                    </a:lnTo>
                    <a:lnTo>
                      <a:pt x="564" y="1218"/>
                    </a:lnTo>
                    <a:lnTo>
                      <a:pt x="554" y="1214"/>
                    </a:lnTo>
                    <a:lnTo>
                      <a:pt x="546" y="1210"/>
                    </a:lnTo>
                    <a:lnTo>
                      <a:pt x="540" y="1206"/>
                    </a:lnTo>
                    <a:lnTo>
                      <a:pt x="540" y="1206"/>
                    </a:lnTo>
                    <a:lnTo>
                      <a:pt x="553" y="1202"/>
                    </a:lnTo>
                    <a:lnTo>
                      <a:pt x="564" y="1199"/>
                    </a:lnTo>
                    <a:lnTo>
                      <a:pt x="577" y="1196"/>
                    </a:lnTo>
                    <a:lnTo>
                      <a:pt x="577" y="1196"/>
                    </a:lnTo>
                    <a:lnTo>
                      <a:pt x="608" y="1189"/>
                    </a:lnTo>
                    <a:lnTo>
                      <a:pt x="632" y="1181"/>
                    </a:lnTo>
                    <a:lnTo>
                      <a:pt x="653" y="1175"/>
                    </a:lnTo>
                    <a:lnTo>
                      <a:pt x="668" y="1167"/>
                    </a:lnTo>
                    <a:lnTo>
                      <a:pt x="681" y="1159"/>
                    </a:lnTo>
                    <a:lnTo>
                      <a:pt x="693" y="1149"/>
                    </a:lnTo>
                    <a:lnTo>
                      <a:pt x="703" y="1137"/>
                    </a:lnTo>
                    <a:lnTo>
                      <a:pt x="714" y="1124"/>
                    </a:lnTo>
                    <a:lnTo>
                      <a:pt x="714" y="1124"/>
                    </a:lnTo>
                    <a:lnTo>
                      <a:pt x="726" y="1109"/>
                    </a:lnTo>
                    <a:lnTo>
                      <a:pt x="741" y="1091"/>
                    </a:lnTo>
                    <a:lnTo>
                      <a:pt x="741" y="1091"/>
                    </a:lnTo>
                    <a:lnTo>
                      <a:pt x="741" y="1091"/>
                    </a:lnTo>
                    <a:lnTo>
                      <a:pt x="741" y="1091"/>
                    </a:lnTo>
                    <a:lnTo>
                      <a:pt x="747" y="1086"/>
                    </a:lnTo>
                    <a:lnTo>
                      <a:pt x="752" y="1081"/>
                    </a:lnTo>
                    <a:lnTo>
                      <a:pt x="756" y="1079"/>
                    </a:lnTo>
                    <a:lnTo>
                      <a:pt x="761" y="1078"/>
                    </a:lnTo>
                    <a:lnTo>
                      <a:pt x="765" y="1078"/>
                    </a:lnTo>
                    <a:lnTo>
                      <a:pt x="769" y="1078"/>
                    </a:lnTo>
                    <a:lnTo>
                      <a:pt x="779" y="1082"/>
                    </a:lnTo>
                    <a:lnTo>
                      <a:pt x="779" y="1082"/>
                    </a:lnTo>
                    <a:lnTo>
                      <a:pt x="783" y="1084"/>
                    </a:lnTo>
                    <a:lnTo>
                      <a:pt x="787" y="1087"/>
                    </a:lnTo>
                    <a:lnTo>
                      <a:pt x="795" y="1095"/>
                    </a:lnTo>
                    <a:lnTo>
                      <a:pt x="801" y="1105"/>
                    </a:lnTo>
                    <a:lnTo>
                      <a:pt x="805" y="1116"/>
                    </a:lnTo>
                    <a:lnTo>
                      <a:pt x="805" y="1116"/>
                    </a:lnTo>
                    <a:lnTo>
                      <a:pt x="807" y="1123"/>
                    </a:lnTo>
                    <a:lnTo>
                      <a:pt x="807" y="1131"/>
                    </a:lnTo>
                    <a:lnTo>
                      <a:pt x="806" y="1139"/>
                    </a:lnTo>
                    <a:lnTo>
                      <a:pt x="804" y="1143"/>
                    </a:lnTo>
                    <a:lnTo>
                      <a:pt x="802" y="1149"/>
                    </a:lnTo>
                    <a:lnTo>
                      <a:pt x="802" y="1149"/>
                    </a:lnTo>
                    <a:lnTo>
                      <a:pt x="790" y="1164"/>
                    </a:lnTo>
                    <a:lnTo>
                      <a:pt x="777" y="1178"/>
                    </a:lnTo>
                    <a:lnTo>
                      <a:pt x="763" y="1191"/>
                    </a:lnTo>
                    <a:lnTo>
                      <a:pt x="749" y="1201"/>
                    </a:lnTo>
                    <a:lnTo>
                      <a:pt x="735" y="1209"/>
                    </a:lnTo>
                    <a:lnTo>
                      <a:pt x="719" y="1216"/>
                    </a:lnTo>
                    <a:lnTo>
                      <a:pt x="705" y="1221"/>
                    </a:lnTo>
                    <a:lnTo>
                      <a:pt x="690" y="1225"/>
                    </a:lnTo>
                    <a:lnTo>
                      <a:pt x="674" y="1227"/>
                    </a:lnTo>
                    <a:lnTo>
                      <a:pt x="659" y="1229"/>
                    </a:lnTo>
                    <a:lnTo>
                      <a:pt x="644" y="1230"/>
                    </a:lnTo>
                    <a:lnTo>
                      <a:pt x="629" y="1229"/>
                    </a:lnTo>
                    <a:lnTo>
                      <a:pt x="615" y="1228"/>
                    </a:lnTo>
                    <a:lnTo>
                      <a:pt x="600" y="1226"/>
                    </a:lnTo>
                    <a:lnTo>
                      <a:pt x="587" y="1224"/>
                    </a:lnTo>
                    <a:lnTo>
                      <a:pt x="574" y="1221"/>
                    </a:lnTo>
                    <a:lnTo>
                      <a:pt x="574" y="1221"/>
                    </a:lnTo>
                    <a:close/>
                    <a:moveTo>
                      <a:pt x="1058" y="1671"/>
                    </a:moveTo>
                    <a:lnTo>
                      <a:pt x="1058" y="1671"/>
                    </a:lnTo>
                    <a:lnTo>
                      <a:pt x="1038" y="1675"/>
                    </a:lnTo>
                    <a:lnTo>
                      <a:pt x="1018" y="1676"/>
                    </a:lnTo>
                    <a:lnTo>
                      <a:pt x="1002" y="1677"/>
                    </a:lnTo>
                    <a:lnTo>
                      <a:pt x="986" y="1675"/>
                    </a:lnTo>
                    <a:lnTo>
                      <a:pt x="971" y="1672"/>
                    </a:lnTo>
                    <a:lnTo>
                      <a:pt x="958" y="1668"/>
                    </a:lnTo>
                    <a:lnTo>
                      <a:pt x="947" y="1661"/>
                    </a:lnTo>
                    <a:lnTo>
                      <a:pt x="935" y="1655"/>
                    </a:lnTo>
                    <a:lnTo>
                      <a:pt x="926" y="1647"/>
                    </a:lnTo>
                    <a:lnTo>
                      <a:pt x="917" y="1638"/>
                    </a:lnTo>
                    <a:lnTo>
                      <a:pt x="909" y="1629"/>
                    </a:lnTo>
                    <a:lnTo>
                      <a:pt x="902" y="1618"/>
                    </a:lnTo>
                    <a:lnTo>
                      <a:pt x="895" y="1607"/>
                    </a:lnTo>
                    <a:lnTo>
                      <a:pt x="889" y="1596"/>
                    </a:lnTo>
                    <a:lnTo>
                      <a:pt x="878" y="1571"/>
                    </a:lnTo>
                    <a:lnTo>
                      <a:pt x="878" y="1571"/>
                    </a:lnTo>
                    <a:lnTo>
                      <a:pt x="875" y="1562"/>
                    </a:lnTo>
                    <a:lnTo>
                      <a:pt x="873" y="1549"/>
                    </a:lnTo>
                    <a:lnTo>
                      <a:pt x="870" y="1532"/>
                    </a:lnTo>
                    <a:lnTo>
                      <a:pt x="868" y="1514"/>
                    </a:lnTo>
                    <a:lnTo>
                      <a:pt x="864" y="1467"/>
                    </a:lnTo>
                    <a:lnTo>
                      <a:pt x="860" y="1412"/>
                    </a:lnTo>
                    <a:lnTo>
                      <a:pt x="858" y="1348"/>
                    </a:lnTo>
                    <a:lnTo>
                      <a:pt x="858" y="1279"/>
                    </a:lnTo>
                    <a:lnTo>
                      <a:pt x="858" y="1204"/>
                    </a:lnTo>
                    <a:lnTo>
                      <a:pt x="859" y="1125"/>
                    </a:lnTo>
                    <a:lnTo>
                      <a:pt x="859" y="1125"/>
                    </a:lnTo>
                    <a:lnTo>
                      <a:pt x="859" y="1121"/>
                    </a:lnTo>
                    <a:lnTo>
                      <a:pt x="858" y="1117"/>
                    </a:lnTo>
                    <a:lnTo>
                      <a:pt x="858" y="1117"/>
                    </a:lnTo>
                    <a:lnTo>
                      <a:pt x="854" y="1103"/>
                    </a:lnTo>
                    <a:lnTo>
                      <a:pt x="854" y="1103"/>
                    </a:lnTo>
                    <a:lnTo>
                      <a:pt x="850" y="1091"/>
                    </a:lnTo>
                    <a:lnTo>
                      <a:pt x="846" y="1080"/>
                    </a:lnTo>
                    <a:lnTo>
                      <a:pt x="840" y="1070"/>
                    </a:lnTo>
                    <a:lnTo>
                      <a:pt x="833" y="1061"/>
                    </a:lnTo>
                    <a:lnTo>
                      <a:pt x="826" y="1052"/>
                    </a:lnTo>
                    <a:lnTo>
                      <a:pt x="817" y="1045"/>
                    </a:lnTo>
                    <a:lnTo>
                      <a:pt x="808" y="1039"/>
                    </a:lnTo>
                    <a:lnTo>
                      <a:pt x="798" y="1035"/>
                    </a:lnTo>
                    <a:lnTo>
                      <a:pt x="798" y="1035"/>
                    </a:lnTo>
                    <a:lnTo>
                      <a:pt x="789" y="1031"/>
                    </a:lnTo>
                    <a:lnTo>
                      <a:pt x="778" y="1028"/>
                    </a:lnTo>
                    <a:lnTo>
                      <a:pt x="770" y="1027"/>
                    </a:lnTo>
                    <a:lnTo>
                      <a:pt x="763" y="1027"/>
                    </a:lnTo>
                    <a:lnTo>
                      <a:pt x="755" y="1027"/>
                    </a:lnTo>
                    <a:lnTo>
                      <a:pt x="747" y="1029"/>
                    </a:lnTo>
                    <a:lnTo>
                      <a:pt x="747" y="1029"/>
                    </a:lnTo>
                    <a:lnTo>
                      <a:pt x="751" y="1013"/>
                    </a:lnTo>
                    <a:lnTo>
                      <a:pt x="756" y="997"/>
                    </a:lnTo>
                    <a:lnTo>
                      <a:pt x="769" y="962"/>
                    </a:lnTo>
                    <a:lnTo>
                      <a:pt x="773" y="952"/>
                    </a:lnTo>
                    <a:lnTo>
                      <a:pt x="773" y="952"/>
                    </a:lnTo>
                    <a:lnTo>
                      <a:pt x="780" y="934"/>
                    </a:lnTo>
                    <a:lnTo>
                      <a:pt x="788" y="915"/>
                    </a:lnTo>
                    <a:lnTo>
                      <a:pt x="788" y="915"/>
                    </a:lnTo>
                    <a:lnTo>
                      <a:pt x="800" y="889"/>
                    </a:lnTo>
                    <a:lnTo>
                      <a:pt x="811" y="858"/>
                    </a:lnTo>
                    <a:lnTo>
                      <a:pt x="818" y="841"/>
                    </a:lnTo>
                    <a:lnTo>
                      <a:pt x="823" y="823"/>
                    </a:lnTo>
                    <a:lnTo>
                      <a:pt x="827" y="804"/>
                    </a:lnTo>
                    <a:lnTo>
                      <a:pt x="831" y="783"/>
                    </a:lnTo>
                    <a:lnTo>
                      <a:pt x="833" y="761"/>
                    </a:lnTo>
                    <a:lnTo>
                      <a:pt x="835" y="736"/>
                    </a:lnTo>
                    <a:lnTo>
                      <a:pt x="835" y="709"/>
                    </a:lnTo>
                    <a:lnTo>
                      <a:pt x="835" y="681"/>
                    </a:lnTo>
                    <a:lnTo>
                      <a:pt x="833" y="650"/>
                    </a:lnTo>
                    <a:lnTo>
                      <a:pt x="829" y="616"/>
                    </a:lnTo>
                    <a:lnTo>
                      <a:pt x="823" y="581"/>
                    </a:lnTo>
                    <a:lnTo>
                      <a:pt x="816" y="543"/>
                    </a:lnTo>
                    <a:lnTo>
                      <a:pt x="816" y="543"/>
                    </a:lnTo>
                    <a:lnTo>
                      <a:pt x="811" y="528"/>
                    </a:lnTo>
                    <a:lnTo>
                      <a:pt x="807" y="515"/>
                    </a:lnTo>
                    <a:lnTo>
                      <a:pt x="801" y="503"/>
                    </a:lnTo>
                    <a:lnTo>
                      <a:pt x="795" y="491"/>
                    </a:lnTo>
                    <a:lnTo>
                      <a:pt x="788" y="481"/>
                    </a:lnTo>
                    <a:lnTo>
                      <a:pt x="780" y="472"/>
                    </a:lnTo>
                    <a:lnTo>
                      <a:pt x="770" y="463"/>
                    </a:lnTo>
                    <a:lnTo>
                      <a:pt x="761" y="456"/>
                    </a:lnTo>
                    <a:lnTo>
                      <a:pt x="750" y="449"/>
                    </a:lnTo>
                    <a:lnTo>
                      <a:pt x="739" y="444"/>
                    </a:lnTo>
                    <a:lnTo>
                      <a:pt x="726" y="439"/>
                    </a:lnTo>
                    <a:lnTo>
                      <a:pt x="714" y="436"/>
                    </a:lnTo>
                    <a:lnTo>
                      <a:pt x="700" y="434"/>
                    </a:lnTo>
                    <a:lnTo>
                      <a:pt x="685" y="433"/>
                    </a:lnTo>
                    <a:lnTo>
                      <a:pt x="670" y="433"/>
                    </a:lnTo>
                    <a:lnTo>
                      <a:pt x="655" y="434"/>
                    </a:lnTo>
                    <a:lnTo>
                      <a:pt x="655" y="434"/>
                    </a:lnTo>
                    <a:lnTo>
                      <a:pt x="635" y="437"/>
                    </a:lnTo>
                    <a:lnTo>
                      <a:pt x="617" y="441"/>
                    </a:lnTo>
                    <a:lnTo>
                      <a:pt x="599" y="445"/>
                    </a:lnTo>
                    <a:lnTo>
                      <a:pt x="582" y="450"/>
                    </a:lnTo>
                    <a:lnTo>
                      <a:pt x="568" y="457"/>
                    </a:lnTo>
                    <a:lnTo>
                      <a:pt x="553" y="463"/>
                    </a:lnTo>
                    <a:lnTo>
                      <a:pt x="532" y="473"/>
                    </a:lnTo>
                    <a:lnTo>
                      <a:pt x="532" y="473"/>
                    </a:lnTo>
                    <a:lnTo>
                      <a:pt x="517" y="480"/>
                    </a:lnTo>
                    <a:lnTo>
                      <a:pt x="517" y="480"/>
                    </a:lnTo>
                    <a:lnTo>
                      <a:pt x="520" y="447"/>
                    </a:lnTo>
                    <a:lnTo>
                      <a:pt x="527" y="409"/>
                    </a:lnTo>
                    <a:lnTo>
                      <a:pt x="531" y="389"/>
                    </a:lnTo>
                    <a:lnTo>
                      <a:pt x="535" y="368"/>
                    </a:lnTo>
                    <a:lnTo>
                      <a:pt x="541" y="346"/>
                    </a:lnTo>
                    <a:lnTo>
                      <a:pt x="547" y="325"/>
                    </a:lnTo>
                    <a:lnTo>
                      <a:pt x="555" y="302"/>
                    </a:lnTo>
                    <a:lnTo>
                      <a:pt x="564" y="279"/>
                    </a:lnTo>
                    <a:lnTo>
                      <a:pt x="574" y="258"/>
                    </a:lnTo>
                    <a:lnTo>
                      <a:pt x="584" y="236"/>
                    </a:lnTo>
                    <a:lnTo>
                      <a:pt x="596" y="215"/>
                    </a:lnTo>
                    <a:lnTo>
                      <a:pt x="611" y="195"/>
                    </a:lnTo>
                    <a:lnTo>
                      <a:pt x="626" y="176"/>
                    </a:lnTo>
                    <a:lnTo>
                      <a:pt x="642" y="158"/>
                    </a:lnTo>
                    <a:lnTo>
                      <a:pt x="642" y="158"/>
                    </a:lnTo>
                    <a:lnTo>
                      <a:pt x="654" y="146"/>
                    </a:lnTo>
                    <a:lnTo>
                      <a:pt x="665" y="136"/>
                    </a:lnTo>
                    <a:lnTo>
                      <a:pt x="677" y="127"/>
                    </a:lnTo>
                    <a:lnTo>
                      <a:pt x="691" y="119"/>
                    </a:lnTo>
                    <a:lnTo>
                      <a:pt x="703" y="111"/>
                    </a:lnTo>
                    <a:lnTo>
                      <a:pt x="716" y="103"/>
                    </a:lnTo>
                    <a:lnTo>
                      <a:pt x="731" y="97"/>
                    </a:lnTo>
                    <a:lnTo>
                      <a:pt x="745" y="91"/>
                    </a:lnTo>
                    <a:lnTo>
                      <a:pt x="760" y="86"/>
                    </a:lnTo>
                    <a:lnTo>
                      <a:pt x="775" y="82"/>
                    </a:lnTo>
                    <a:lnTo>
                      <a:pt x="791" y="78"/>
                    </a:lnTo>
                    <a:lnTo>
                      <a:pt x="806" y="75"/>
                    </a:lnTo>
                    <a:lnTo>
                      <a:pt x="823" y="73"/>
                    </a:lnTo>
                    <a:lnTo>
                      <a:pt x="840" y="72"/>
                    </a:lnTo>
                    <a:lnTo>
                      <a:pt x="858" y="71"/>
                    </a:lnTo>
                    <a:lnTo>
                      <a:pt x="875" y="71"/>
                    </a:lnTo>
                    <a:lnTo>
                      <a:pt x="875" y="71"/>
                    </a:lnTo>
                    <a:lnTo>
                      <a:pt x="910" y="72"/>
                    </a:lnTo>
                    <a:lnTo>
                      <a:pt x="943" y="76"/>
                    </a:lnTo>
                    <a:lnTo>
                      <a:pt x="974" y="81"/>
                    </a:lnTo>
                    <a:lnTo>
                      <a:pt x="1004" y="88"/>
                    </a:lnTo>
                    <a:lnTo>
                      <a:pt x="1032" y="97"/>
                    </a:lnTo>
                    <a:lnTo>
                      <a:pt x="1059" y="107"/>
                    </a:lnTo>
                    <a:lnTo>
                      <a:pt x="1084" y="119"/>
                    </a:lnTo>
                    <a:lnTo>
                      <a:pt x="1109" y="131"/>
                    </a:lnTo>
                    <a:lnTo>
                      <a:pt x="1131" y="144"/>
                    </a:lnTo>
                    <a:lnTo>
                      <a:pt x="1153" y="159"/>
                    </a:lnTo>
                    <a:lnTo>
                      <a:pt x="1172" y="174"/>
                    </a:lnTo>
                    <a:lnTo>
                      <a:pt x="1191" y="188"/>
                    </a:lnTo>
                    <a:lnTo>
                      <a:pt x="1208" y="204"/>
                    </a:lnTo>
                    <a:lnTo>
                      <a:pt x="1224" y="220"/>
                    </a:lnTo>
                    <a:lnTo>
                      <a:pt x="1239" y="235"/>
                    </a:lnTo>
                    <a:lnTo>
                      <a:pt x="1252" y="250"/>
                    </a:lnTo>
                    <a:lnTo>
                      <a:pt x="1252" y="250"/>
                    </a:lnTo>
                    <a:lnTo>
                      <a:pt x="1273" y="276"/>
                    </a:lnTo>
                    <a:lnTo>
                      <a:pt x="1291" y="302"/>
                    </a:lnTo>
                    <a:lnTo>
                      <a:pt x="1307" y="327"/>
                    </a:lnTo>
                    <a:lnTo>
                      <a:pt x="1321" y="350"/>
                    </a:lnTo>
                    <a:lnTo>
                      <a:pt x="1332" y="373"/>
                    </a:lnTo>
                    <a:lnTo>
                      <a:pt x="1342" y="393"/>
                    </a:lnTo>
                    <a:lnTo>
                      <a:pt x="1349" y="412"/>
                    </a:lnTo>
                    <a:lnTo>
                      <a:pt x="1356" y="427"/>
                    </a:lnTo>
                    <a:lnTo>
                      <a:pt x="1356" y="427"/>
                    </a:lnTo>
                    <a:lnTo>
                      <a:pt x="1337" y="426"/>
                    </a:lnTo>
                    <a:lnTo>
                      <a:pt x="1321" y="425"/>
                    </a:lnTo>
                    <a:lnTo>
                      <a:pt x="1304" y="425"/>
                    </a:lnTo>
                    <a:lnTo>
                      <a:pt x="1289" y="425"/>
                    </a:lnTo>
                    <a:lnTo>
                      <a:pt x="1275" y="426"/>
                    </a:lnTo>
                    <a:lnTo>
                      <a:pt x="1260" y="428"/>
                    </a:lnTo>
                    <a:lnTo>
                      <a:pt x="1248" y="431"/>
                    </a:lnTo>
                    <a:lnTo>
                      <a:pt x="1235" y="434"/>
                    </a:lnTo>
                    <a:lnTo>
                      <a:pt x="1223" y="437"/>
                    </a:lnTo>
                    <a:lnTo>
                      <a:pt x="1212" y="442"/>
                    </a:lnTo>
                    <a:lnTo>
                      <a:pt x="1202" y="447"/>
                    </a:lnTo>
                    <a:lnTo>
                      <a:pt x="1193" y="453"/>
                    </a:lnTo>
                    <a:lnTo>
                      <a:pt x="1183" y="460"/>
                    </a:lnTo>
                    <a:lnTo>
                      <a:pt x="1176" y="467"/>
                    </a:lnTo>
                    <a:lnTo>
                      <a:pt x="1168" y="475"/>
                    </a:lnTo>
                    <a:lnTo>
                      <a:pt x="1162" y="483"/>
                    </a:lnTo>
                    <a:lnTo>
                      <a:pt x="1162" y="483"/>
                    </a:lnTo>
                    <a:lnTo>
                      <a:pt x="1156" y="492"/>
                    </a:lnTo>
                    <a:lnTo>
                      <a:pt x="1151" y="504"/>
                    </a:lnTo>
                    <a:lnTo>
                      <a:pt x="1146" y="514"/>
                    </a:lnTo>
                    <a:lnTo>
                      <a:pt x="1143" y="525"/>
                    </a:lnTo>
                    <a:lnTo>
                      <a:pt x="1141" y="537"/>
                    </a:lnTo>
                    <a:lnTo>
                      <a:pt x="1139" y="550"/>
                    </a:lnTo>
                    <a:lnTo>
                      <a:pt x="1138" y="562"/>
                    </a:lnTo>
                    <a:lnTo>
                      <a:pt x="1138" y="574"/>
                    </a:lnTo>
                    <a:lnTo>
                      <a:pt x="1139" y="588"/>
                    </a:lnTo>
                    <a:lnTo>
                      <a:pt x="1141" y="601"/>
                    </a:lnTo>
                    <a:lnTo>
                      <a:pt x="1145" y="628"/>
                    </a:lnTo>
                    <a:lnTo>
                      <a:pt x="1153" y="655"/>
                    </a:lnTo>
                    <a:lnTo>
                      <a:pt x="1162" y="684"/>
                    </a:lnTo>
                    <a:lnTo>
                      <a:pt x="1171" y="711"/>
                    </a:lnTo>
                    <a:lnTo>
                      <a:pt x="1182" y="738"/>
                    </a:lnTo>
                    <a:lnTo>
                      <a:pt x="1195" y="766"/>
                    </a:lnTo>
                    <a:lnTo>
                      <a:pt x="1207" y="791"/>
                    </a:lnTo>
                    <a:lnTo>
                      <a:pt x="1233" y="838"/>
                    </a:lnTo>
                    <a:lnTo>
                      <a:pt x="1254" y="878"/>
                    </a:lnTo>
                    <a:lnTo>
                      <a:pt x="1254" y="878"/>
                    </a:lnTo>
                    <a:lnTo>
                      <a:pt x="1267" y="902"/>
                    </a:lnTo>
                    <a:lnTo>
                      <a:pt x="1276" y="917"/>
                    </a:lnTo>
                    <a:lnTo>
                      <a:pt x="1276" y="917"/>
                    </a:lnTo>
                    <a:lnTo>
                      <a:pt x="1282" y="933"/>
                    </a:lnTo>
                    <a:lnTo>
                      <a:pt x="1289" y="947"/>
                    </a:lnTo>
                    <a:lnTo>
                      <a:pt x="1296" y="959"/>
                    </a:lnTo>
                    <a:lnTo>
                      <a:pt x="1303" y="970"/>
                    </a:lnTo>
                    <a:lnTo>
                      <a:pt x="1318" y="991"/>
                    </a:lnTo>
                    <a:lnTo>
                      <a:pt x="1331" y="1008"/>
                    </a:lnTo>
                    <a:lnTo>
                      <a:pt x="1331" y="1008"/>
                    </a:lnTo>
                    <a:lnTo>
                      <a:pt x="1345" y="1026"/>
                    </a:lnTo>
                    <a:lnTo>
                      <a:pt x="1345" y="1026"/>
                    </a:lnTo>
                    <a:lnTo>
                      <a:pt x="1333" y="1030"/>
                    </a:lnTo>
                    <a:lnTo>
                      <a:pt x="1320" y="1035"/>
                    </a:lnTo>
                    <a:lnTo>
                      <a:pt x="1313" y="1039"/>
                    </a:lnTo>
                    <a:lnTo>
                      <a:pt x="1306" y="1043"/>
                    </a:lnTo>
                    <a:lnTo>
                      <a:pt x="1300" y="1048"/>
                    </a:lnTo>
                    <a:lnTo>
                      <a:pt x="1294" y="1054"/>
                    </a:lnTo>
                    <a:lnTo>
                      <a:pt x="1288" y="1062"/>
                    </a:lnTo>
                    <a:lnTo>
                      <a:pt x="1283" y="1070"/>
                    </a:lnTo>
                    <a:lnTo>
                      <a:pt x="1279" y="1080"/>
                    </a:lnTo>
                    <a:lnTo>
                      <a:pt x="1275" y="1090"/>
                    </a:lnTo>
                    <a:lnTo>
                      <a:pt x="1271" y="1103"/>
                    </a:lnTo>
                    <a:lnTo>
                      <a:pt x="1269" y="1117"/>
                    </a:lnTo>
                    <a:lnTo>
                      <a:pt x="1268" y="1132"/>
                    </a:lnTo>
                    <a:lnTo>
                      <a:pt x="1268" y="1150"/>
                    </a:lnTo>
                    <a:lnTo>
                      <a:pt x="1268" y="1150"/>
                    </a:lnTo>
                    <a:lnTo>
                      <a:pt x="1262" y="1214"/>
                    </a:lnTo>
                    <a:lnTo>
                      <a:pt x="1250" y="1314"/>
                    </a:lnTo>
                    <a:lnTo>
                      <a:pt x="1237" y="1421"/>
                    </a:lnTo>
                    <a:lnTo>
                      <a:pt x="1229" y="1467"/>
                    </a:lnTo>
                    <a:lnTo>
                      <a:pt x="1224" y="1503"/>
                    </a:lnTo>
                    <a:lnTo>
                      <a:pt x="1224" y="1503"/>
                    </a:lnTo>
                    <a:lnTo>
                      <a:pt x="1220" y="1522"/>
                    </a:lnTo>
                    <a:lnTo>
                      <a:pt x="1216" y="1540"/>
                    </a:lnTo>
                    <a:lnTo>
                      <a:pt x="1211" y="1556"/>
                    </a:lnTo>
                    <a:lnTo>
                      <a:pt x="1206" y="1570"/>
                    </a:lnTo>
                    <a:lnTo>
                      <a:pt x="1200" y="1584"/>
                    </a:lnTo>
                    <a:lnTo>
                      <a:pt x="1193" y="1596"/>
                    </a:lnTo>
                    <a:lnTo>
                      <a:pt x="1184" y="1607"/>
                    </a:lnTo>
                    <a:lnTo>
                      <a:pt x="1175" y="1617"/>
                    </a:lnTo>
                    <a:lnTo>
                      <a:pt x="1165" y="1627"/>
                    </a:lnTo>
                    <a:lnTo>
                      <a:pt x="1154" y="1635"/>
                    </a:lnTo>
                    <a:lnTo>
                      <a:pt x="1141" y="1643"/>
                    </a:lnTo>
                    <a:lnTo>
                      <a:pt x="1127" y="1649"/>
                    </a:lnTo>
                    <a:lnTo>
                      <a:pt x="1113" y="1655"/>
                    </a:lnTo>
                    <a:lnTo>
                      <a:pt x="1095" y="1661"/>
                    </a:lnTo>
                    <a:lnTo>
                      <a:pt x="1078" y="1667"/>
                    </a:lnTo>
                    <a:lnTo>
                      <a:pt x="1058" y="1671"/>
                    </a:lnTo>
                    <a:lnTo>
                      <a:pt x="1058" y="1671"/>
                    </a:lnTo>
                    <a:close/>
                    <a:moveTo>
                      <a:pt x="1530" y="1131"/>
                    </a:moveTo>
                    <a:lnTo>
                      <a:pt x="1530" y="1131"/>
                    </a:lnTo>
                    <a:lnTo>
                      <a:pt x="1518" y="1136"/>
                    </a:lnTo>
                    <a:lnTo>
                      <a:pt x="1504" y="1140"/>
                    </a:lnTo>
                    <a:lnTo>
                      <a:pt x="1490" y="1144"/>
                    </a:lnTo>
                    <a:lnTo>
                      <a:pt x="1473" y="1149"/>
                    </a:lnTo>
                    <a:lnTo>
                      <a:pt x="1457" y="1152"/>
                    </a:lnTo>
                    <a:lnTo>
                      <a:pt x="1440" y="1154"/>
                    </a:lnTo>
                    <a:lnTo>
                      <a:pt x="1422" y="1156"/>
                    </a:lnTo>
                    <a:lnTo>
                      <a:pt x="1405" y="1157"/>
                    </a:lnTo>
                    <a:lnTo>
                      <a:pt x="1405" y="1157"/>
                    </a:lnTo>
                    <a:lnTo>
                      <a:pt x="1386" y="1158"/>
                    </a:lnTo>
                    <a:lnTo>
                      <a:pt x="1370" y="1158"/>
                    </a:lnTo>
                    <a:lnTo>
                      <a:pt x="1357" y="1156"/>
                    </a:lnTo>
                    <a:lnTo>
                      <a:pt x="1345" y="1155"/>
                    </a:lnTo>
                    <a:lnTo>
                      <a:pt x="1335" y="1153"/>
                    </a:lnTo>
                    <a:lnTo>
                      <a:pt x="1328" y="1151"/>
                    </a:lnTo>
                    <a:lnTo>
                      <a:pt x="1323" y="1149"/>
                    </a:lnTo>
                    <a:lnTo>
                      <a:pt x="1320" y="1147"/>
                    </a:lnTo>
                    <a:lnTo>
                      <a:pt x="1320" y="1147"/>
                    </a:lnTo>
                    <a:lnTo>
                      <a:pt x="1320" y="1126"/>
                    </a:lnTo>
                    <a:lnTo>
                      <a:pt x="1321" y="1118"/>
                    </a:lnTo>
                    <a:lnTo>
                      <a:pt x="1322" y="1111"/>
                    </a:lnTo>
                    <a:lnTo>
                      <a:pt x="1324" y="1105"/>
                    </a:lnTo>
                    <a:lnTo>
                      <a:pt x="1326" y="1098"/>
                    </a:lnTo>
                    <a:lnTo>
                      <a:pt x="1329" y="1094"/>
                    </a:lnTo>
                    <a:lnTo>
                      <a:pt x="1331" y="1090"/>
                    </a:lnTo>
                    <a:lnTo>
                      <a:pt x="1338" y="1084"/>
                    </a:lnTo>
                    <a:lnTo>
                      <a:pt x="1345" y="1079"/>
                    </a:lnTo>
                    <a:lnTo>
                      <a:pt x="1354" y="1076"/>
                    </a:lnTo>
                    <a:lnTo>
                      <a:pt x="1363" y="1074"/>
                    </a:lnTo>
                    <a:lnTo>
                      <a:pt x="1363" y="1074"/>
                    </a:lnTo>
                    <a:lnTo>
                      <a:pt x="1374" y="1071"/>
                    </a:lnTo>
                    <a:lnTo>
                      <a:pt x="1374" y="1071"/>
                    </a:lnTo>
                    <a:lnTo>
                      <a:pt x="1381" y="1076"/>
                    </a:lnTo>
                    <a:lnTo>
                      <a:pt x="1381" y="1076"/>
                    </a:lnTo>
                    <a:lnTo>
                      <a:pt x="1389" y="1080"/>
                    </a:lnTo>
                    <a:lnTo>
                      <a:pt x="1398" y="1085"/>
                    </a:lnTo>
                    <a:lnTo>
                      <a:pt x="1408" y="1088"/>
                    </a:lnTo>
                    <a:lnTo>
                      <a:pt x="1418" y="1091"/>
                    </a:lnTo>
                    <a:lnTo>
                      <a:pt x="1429" y="1094"/>
                    </a:lnTo>
                    <a:lnTo>
                      <a:pt x="1442" y="1096"/>
                    </a:lnTo>
                    <a:lnTo>
                      <a:pt x="1454" y="1097"/>
                    </a:lnTo>
                    <a:lnTo>
                      <a:pt x="1467" y="1098"/>
                    </a:lnTo>
                    <a:lnTo>
                      <a:pt x="1497" y="1098"/>
                    </a:lnTo>
                    <a:lnTo>
                      <a:pt x="1529" y="1096"/>
                    </a:lnTo>
                    <a:lnTo>
                      <a:pt x="1563" y="1091"/>
                    </a:lnTo>
                    <a:lnTo>
                      <a:pt x="1601" y="1084"/>
                    </a:lnTo>
                    <a:lnTo>
                      <a:pt x="1601" y="1084"/>
                    </a:lnTo>
                    <a:lnTo>
                      <a:pt x="1602" y="1084"/>
                    </a:lnTo>
                    <a:lnTo>
                      <a:pt x="1602" y="1084"/>
                    </a:lnTo>
                    <a:lnTo>
                      <a:pt x="1590" y="1094"/>
                    </a:lnTo>
                    <a:lnTo>
                      <a:pt x="1574" y="1107"/>
                    </a:lnTo>
                    <a:lnTo>
                      <a:pt x="1554" y="1119"/>
                    </a:lnTo>
                    <a:lnTo>
                      <a:pt x="1530" y="1131"/>
                    </a:lnTo>
                    <a:lnTo>
                      <a:pt x="1530" y="1131"/>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a:p>
            </p:txBody>
          </p:sp>
          <p:sp>
            <p:nvSpPr>
              <p:cNvPr id="77" name="Freeform 236">
                <a:extLst>
                  <a:ext uri="{FF2B5EF4-FFF2-40B4-BE49-F238E27FC236}">
                    <a16:creationId xmlns:a16="http://schemas.microsoft.com/office/drawing/2014/main" id="{DE91EA86-80CD-44D1-A8A2-3B018FD991CD}"/>
                  </a:ext>
                </a:extLst>
              </p:cNvPr>
              <p:cNvSpPr>
                <a:spLocks/>
              </p:cNvSpPr>
              <p:nvPr/>
            </p:nvSpPr>
            <p:spPr bwMode="auto">
              <a:xfrm>
                <a:off x="11231109" y="2571836"/>
                <a:ext cx="258762" cy="23813"/>
              </a:xfrm>
              <a:custGeom>
                <a:avLst/>
                <a:gdLst>
                  <a:gd name="connsiteX0" fmla="*/ 6960 w 258762"/>
                  <a:gd name="connsiteY0" fmla="*/ 6350 h 23813"/>
                  <a:gd name="connsiteX1" fmla="*/ 9667 w 258762"/>
                  <a:gd name="connsiteY1" fmla="*/ 6350 h 23813"/>
                  <a:gd name="connsiteX2" fmla="*/ 12761 w 258762"/>
                  <a:gd name="connsiteY2" fmla="*/ 6350 h 23813"/>
                  <a:gd name="connsiteX3" fmla="*/ 15854 w 258762"/>
                  <a:gd name="connsiteY3" fmla="*/ 6747 h 23813"/>
                  <a:gd name="connsiteX4" fmla="*/ 18948 w 258762"/>
                  <a:gd name="connsiteY4" fmla="*/ 7144 h 23813"/>
                  <a:gd name="connsiteX5" fmla="*/ 21655 w 258762"/>
                  <a:gd name="connsiteY5" fmla="*/ 7938 h 23813"/>
                  <a:gd name="connsiteX6" fmla="*/ 23975 w 258762"/>
                  <a:gd name="connsiteY6" fmla="*/ 8731 h 23813"/>
                  <a:gd name="connsiteX7" fmla="*/ 25908 w 258762"/>
                  <a:gd name="connsiteY7" fmla="*/ 9922 h 23813"/>
                  <a:gd name="connsiteX8" fmla="*/ 27842 w 258762"/>
                  <a:gd name="connsiteY8" fmla="*/ 11113 h 23813"/>
                  <a:gd name="connsiteX9" fmla="*/ 29389 w 258762"/>
                  <a:gd name="connsiteY9" fmla="*/ 12303 h 23813"/>
                  <a:gd name="connsiteX10" fmla="*/ 30162 w 258762"/>
                  <a:gd name="connsiteY10" fmla="*/ 13494 h 23813"/>
                  <a:gd name="connsiteX11" fmla="*/ 30162 w 258762"/>
                  <a:gd name="connsiteY11" fmla="*/ 15082 h 23813"/>
                  <a:gd name="connsiteX12" fmla="*/ 29775 w 258762"/>
                  <a:gd name="connsiteY12" fmla="*/ 16272 h 23813"/>
                  <a:gd name="connsiteX13" fmla="*/ 28229 w 258762"/>
                  <a:gd name="connsiteY13" fmla="*/ 17860 h 23813"/>
                  <a:gd name="connsiteX14" fmla="*/ 26682 w 258762"/>
                  <a:gd name="connsiteY14" fmla="*/ 19447 h 23813"/>
                  <a:gd name="connsiteX15" fmla="*/ 24748 w 258762"/>
                  <a:gd name="connsiteY15" fmla="*/ 21035 h 23813"/>
                  <a:gd name="connsiteX16" fmla="*/ 22815 w 258762"/>
                  <a:gd name="connsiteY16" fmla="*/ 22226 h 23813"/>
                  <a:gd name="connsiteX17" fmla="*/ 20108 w 258762"/>
                  <a:gd name="connsiteY17" fmla="*/ 23416 h 23813"/>
                  <a:gd name="connsiteX18" fmla="*/ 17401 w 258762"/>
                  <a:gd name="connsiteY18" fmla="*/ 23813 h 23813"/>
                  <a:gd name="connsiteX19" fmla="*/ 14308 w 258762"/>
                  <a:gd name="connsiteY19" fmla="*/ 23813 h 23813"/>
                  <a:gd name="connsiteX20" fmla="*/ 10827 w 258762"/>
                  <a:gd name="connsiteY20" fmla="*/ 23019 h 23813"/>
                  <a:gd name="connsiteX21" fmla="*/ 8121 w 258762"/>
                  <a:gd name="connsiteY21" fmla="*/ 21829 h 23813"/>
                  <a:gd name="connsiteX22" fmla="*/ 5800 w 258762"/>
                  <a:gd name="connsiteY22" fmla="*/ 20241 h 23813"/>
                  <a:gd name="connsiteX23" fmla="*/ 3867 w 258762"/>
                  <a:gd name="connsiteY23" fmla="*/ 18257 h 23813"/>
                  <a:gd name="connsiteX24" fmla="*/ 1933 w 258762"/>
                  <a:gd name="connsiteY24" fmla="*/ 15875 h 23813"/>
                  <a:gd name="connsiteX25" fmla="*/ 773 w 258762"/>
                  <a:gd name="connsiteY25" fmla="*/ 13494 h 23813"/>
                  <a:gd name="connsiteX26" fmla="*/ 0 w 258762"/>
                  <a:gd name="connsiteY26" fmla="*/ 11907 h 23813"/>
                  <a:gd name="connsiteX27" fmla="*/ 0 w 258762"/>
                  <a:gd name="connsiteY27" fmla="*/ 10319 h 23813"/>
                  <a:gd name="connsiteX28" fmla="*/ 387 w 258762"/>
                  <a:gd name="connsiteY28" fmla="*/ 9128 h 23813"/>
                  <a:gd name="connsiteX29" fmla="*/ 1547 w 258762"/>
                  <a:gd name="connsiteY29" fmla="*/ 8335 h 23813"/>
                  <a:gd name="connsiteX30" fmla="*/ 3094 w 258762"/>
                  <a:gd name="connsiteY30" fmla="*/ 7541 h 23813"/>
                  <a:gd name="connsiteX31" fmla="*/ 5027 w 258762"/>
                  <a:gd name="connsiteY31" fmla="*/ 6747 h 23813"/>
                  <a:gd name="connsiteX32" fmla="*/ 245835 w 258762"/>
                  <a:gd name="connsiteY32" fmla="*/ 0 h 23813"/>
                  <a:gd name="connsiteX33" fmla="*/ 248969 w 258762"/>
                  <a:gd name="connsiteY33" fmla="*/ 0 h 23813"/>
                  <a:gd name="connsiteX34" fmla="*/ 251319 w 258762"/>
                  <a:gd name="connsiteY34" fmla="*/ 388 h 23813"/>
                  <a:gd name="connsiteX35" fmla="*/ 253670 w 258762"/>
                  <a:gd name="connsiteY35" fmla="*/ 776 h 23813"/>
                  <a:gd name="connsiteX36" fmla="*/ 255628 w 258762"/>
                  <a:gd name="connsiteY36" fmla="*/ 1164 h 23813"/>
                  <a:gd name="connsiteX37" fmla="*/ 257195 w 258762"/>
                  <a:gd name="connsiteY37" fmla="*/ 1940 h 23813"/>
                  <a:gd name="connsiteX38" fmla="*/ 258370 w 258762"/>
                  <a:gd name="connsiteY38" fmla="*/ 3104 h 23813"/>
                  <a:gd name="connsiteX39" fmla="*/ 258762 w 258762"/>
                  <a:gd name="connsiteY39" fmla="*/ 4269 h 23813"/>
                  <a:gd name="connsiteX40" fmla="*/ 258370 w 258762"/>
                  <a:gd name="connsiteY40" fmla="*/ 5433 h 23813"/>
                  <a:gd name="connsiteX41" fmla="*/ 257979 w 258762"/>
                  <a:gd name="connsiteY41" fmla="*/ 7373 h 23813"/>
                  <a:gd name="connsiteX42" fmla="*/ 256412 w 258762"/>
                  <a:gd name="connsiteY42" fmla="*/ 9314 h 23813"/>
                  <a:gd name="connsiteX43" fmla="*/ 254845 w 258762"/>
                  <a:gd name="connsiteY43" fmla="*/ 11254 h 23813"/>
                  <a:gd name="connsiteX44" fmla="*/ 252886 w 258762"/>
                  <a:gd name="connsiteY44" fmla="*/ 13194 h 23813"/>
                  <a:gd name="connsiteX45" fmla="*/ 250144 w 258762"/>
                  <a:gd name="connsiteY45" fmla="*/ 15135 h 23813"/>
                  <a:gd name="connsiteX46" fmla="*/ 247402 w 258762"/>
                  <a:gd name="connsiteY46" fmla="*/ 16687 h 23813"/>
                  <a:gd name="connsiteX47" fmla="*/ 244660 w 258762"/>
                  <a:gd name="connsiteY47" fmla="*/ 17075 h 23813"/>
                  <a:gd name="connsiteX48" fmla="*/ 241135 w 258762"/>
                  <a:gd name="connsiteY48" fmla="*/ 17463 h 23813"/>
                  <a:gd name="connsiteX49" fmla="*/ 238393 w 258762"/>
                  <a:gd name="connsiteY49" fmla="*/ 16687 h 23813"/>
                  <a:gd name="connsiteX50" fmla="*/ 235651 w 258762"/>
                  <a:gd name="connsiteY50" fmla="*/ 15911 h 23813"/>
                  <a:gd name="connsiteX51" fmla="*/ 233301 w 258762"/>
                  <a:gd name="connsiteY51" fmla="*/ 14747 h 23813"/>
                  <a:gd name="connsiteX52" fmla="*/ 231342 w 258762"/>
                  <a:gd name="connsiteY52" fmla="*/ 12806 h 23813"/>
                  <a:gd name="connsiteX53" fmla="*/ 230167 w 258762"/>
                  <a:gd name="connsiteY53" fmla="*/ 11254 h 23813"/>
                  <a:gd name="connsiteX54" fmla="*/ 228992 w 258762"/>
                  <a:gd name="connsiteY54" fmla="*/ 9702 h 23813"/>
                  <a:gd name="connsiteX55" fmla="*/ 228600 w 258762"/>
                  <a:gd name="connsiteY55" fmla="*/ 8150 h 23813"/>
                  <a:gd name="connsiteX56" fmla="*/ 228600 w 258762"/>
                  <a:gd name="connsiteY56" fmla="*/ 6985 h 23813"/>
                  <a:gd name="connsiteX57" fmla="*/ 229383 w 258762"/>
                  <a:gd name="connsiteY57" fmla="*/ 5821 h 23813"/>
                  <a:gd name="connsiteX58" fmla="*/ 230559 w 258762"/>
                  <a:gd name="connsiteY58" fmla="*/ 4657 h 23813"/>
                  <a:gd name="connsiteX59" fmla="*/ 232517 w 258762"/>
                  <a:gd name="connsiteY59" fmla="*/ 3492 h 23813"/>
                  <a:gd name="connsiteX60" fmla="*/ 234476 w 258762"/>
                  <a:gd name="connsiteY60" fmla="*/ 2716 h 23813"/>
                  <a:gd name="connsiteX61" fmla="*/ 236826 w 258762"/>
                  <a:gd name="connsiteY61" fmla="*/ 1552 h 23813"/>
                  <a:gd name="connsiteX62" fmla="*/ 239568 w 258762"/>
                  <a:gd name="connsiteY62" fmla="*/ 1164 h 23813"/>
                  <a:gd name="connsiteX63" fmla="*/ 242702 w 258762"/>
                  <a:gd name="connsiteY63" fmla="*/ 388 h 23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258762" h="23813">
                    <a:moveTo>
                      <a:pt x="6960" y="6350"/>
                    </a:moveTo>
                    <a:lnTo>
                      <a:pt x="9667" y="6350"/>
                    </a:lnTo>
                    <a:lnTo>
                      <a:pt x="12761" y="6350"/>
                    </a:lnTo>
                    <a:lnTo>
                      <a:pt x="15854" y="6747"/>
                    </a:lnTo>
                    <a:lnTo>
                      <a:pt x="18948" y="7144"/>
                    </a:lnTo>
                    <a:lnTo>
                      <a:pt x="21655" y="7938"/>
                    </a:lnTo>
                    <a:lnTo>
                      <a:pt x="23975" y="8731"/>
                    </a:lnTo>
                    <a:lnTo>
                      <a:pt x="25908" y="9922"/>
                    </a:lnTo>
                    <a:lnTo>
                      <a:pt x="27842" y="11113"/>
                    </a:lnTo>
                    <a:lnTo>
                      <a:pt x="29389" y="12303"/>
                    </a:lnTo>
                    <a:lnTo>
                      <a:pt x="30162" y="13494"/>
                    </a:lnTo>
                    <a:lnTo>
                      <a:pt x="30162" y="15082"/>
                    </a:lnTo>
                    <a:lnTo>
                      <a:pt x="29775" y="16272"/>
                    </a:lnTo>
                    <a:lnTo>
                      <a:pt x="28229" y="17860"/>
                    </a:lnTo>
                    <a:lnTo>
                      <a:pt x="26682" y="19447"/>
                    </a:lnTo>
                    <a:lnTo>
                      <a:pt x="24748" y="21035"/>
                    </a:lnTo>
                    <a:lnTo>
                      <a:pt x="22815" y="22226"/>
                    </a:lnTo>
                    <a:lnTo>
                      <a:pt x="20108" y="23416"/>
                    </a:lnTo>
                    <a:lnTo>
                      <a:pt x="17401" y="23813"/>
                    </a:lnTo>
                    <a:lnTo>
                      <a:pt x="14308" y="23813"/>
                    </a:lnTo>
                    <a:lnTo>
                      <a:pt x="10827" y="23019"/>
                    </a:lnTo>
                    <a:lnTo>
                      <a:pt x="8121" y="21829"/>
                    </a:lnTo>
                    <a:lnTo>
                      <a:pt x="5800" y="20241"/>
                    </a:lnTo>
                    <a:lnTo>
                      <a:pt x="3867" y="18257"/>
                    </a:lnTo>
                    <a:lnTo>
                      <a:pt x="1933" y="15875"/>
                    </a:lnTo>
                    <a:lnTo>
                      <a:pt x="773" y="13494"/>
                    </a:lnTo>
                    <a:lnTo>
                      <a:pt x="0" y="11907"/>
                    </a:lnTo>
                    <a:lnTo>
                      <a:pt x="0" y="10319"/>
                    </a:lnTo>
                    <a:lnTo>
                      <a:pt x="387" y="9128"/>
                    </a:lnTo>
                    <a:lnTo>
                      <a:pt x="1547" y="8335"/>
                    </a:lnTo>
                    <a:lnTo>
                      <a:pt x="3094" y="7541"/>
                    </a:lnTo>
                    <a:lnTo>
                      <a:pt x="5027" y="6747"/>
                    </a:lnTo>
                    <a:close/>
                    <a:moveTo>
                      <a:pt x="245835" y="0"/>
                    </a:moveTo>
                    <a:lnTo>
                      <a:pt x="248969" y="0"/>
                    </a:lnTo>
                    <a:lnTo>
                      <a:pt x="251319" y="388"/>
                    </a:lnTo>
                    <a:lnTo>
                      <a:pt x="253670" y="776"/>
                    </a:lnTo>
                    <a:lnTo>
                      <a:pt x="255628" y="1164"/>
                    </a:lnTo>
                    <a:lnTo>
                      <a:pt x="257195" y="1940"/>
                    </a:lnTo>
                    <a:lnTo>
                      <a:pt x="258370" y="3104"/>
                    </a:lnTo>
                    <a:lnTo>
                      <a:pt x="258762" y="4269"/>
                    </a:lnTo>
                    <a:lnTo>
                      <a:pt x="258370" y="5433"/>
                    </a:lnTo>
                    <a:lnTo>
                      <a:pt x="257979" y="7373"/>
                    </a:lnTo>
                    <a:lnTo>
                      <a:pt x="256412" y="9314"/>
                    </a:lnTo>
                    <a:lnTo>
                      <a:pt x="254845" y="11254"/>
                    </a:lnTo>
                    <a:lnTo>
                      <a:pt x="252886" y="13194"/>
                    </a:lnTo>
                    <a:lnTo>
                      <a:pt x="250144" y="15135"/>
                    </a:lnTo>
                    <a:lnTo>
                      <a:pt x="247402" y="16687"/>
                    </a:lnTo>
                    <a:lnTo>
                      <a:pt x="244660" y="17075"/>
                    </a:lnTo>
                    <a:lnTo>
                      <a:pt x="241135" y="17463"/>
                    </a:lnTo>
                    <a:lnTo>
                      <a:pt x="238393" y="16687"/>
                    </a:lnTo>
                    <a:lnTo>
                      <a:pt x="235651" y="15911"/>
                    </a:lnTo>
                    <a:lnTo>
                      <a:pt x="233301" y="14747"/>
                    </a:lnTo>
                    <a:lnTo>
                      <a:pt x="231342" y="12806"/>
                    </a:lnTo>
                    <a:lnTo>
                      <a:pt x="230167" y="11254"/>
                    </a:lnTo>
                    <a:lnTo>
                      <a:pt x="228992" y="9702"/>
                    </a:lnTo>
                    <a:lnTo>
                      <a:pt x="228600" y="8150"/>
                    </a:lnTo>
                    <a:lnTo>
                      <a:pt x="228600" y="6985"/>
                    </a:lnTo>
                    <a:lnTo>
                      <a:pt x="229383" y="5821"/>
                    </a:lnTo>
                    <a:lnTo>
                      <a:pt x="230559" y="4657"/>
                    </a:lnTo>
                    <a:lnTo>
                      <a:pt x="232517" y="3492"/>
                    </a:lnTo>
                    <a:lnTo>
                      <a:pt x="234476" y="2716"/>
                    </a:lnTo>
                    <a:lnTo>
                      <a:pt x="236826" y="1552"/>
                    </a:lnTo>
                    <a:lnTo>
                      <a:pt x="239568" y="1164"/>
                    </a:lnTo>
                    <a:lnTo>
                      <a:pt x="242702" y="388"/>
                    </a:lnTo>
                    <a:close/>
                  </a:path>
                </a:pathLst>
              </a:custGeom>
              <a:solidFill>
                <a:schemeClr val="bg2"/>
              </a:solidFill>
              <a:ln>
                <a:noFill/>
              </a:ln>
            </p:spPr>
            <p:txBody>
              <a:bodyPr vert="horz" wrap="square" lIns="91440" tIns="45720" rIns="91440" bIns="45720" numCol="1" anchor="t" anchorCtr="0" compatLnSpc="1">
                <a:prstTxWarp prst="textNoShape">
                  <a:avLst/>
                </a:prstTxWarp>
                <a:noAutofit/>
              </a:bodyPr>
              <a:lstStyle/>
              <a:p>
                <a:endParaRPr lang="en-US"/>
              </a:p>
            </p:txBody>
          </p:sp>
        </p:grpSp>
        <p:grpSp>
          <p:nvGrpSpPr>
            <p:cNvPr id="49" name="Group 18">
              <a:extLst>
                <a:ext uri="{FF2B5EF4-FFF2-40B4-BE49-F238E27FC236}">
                  <a16:creationId xmlns:a16="http://schemas.microsoft.com/office/drawing/2014/main" id="{C324D41C-5B9C-4A9C-A3D9-6BEAFB1A6057}"/>
                </a:ext>
              </a:extLst>
            </p:cNvPr>
            <p:cNvGrpSpPr>
              <a:grpSpLocks noChangeAspect="1"/>
            </p:cNvGrpSpPr>
            <p:nvPr/>
          </p:nvGrpSpPr>
          <p:grpSpPr bwMode="auto">
            <a:xfrm>
              <a:off x="7155064" y="2744352"/>
              <a:ext cx="724710" cy="320541"/>
              <a:chOff x="2204" y="1874"/>
              <a:chExt cx="312" cy="138"/>
            </a:xfrm>
          </p:grpSpPr>
          <p:sp>
            <p:nvSpPr>
              <p:cNvPr id="50" name="Freeform 19">
                <a:extLst>
                  <a:ext uri="{FF2B5EF4-FFF2-40B4-BE49-F238E27FC236}">
                    <a16:creationId xmlns:a16="http://schemas.microsoft.com/office/drawing/2014/main" id="{844565B7-80DA-42ED-B270-C5FBB3562D9B}"/>
                  </a:ext>
                </a:extLst>
              </p:cNvPr>
              <p:cNvSpPr>
                <a:spLocks/>
              </p:cNvSpPr>
              <p:nvPr/>
            </p:nvSpPr>
            <p:spPr bwMode="auto">
              <a:xfrm>
                <a:off x="2426" y="1922"/>
                <a:ext cx="90" cy="90"/>
              </a:xfrm>
              <a:custGeom>
                <a:avLst/>
                <a:gdLst>
                  <a:gd name="T0" fmla="*/ 69 w 90"/>
                  <a:gd name="T1" fmla="*/ 0 h 90"/>
                  <a:gd name="T2" fmla="*/ 90 w 90"/>
                  <a:gd name="T3" fmla="*/ 21 h 90"/>
                  <a:gd name="T4" fmla="*/ 21 w 90"/>
                  <a:gd name="T5" fmla="*/ 90 h 90"/>
                  <a:gd name="T6" fmla="*/ 0 w 90"/>
                  <a:gd name="T7" fmla="*/ 69 h 90"/>
                  <a:gd name="T8" fmla="*/ 69 w 90"/>
                  <a:gd name="T9" fmla="*/ 0 h 90"/>
                </a:gdLst>
                <a:ahLst/>
                <a:cxnLst>
                  <a:cxn ang="0">
                    <a:pos x="T0" y="T1"/>
                  </a:cxn>
                  <a:cxn ang="0">
                    <a:pos x="T2" y="T3"/>
                  </a:cxn>
                  <a:cxn ang="0">
                    <a:pos x="T4" y="T5"/>
                  </a:cxn>
                  <a:cxn ang="0">
                    <a:pos x="T6" y="T7"/>
                  </a:cxn>
                  <a:cxn ang="0">
                    <a:pos x="T8" y="T9"/>
                  </a:cxn>
                </a:cxnLst>
                <a:rect l="0" t="0" r="r" b="b"/>
                <a:pathLst>
                  <a:path w="90" h="90">
                    <a:moveTo>
                      <a:pt x="69" y="0"/>
                    </a:moveTo>
                    <a:lnTo>
                      <a:pt x="90" y="21"/>
                    </a:lnTo>
                    <a:lnTo>
                      <a:pt x="21" y="90"/>
                    </a:lnTo>
                    <a:lnTo>
                      <a:pt x="0" y="69"/>
                    </a:lnTo>
                    <a:lnTo>
                      <a:pt x="69"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1" name="Freeform 20">
                <a:extLst>
                  <a:ext uri="{FF2B5EF4-FFF2-40B4-BE49-F238E27FC236}">
                    <a16:creationId xmlns:a16="http://schemas.microsoft.com/office/drawing/2014/main" id="{C5F17B87-F2A7-4A2B-AC17-1988A3BBBCB5}"/>
                  </a:ext>
                </a:extLst>
              </p:cNvPr>
              <p:cNvSpPr>
                <a:spLocks/>
              </p:cNvSpPr>
              <p:nvPr/>
            </p:nvSpPr>
            <p:spPr bwMode="auto">
              <a:xfrm>
                <a:off x="2426" y="1874"/>
                <a:ext cx="90" cy="90"/>
              </a:xfrm>
              <a:custGeom>
                <a:avLst/>
                <a:gdLst>
                  <a:gd name="T0" fmla="*/ 90 w 90"/>
                  <a:gd name="T1" fmla="*/ 69 h 90"/>
                  <a:gd name="T2" fmla="*/ 69 w 90"/>
                  <a:gd name="T3" fmla="*/ 90 h 90"/>
                  <a:gd name="T4" fmla="*/ 0 w 90"/>
                  <a:gd name="T5" fmla="*/ 21 h 90"/>
                  <a:gd name="T6" fmla="*/ 21 w 90"/>
                  <a:gd name="T7" fmla="*/ 0 h 90"/>
                  <a:gd name="T8" fmla="*/ 90 w 90"/>
                  <a:gd name="T9" fmla="*/ 69 h 90"/>
                </a:gdLst>
                <a:ahLst/>
                <a:cxnLst>
                  <a:cxn ang="0">
                    <a:pos x="T0" y="T1"/>
                  </a:cxn>
                  <a:cxn ang="0">
                    <a:pos x="T2" y="T3"/>
                  </a:cxn>
                  <a:cxn ang="0">
                    <a:pos x="T4" y="T5"/>
                  </a:cxn>
                  <a:cxn ang="0">
                    <a:pos x="T6" y="T7"/>
                  </a:cxn>
                  <a:cxn ang="0">
                    <a:pos x="T8" y="T9"/>
                  </a:cxn>
                </a:cxnLst>
                <a:rect l="0" t="0" r="r" b="b"/>
                <a:pathLst>
                  <a:path w="90" h="90">
                    <a:moveTo>
                      <a:pt x="90" y="69"/>
                    </a:moveTo>
                    <a:lnTo>
                      <a:pt x="69" y="90"/>
                    </a:lnTo>
                    <a:lnTo>
                      <a:pt x="0" y="21"/>
                    </a:lnTo>
                    <a:lnTo>
                      <a:pt x="21" y="0"/>
                    </a:lnTo>
                    <a:lnTo>
                      <a:pt x="90" y="69"/>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2" name="Freeform 21">
                <a:extLst>
                  <a:ext uri="{FF2B5EF4-FFF2-40B4-BE49-F238E27FC236}">
                    <a16:creationId xmlns:a16="http://schemas.microsoft.com/office/drawing/2014/main" id="{73880477-9646-4D64-9EB9-76BAAD0D582B}"/>
                  </a:ext>
                </a:extLst>
              </p:cNvPr>
              <p:cNvSpPr>
                <a:spLocks/>
              </p:cNvSpPr>
              <p:nvPr/>
            </p:nvSpPr>
            <p:spPr bwMode="auto">
              <a:xfrm>
                <a:off x="2204" y="1922"/>
                <a:ext cx="90" cy="90"/>
              </a:xfrm>
              <a:custGeom>
                <a:avLst/>
                <a:gdLst>
                  <a:gd name="T0" fmla="*/ 21 w 90"/>
                  <a:gd name="T1" fmla="*/ 0 h 90"/>
                  <a:gd name="T2" fmla="*/ 0 w 90"/>
                  <a:gd name="T3" fmla="*/ 21 h 90"/>
                  <a:gd name="T4" fmla="*/ 69 w 90"/>
                  <a:gd name="T5" fmla="*/ 90 h 90"/>
                  <a:gd name="T6" fmla="*/ 90 w 90"/>
                  <a:gd name="T7" fmla="*/ 69 h 90"/>
                  <a:gd name="T8" fmla="*/ 21 w 90"/>
                  <a:gd name="T9" fmla="*/ 0 h 90"/>
                </a:gdLst>
                <a:ahLst/>
                <a:cxnLst>
                  <a:cxn ang="0">
                    <a:pos x="T0" y="T1"/>
                  </a:cxn>
                  <a:cxn ang="0">
                    <a:pos x="T2" y="T3"/>
                  </a:cxn>
                  <a:cxn ang="0">
                    <a:pos x="T4" y="T5"/>
                  </a:cxn>
                  <a:cxn ang="0">
                    <a:pos x="T6" y="T7"/>
                  </a:cxn>
                  <a:cxn ang="0">
                    <a:pos x="T8" y="T9"/>
                  </a:cxn>
                </a:cxnLst>
                <a:rect l="0" t="0" r="r" b="b"/>
                <a:pathLst>
                  <a:path w="90" h="90">
                    <a:moveTo>
                      <a:pt x="21" y="0"/>
                    </a:moveTo>
                    <a:lnTo>
                      <a:pt x="0" y="21"/>
                    </a:lnTo>
                    <a:lnTo>
                      <a:pt x="69" y="90"/>
                    </a:lnTo>
                    <a:lnTo>
                      <a:pt x="90" y="69"/>
                    </a:lnTo>
                    <a:lnTo>
                      <a:pt x="2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3" name="Freeform 22">
                <a:extLst>
                  <a:ext uri="{FF2B5EF4-FFF2-40B4-BE49-F238E27FC236}">
                    <a16:creationId xmlns:a16="http://schemas.microsoft.com/office/drawing/2014/main" id="{645DECFA-889E-465D-935F-241E61EC3A01}"/>
                  </a:ext>
                </a:extLst>
              </p:cNvPr>
              <p:cNvSpPr>
                <a:spLocks/>
              </p:cNvSpPr>
              <p:nvPr/>
            </p:nvSpPr>
            <p:spPr bwMode="auto">
              <a:xfrm>
                <a:off x="2204" y="1874"/>
                <a:ext cx="90" cy="90"/>
              </a:xfrm>
              <a:custGeom>
                <a:avLst/>
                <a:gdLst>
                  <a:gd name="T0" fmla="*/ 0 w 90"/>
                  <a:gd name="T1" fmla="*/ 69 h 90"/>
                  <a:gd name="T2" fmla="*/ 21 w 90"/>
                  <a:gd name="T3" fmla="*/ 90 h 90"/>
                  <a:gd name="T4" fmla="*/ 90 w 90"/>
                  <a:gd name="T5" fmla="*/ 21 h 90"/>
                  <a:gd name="T6" fmla="*/ 69 w 90"/>
                  <a:gd name="T7" fmla="*/ 0 h 90"/>
                  <a:gd name="T8" fmla="*/ 0 w 90"/>
                  <a:gd name="T9" fmla="*/ 69 h 90"/>
                </a:gdLst>
                <a:ahLst/>
                <a:cxnLst>
                  <a:cxn ang="0">
                    <a:pos x="T0" y="T1"/>
                  </a:cxn>
                  <a:cxn ang="0">
                    <a:pos x="T2" y="T3"/>
                  </a:cxn>
                  <a:cxn ang="0">
                    <a:pos x="T4" y="T5"/>
                  </a:cxn>
                  <a:cxn ang="0">
                    <a:pos x="T6" y="T7"/>
                  </a:cxn>
                  <a:cxn ang="0">
                    <a:pos x="T8" y="T9"/>
                  </a:cxn>
                </a:cxnLst>
                <a:rect l="0" t="0" r="r" b="b"/>
                <a:pathLst>
                  <a:path w="90" h="90">
                    <a:moveTo>
                      <a:pt x="0" y="69"/>
                    </a:moveTo>
                    <a:lnTo>
                      <a:pt x="21" y="90"/>
                    </a:lnTo>
                    <a:lnTo>
                      <a:pt x="90" y="21"/>
                    </a:lnTo>
                    <a:lnTo>
                      <a:pt x="69" y="0"/>
                    </a:lnTo>
                    <a:lnTo>
                      <a:pt x="0" y="69"/>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5" name="Oval 23">
                <a:extLst>
                  <a:ext uri="{FF2B5EF4-FFF2-40B4-BE49-F238E27FC236}">
                    <a16:creationId xmlns:a16="http://schemas.microsoft.com/office/drawing/2014/main" id="{A00700EA-315E-46B6-BEB5-6351C099346C}"/>
                  </a:ext>
                </a:extLst>
              </p:cNvPr>
              <p:cNvSpPr>
                <a:spLocks noChangeArrowheads="1"/>
              </p:cNvSpPr>
              <p:nvPr/>
            </p:nvSpPr>
            <p:spPr bwMode="auto">
              <a:xfrm>
                <a:off x="2345" y="1928"/>
                <a:ext cx="30"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6" name="Oval 24">
                <a:extLst>
                  <a:ext uri="{FF2B5EF4-FFF2-40B4-BE49-F238E27FC236}">
                    <a16:creationId xmlns:a16="http://schemas.microsoft.com/office/drawing/2014/main" id="{55144833-4BBE-4578-8DFF-D9CF51D37A52}"/>
                  </a:ext>
                </a:extLst>
              </p:cNvPr>
              <p:cNvSpPr>
                <a:spLocks noChangeArrowheads="1"/>
              </p:cNvSpPr>
              <p:nvPr/>
            </p:nvSpPr>
            <p:spPr bwMode="auto">
              <a:xfrm>
                <a:off x="2389" y="1928"/>
                <a:ext cx="29"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7" name="Oval 25">
                <a:extLst>
                  <a:ext uri="{FF2B5EF4-FFF2-40B4-BE49-F238E27FC236}">
                    <a16:creationId xmlns:a16="http://schemas.microsoft.com/office/drawing/2014/main" id="{A4C978A6-2FA1-47B3-8672-737A154F1139}"/>
                  </a:ext>
                </a:extLst>
              </p:cNvPr>
              <p:cNvSpPr>
                <a:spLocks noChangeArrowheads="1"/>
              </p:cNvSpPr>
              <p:nvPr/>
            </p:nvSpPr>
            <p:spPr bwMode="auto">
              <a:xfrm>
                <a:off x="2302" y="1928"/>
                <a:ext cx="29"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cxnSp>
          <p:nvCxnSpPr>
            <p:cNvPr id="58" name="Straight Connector 57">
              <a:extLst>
                <a:ext uri="{FF2B5EF4-FFF2-40B4-BE49-F238E27FC236}">
                  <a16:creationId xmlns:a16="http://schemas.microsoft.com/office/drawing/2014/main" id="{250C6292-8C54-46C5-9B59-AD6E3F3E7536}"/>
                </a:ext>
              </a:extLst>
            </p:cNvPr>
            <p:cNvCxnSpPr>
              <a:cxnSpLocks/>
            </p:cNvCxnSpPr>
            <p:nvPr/>
          </p:nvCxnSpPr>
          <p:spPr>
            <a:xfrm>
              <a:off x="7517419" y="2478620"/>
              <a:ext cx="0" cy="196383"/>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71" name="Graphic 70" descr="PostgreSQL logo connect to 3 categories">
              <a:extLst>
                <a:ext uri="{FF2B5EF4-FFF2-40B4-BE49-F238E27FC236}">
                  <a16:creationId xmlns:a16="http://schemas.microsoft.com/office/drawing/2014/main" id="{9DA716B9-A489-D242-87E7-56596407C1F1}"/>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217242" y="3757246"/>
              <a:ext cx="727350" cy="727348"/>
            </a:xfrm>
            <a:prstGeom prst="rect">
              <a:avLst/>
            </a:prstGeom>
          </p:spPr>
        </p:pic>
      </p:grpSp>
      <p:sp>
        <p:nvSpPr>
          <p:cNvPr id="42" name="Rectangle 41">
            <a:extLst>
              <a:ext uri="{FF2B5EF4-FFF2-40B4-BE49-F238E27FC236}">
                <a16:creationId xmlns:a16="http://schemas.microsoft.com/office/drawing/2014/main" id="{C29AF909-018E-4F33-8896-C9BE9BB3CFD0}"/>
              </a:ext>
            </a:extLst>
          </p:cNvPr>
          <p:cNvSpPr/>
          <p:nvPr/>
        </p:nvSpPr>
        <p:spPr bwMode="auto">
          <a:xfrm>
            <a:off x="9636560" y="3963407"/>
            <a:ext cx="1821470" cy="1061758"/>
          </a:xfrm>
          <a:prstGeom prst="rect">
            <a:avLst/>
          </a:prstGeom>
          <a:solidFill>
            <a:schemeClr val="accent6">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lvl="0" algn="ctr" defTabSz="932742">
              <a:spcBef>
                <a:spcPct val="20000"/>
              </a:spcBef>
              <a:buSzPct val="90000"/>
              <a:defRPr/>
            </a:pPr>
            <a:r>
              <a:rPr lang="en-US" sz="1050">
                <a:solidFill>
                  <a:schemeClr val="tx2"/>
                </a:solidFill>
                <a:latin typeface="Segoe UI Semibold"/>
                <a:cs typeface="Segoe UI" panose="020B0502040204020203" pitchFamily="34" charset="0"/>
              </a:rPr>
              <a:t>Flexible and open</a:t>
            </a:r>
          </a:p>
        </p:txBody>
      </p:sp>
      <p:sp>
        <p:nvSpPr>
          <p:cNvPr id="43" name="Rectangle 42">
            <a:extLst>
              <a:ext uri="{FF2B5EF4-FFF2-40B4-BE49-F238E27FC236}">
                <a16:creationId xmlns:a16="http://schemas.microsoft.com/office/drawing/2014/main" id="{F241C512-5478-485F-9D5D-13A3C7918984}"/>
              </a:ext>
            </a:extLst>
          </p:cNvPr>
          <p:cNvSpPr/>
          <p:nvPr/>
        </p:nvSpPr>
        <p:spPr bwMode="auto">
          <a:xfrm>
            <a:off x="9636560" y="5203803"/>
            <a:ext cx="1821470" cy="1061758"/>
          </a:xfrm>
          <a:prstGeom prst="rect">
            <a:avLst/>
          </a:prstGeom>
          <a:solidFill>
            <a:schemeClr val="accent6">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20" rIns="0" bIns="45720" numCol="1" spcCol="0" rtlCol="0" fromWordArt="0" anchor="b" anchorCtr="0" forceAA="0" compatLnSpc="1">
            <a:prstTxWarp prst="textNoShape">
              <a:avLst/>
            </a:prstTxWarp>
            <a:noAutofit/>
          </a:bodyPr>
          <a:lstStyle/>
          <a:p>
            <a:pPr lvl="0" algn="ctr" defTabSz="932742">
              <a:spcBef>
                <a:spcPct val="20000"/>
              </a:spcBef>
              <a:buSzPct val="90000"/>
              <a:defRPr/>
            </a:pPr>
            <a:r>
              <a:rPr lang="en-US" sz="1050" dirty="0">
                <a:solidFill>
                  <a:schemeClr val="tx2"/>
                </a:solidFill>
                <a:latin typeface="Segoe UI Semibold"/>
              </a:rPr>
              <a:t>Optimize value with a lower total cost of ownership</a:t>
            </a:r>
          </a:p>
        </p:txBody>
      </p:sp>
      <p:sp>
        <p:nvSpPr>
          <p:cNvPr id="40" name="Rectangle 39">
            <a:extLst>
              <a:ext uri="{FF2B5EF4-FFF2-40B4-BE49-F238E27FC236}">
                <a16:creationId xmlns:a16="http://schemas.microsoft.com/office/drawing/2014/main" id="{82E44EB1-FADA-4572-ACE4-09CAC5EBD186}"/>
              </a:ext>
            </a:extLst>
          </p:cNvPr>
          <p:cNvSpPr/>
          <p:nvPr/>
        </p:nvSpPr>
        <p:spPr bwMode="auto">
          <a:xfrm>
            <a:off x="9636560" y="1482617"/>
            <a:ext cx="1821470" cy="1061758"/>
          </a:xfrm>
          <a:prstGeom prst="rect">
            <a:avLst/>
          </a:prstGeom>
          <a:solidFill>
            <a:schemeClr val="accent6">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lvl="0" algn="ctr" defTabSz="932742">
              <a:spcBef>
                <a:spcPct val="20000"/>
              </a:spcBef>
              <a:buSzPct val="90000"/>
              <a:defRPr/>
            </a:pPr>
            <a:r>
              <a:rPr lang="en-US" sz="1050">
                <a:solidFill>
                  <a:schemeClr val="tx2"/>
                </a:solidFill>
                <a:latin typeface="Segoe UI Semibold"/>
              </a:rPr>
              <a:t>Fully managed and secure</a:t>
            </a:r>
            <a:endParaRPr lang="en-US" sz="1050">
              <a:solidFill>
                <a:schemeClr val="tx2"/>
              </a:solidFill>
              <a:latin typeface="Segoe UI Semibold"/>
              <a:cs typeface="Segoe UI" panose="020B0502040204020203" pitchFamily="34" charset="0"/>
            </a:endParaRPr>
          </a:p>
        </p:txBody>
      </p:sp>
      <p:sp>
        <p:nvSpPr>
          <p:cNvPr id="41" name="Rectangle 40">
            <a:extLst>
              <a:ext uri="{FF2B5EF4-FFF2-40B4-BE49-F238E27FC236}">
                <a16:creationId xmlns:a16="http://schemas.microsoft.com/office/drawing/2014/main" id="{60FA9679-0C87-450C-BB92-312C2F37444B}"/>
              </a:ext>
            </a:extLst>
          </p:cNvPr>
          <p:cNvSpPr/>
          <p:nvPr/>
        </p:nvSpPr>
        <p:spPr bwMode="auto">
          <a:xfrm>
            <a:off x="9636560" y="2723012"/>
            <a:ext cx="1821470" cy="1061758"/>
          </a:xfrm>
          <a:prstGeom prst="rect">
            <a:avLst/>
          </a:prstGeom>
          <a:solidFill>
            <a:schemeClr val="accent6">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lvl="0" algn="ctr" defTabSz="932742">
              <a:spcBef>
                <a:spcPct val="20000"/>
              </a:spcBef>
              <a:buSzPct val="90000"/>
              <a:defRPr/>
            </a:pPr>
            <a:r>
              <a:rPr lang="en-US" sz="1050">
                <a:solidFill>
                  <a:schemeClr val="tx2"/>
                </a:solidFill>
                <a:latin typeface="Segoe UI Semibold"/>
              </a:rPr>
              <a:t>Intelligent performance optimization </a:t>
            </a:r>
            <a:endParaRPr lang="en-US" sz="1050">
              <a:solidFill>
                <a:schemeClr val="tx2"/>
              </a:solidFill>
              <a:latin typeface="Segoe UI Semibold"/>
              <a:cs typeface="Segoe UI" panose="020B0502040204020203" pitchFamily="34" charset="0"/>
            </a:endParaRPr>
          </a:p>
        </p:txBody>
      </p:sp>
      <p:grpSp>
        <p:nvGrpSpPr>
          <p:cNvPr id="10" name="Group 176">
            <a:extLst>
              <a:ext uri="{FF2B5EF4-FFF2-40B4-BE49-F238E27FC236}">
                <a16:creationId xmlns:a16="http://schemas.microsoft.com/office/drawing/2014/main" id="{2FD97294-7B0E-4345-A844-08BC4CDE9EE7}"/>
              </a:ext>
              <a:ext uri="{C183D7F6-B498-43B3-948B-1728B52AA6E4}">
                <adec:decorative xmlns:adec="http://schemas.microsoft.com/office/drawing/2017/decorative" val="1"/>
              </a:ext>
            </a:extLst>
          </p:cNvPr>
          <p:cNvGrpSpPr>
            <a:grpSpLocks noChangeAspect="1"/>
          </p:cNvGrpSpPr>
          <p:nvPr/>
        </p:nvGrpSpPr>
        <p:grpSpPr bwMode="auto">
          <a:xfrm>
            <a:off x="10325906" y="2890075"/>
            <a:ext cx="442778" cy="442778"/>
            <a:chOff x="2204" y="2781"/>
            <a:chExt cx="312" cy="312"/>
          </a:xfrm>
        </p:grpSpPr>
        <p:sp>
          <p:nvSpPr>
            <p:cNvPr id="11" name="AutoShape 175">
              <a:extLst>
                <a:ext uri="{FF2B5EF4-FFF2-40B4-BE49-F238E27FC236}">
                  <a16:creationId xmlns:a16="http://schemas.microsoft.com/office/drawing/2014/main" id="{49F84548-BE0A-45D1-9DE6-415CB3D02C03}"/>
                </a:ext>
              </a:extLst>
            </p:cNvPr>
            <p:cNvSpPr>
              <a:spLocks noChangeAspect="1" noChangeArrowheads="1" noTextEdit="1"/>
            </p:cNvSpPr>
            <p:nvPr/>
          </p:nvSpPr>
          <p:spPr bwMode="auto">
            <a:xfrm>
              <a:off x="2204" y="2781"/>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Rectangle 177">
              <a:extLst>
                <a:ext uri="{FF2B5EF4-FFF2-40B4-BE49-F238E27FC236}">
                  <a16:creationId xmlns:a16="http://schemas.microsoft.com/office/drawing/2014/main" id="{FB8F63E2-06BB-4B16-A255-8314F3C71ED9}"/>
                </a:ext>
              </a:extLst>
            </p:cNvPr>
            <p:cNvSpPr>
              <a:spLocks noChangeArrowheads="1"/>
            </p:cNvSpPr>
            <p:nvPr/>
          </p:nvSpPr>
          <p:spPr bwMode="auto">
            <a:xfrm>
              <a:off x="2204" y="2781"/>
              <a:ext cx="312" cy="3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Rectangle 178">
              <a:extLst>
                <a:ext uri="{FF2B5EF4-FFF2-40B4-BE49-F238E27FC236}">
                  <a16:creationId xmlns:a16="http://schemas.microsoft.com/office/drawing/2014/main" id="{220905D7-327D-40D6-9652-861FFC34D43A}"/>
                </a:ext>
              </a:extLst>
            </p:cNvPr>
            <p:cNvSpPr>
              <a:spLocks noChangeArrowheads="1"/>
            </p:cNvSpPr>
            <p:nvPr/>
          </p:nvSpPr>
          <p:spPr bwMode="auto">
            <a:xfrm>
              <a:off x="2204" y="2781"/>
              <a:ext cx="312" cy="31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179">
              <a:extLst>
                <a:ext uri="{FF2B5EF4-FFF2-40B4-BE49-F238E27FC236}">
                  <a16:creationId xmlns:a16="http://schemas.microsoft.com/office/drawing/2014/main" id="{4DD3224B-E009-4753-B4AE-B03F6116D804}"/>
                </a:ext>
              </a:extLst>
            </p:cNvPr>
            <p:cNvSpPr>
              <a:spLocks/>
            </p:cNvSpPr>
            <p:nvPr/>
          </p:nvSpPr>
          <p:spPr bwMode="auto">
            <a:xfrm>
              <a:off x="2233" y="2810"/>
              <a:ext cx="122" cy="255"/>
            </a:xfrm>
            <a:custGeom>
              <a:avLst/>
              <a:gdLst>
                <a:gd name="T0" fmla="*/ 534 w 534"/>
                <a:gd name="T1" fmla="*/ 832 h 1115"/>
                <a:gd name="T2" fmla="*/ 534 w 534"/>
                <a:gd name="T3" fmla="*/ 116 h 1115"/>
                <a:gd name="T4" fmla="*/ 521 w 534"/>
                <a:gd name="T5" fmla="*/ 68 h 1115"/>
                <a:gd name="T6" fmla="*/ 518 w 534"/>
                <a:gd name="T7" fmla="*/ 62 h 1115"/>
                <a:gd name="T8" fmla="*/ 517 w 534"/>
                <a:gd name="T9" fmla="*/ 61 h 1115"/>
                <a:gd name="T10" fmla="*/ 411 w 534"/>
                <a:gd name="T11" fmla="*/ 0 h 1115"/>
                <a:gd name="T12" fmla="*/ 290 w 534"/>
                <a:gd name="T13" fmla="*/ 106 h 1115"/>
                <a:gd name="T14" fmla="*/ 273 w 534"/>
                <a:gd name="T15" fmla="*/ 105 h 1115"/>
                <a:gd name="T16" fmla="*/ 99 w 534"/>
                <a:gd name="T17" fmla="*/ 280 h 1115"/>
                <a:gd name="T18" fmla="*/ 104 w 534"/>
                <a:gd name="T19" fmla="*/ 323 h 1115"/>
                <a:gd name="T20" fmla="*/ 0 w 534"/>
                <a:gd name="T21" fmla="*/ 591 h 1115"/>
                <a:gd name="T22" fmla="*/ 259 w 534"/>
                <a:gd name="T23" fmla="*/ 964 h 1115"/>
                <a:gd name="T24" fmla="*/ 260 w 534"/>
                <a:gd name="T25" fmla="*/ 970 h 1115"/>
                <a:gd name="T26" fmla="*/ 397 w 534"/>
                <a:gd name="T27" fmla="*/ 1108 h 1115"/>
                <a:gd name="T28" fmla="*/ 503 w 534"/>
                <a:gd name="T29" fmla="*/ 1096 h 1115"/>
                <a:gd name="T30" fmla="*/ 534 w 534"/>
                <a:gd name="T31" fmla="*/ 1049 h 1115"/>
                <a:gd name="T32" fmla="*/ 534 w 534"/>
                <a:gd name="T33" fmla="*/ 832 h 1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34" h="1115">
                  <a:moveTo>
                    <a:pt x="534" y="832"/>
                  </a:moveTo>
                  <a:cubicBezTo>
                    <a:pt x="534" y="116"/>
                    <a:pt x="534" y="116"/>
                    <a:pt x="534" y="116"/>
                  </a:cubicBezTo>
                  <a:cubicBezTo>
                    <a:pt x="534" y="98"/>
                    <a:pt x="529" y="82"/>
                    <a:pt x="521" y="68"/>
                  </a:cubicBezTo>
                  <a:cubicBezTo>
                    <a:pt x="520" y="66"/>
                    <a:pt x="519" y="64"/>
                    <a:pt x="518" y="62"/>
                  </a:cubicBezTo>
                  <a:cubicBezTo>
                    <a:pt x="518" y="61"/>
                    <a:pt x="518" y="61"/>
                    <a:pt x="517" y="61"/>
                  </a:cubicBezTo>
                  <a:cubicBezTo>
                    <a:pt x="496" y="25"/>
                    <a:pt x="457" y="0"/>
                    <a:pt x="411" y="0"/>
                  </a:cubicBezTo>
                  <a:cubicBezTo>
                    <a:pt x="349" y="0"/>
                    <a:pt x="298" y="46"/>
                    <a:pt x="290" y="106"/>
                  </a:cubicBezTo>
                  <a:cubicBezTo>
                    <a:pt x="284" y="106"/>
                    <a:pt x="279" y="105"/>
                    <a:pt x="273" y="105"/>
                  </a:cubicBezTo>
                  <a:cubicBezTo>
                    <a:pt x="177" y="105"/>
                    <a:pt x="99" y="183"/>
                    <a:pt x="99" y="280"/>
                  </a:cubicBezTo>
                  <a:cubicBezTo>
                    <a:pt x="99" y="295"/>
                    <a:pt x="101" y="309"/>
                    <a:pt x="104" y="323"/>
                  </a:cubicBezTo>
                  <a:cubicBezTo>
                    <a:pt x="40" y="394"/>
                    <a:pt x="0" y="488"/>
                    <a:pt x="0" y="591"/>
                  </a:cubicBezTo>
                  <a:cubicBezTo>
                    <a:pt x="0" y="762"/>
                    <a:pt x="108" y="907"/>
                    <a:pt x="259" y="964"/>
                  </a:cubicBezTo>
                  <a:cubicBezTo>
                    <a:pt x="259" y="966"/>
                    <a:pt x="259" y="968"/>
                    <a:pt x="260" y="970"/>
                  </a:cubicBezTo>
                  <a:cubicBezTo>
                    <a:pt x="273" y="1039"/>
                    <a:pt x="329" y="1094"/>
                    <a:pt x="397" y="1108"/>
                  </a:cubicBezTo>
                  <a:cubicBezTo>
                    <a:pt x="435" y="1115"/>
                    <a:pt x="472" y="1110"/>
                    <a:pt x="503" y="1096"/>
                  </a:cubicBezTo>
                  <a:cubicBezTo>
                    <a:pt x="522" y="1088"/>
                    <a:pt x="534" y="1070"/>
                    <a:pt x="534" y="1049"/>
                  </a:cubicBezTo>
                  <a:lnTo>
                    <a:pt x="534" y="832"/>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80">
              <a:extLst>
                <a:ext uri="{FF2B5EF4-FFF2-40B4-BE49-F238E27FC236}">
                  <a16:creationId xmlns:a16="http://schemas.microsoft.com/office/drawing/2014/main" id="{89617700-DFE2-4A6A-9199-5B81548597C4}"/>
                </a:ext>
              </a:extLst>
            </p:cNvPr>
            <p:cNvSpPr>
              <a:spLocks/>
            </p:cNvSpPr>
            <p:nvPr/>
          </p:nvSpPr>
          <p:spPr bwMode="auto">
            <a:xfrm>
              <a:off x="2365" y="2810"/>
              <a:ext cx="122" cy="255"/>
            </a:xfrm>
            <a:custGeom>
              <a:avLst/>
              <a:gdLst>
                <a:gd name="T0" fmla="*/ 0 w 534"/>
                <a:gd name="T1" fmla="*/ 832 h 1115"/>
                <a:gd name="T2" fmla="*/ 0 w 534"/>
                <a:gd name="T3" fmla="*/ 116 h 1115"/>
                <a:gd name="T4" fmla="*/ 14 w 534"/>
                <a:gd name="T5" fmla="*/ 68 h 1115"/>
                <a:gd name="T6" fmla="*/ 17 w 534"/>
                <a:gd name="T7" fmla="*/ 62 h 1115"/>
                <a:gd name="T8" fmla="*/ 17 w 534"/>
                <a:gd name="T9" fmla="*/ 61 h 1115"/>
                <a:gd name="T10" fmla="*/ 123 w 534"/>
                <a:gd name="T11" fmla="*/ 0 h 1115"/>
                <a:gd name="T12" fmla="*/ 245 w 534"/>
                <a:gd name="T13" fmla="*/ 106 h 1115"/>
                <a:gd name="T14" fmla="*/ 262 w 534"/>
                <a:gd name="T15" fmla="*/ 105 h 1115"/>
                <a:gd name="T16" fmla="*/ 436 w 534"/>
                <a:gd name="T17" fmla="*/ 280 h 1115"/>
                <a:gd name="T18" fmla="*/ 431 w 534"/>
                <a:gd name="T19" fmla="*/ 323 h 1115"/>
                <a:gd name="T20" fmla="*/ 534 w 534"/>
                <a:gd name="T21" fmla="*/ 591 h 1115"/>
                <a:gd name="T22" fmla="*/ 276 w 534"/>
                <a:gd name="T23" fmla="*/ 964 h 1115"/>
                <a:gd name="T24" fmla="*/ 275 w 534"/>
                <a:gd name="T25" fmla="*/ 970 h 1115"/>
                <a:gd name="T26" fmla="*/ 138 w 534"/>
                <a:gd name="T27" fmla="*/ 1108 h 1115"/>
                <a:gd name="T28" fmla="*/ 32 w 534"/>
                <a:gd name="T29" fmla="*/ 1096 h 1115"/>
                <a:gd name="T30" fmla="*/ 0 w 534"/>
                <a:gd name="T31" fmla="*/ 1049 h 1115"/>
                <a:gd name="T32" fmla="*/ 0 w 534"/>
                <a:gd name="T33" fmla="*/ 832 h 1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34" h="1115">
                  <a:moveTo>
                    <a:pt x="0" y="832"/>
                  </a:moveTo>
                  <a:cubicBezTo>
                    <a:pt x="0" y="116"/>
                    <a:pt x="0" y="116"/>
                    <a:pt x="0" y="116"/>
                  </a:cubicBezTo>
                  <a:cubicBezTo>
                    <a:pt x="0" y="98"/>
                    <a:pt x="5" y="82"/>
                    <a:pt x="14" y="68"/>
                  </a:cubicBezTo>
                  <a:cubicBezTo>
                    <a:pt x="15" y="66"/>
                    <a:pt x="16" y="64"/>
                    <a:pt x="17" y="62"/>
                  </a:cubicBezTo>
                  <a:cubicBezTo>
                    <a:pt x="17" y="61"/>
                    <a:pt x="17" y="61"/>
                    <a:pt x="17" y="61"/>
                  </a:cubicBezTo>
                  <a:cubicBezTo>
                    <a:pt x="39" y="25"/>
                    <a:pt x="78" y="0"/>
                    <a:pt x="123" y="0"/>
                  </a:cubicBezTo>
                  <a:cubicBezTo>
                    <a:pt x="185" y="0"/>
                    <a:pt x="237" y="46"/>
                    <a:pt x="245" y="106"/>
                  </a:cubicBezTo>
                  <a:cubicBezTo>
                    <a:pt x="250" y="106"/>
                    <a:pt x="256" y="105"/>
                    <a:pt x="262" y="105"/>
                  </a:cubicBezTo>
                  <a:cubicBezTo>
                    <a:pt x="358" y="105"/>
                    <a:pt x="436" y="183"/>
                    <a:pt x="436" y="280"/>
                  </a:cubicBezTo>
                  <a:cubicBezTo>
                    <a:pt x="436" y="295"/>
                    <a:pt x="434" y="309"/>
                    <a:pt x="431" y="323"/>
                  </a:cubicBezTo>
                  <a:cubicBezTo>
                    <a:pt x="495" y="394"/>
                    <a:pt x="534" y="488"/>
                    <a:pt x="534" y="591"/>
                  </a:cubicBezTo>
                  <a:cubicBezTo>
                    <a:pt x="534" y="762"/>
                    <a:pt x="427" y="907"/>
                    <a:pt x="276" y="964"/>
                  </a:cubicBezTo>
                  <a:cubicBezTo>
                    <a:pt x="275" y="966"/>
                    <a:pt x="275" y="968"/>
                    <a:pt x="275" y="970"/>
                  </a:cubicBezTo>
                  <a:cubicBezTo>
                    <a:pt x="262" y="1039"/>
                    <a:pt x="206" y="1094"/>
                    <a:pt x="138" y="1108"/>
                  </a:cubicBezTo>
                  <a:cubicBezTo>
                    <a:pt x="100" y="1115"/>
                    <a:pt x="63" y="1110"/>
                    <a:pt x="32" y="1096"/>
                  </a:cubicBezTo>
                  <a:cubicBezTo>
                    <a:pt x="13" y="1088"/>
                    <a:pt x="0" y="1070"/>
                    <a:pt x="0" y="1049"/>
                  </a:cubicBezTo>
                  <a:lnTo>
                    <a:pt x="0" y="832"/>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7" name="Group 198">
            <a:extLst>
              <a:ext uri="{FF2B5EF4-FFF2-40B4-BE49-F238E27FC236}">
                <a16:creationId xmlns:a16="http://schemas.microsoft.com/office/drawing/2014/main" id="{DD5EDDC8-DA32-4782-90E6-2FEC7D0471A5}"/>
              </a:ext>
              <a:ext uri="{C183D7F6-B498-43B3-948B-1728B52AA6E4}">
                <adec:decorative xmlns:adec="http://schemas.microsoft.com/office/drawing/2017/decorative" val="1"/>
              </a:ext>
            </a:extLst>
          </p:cNvPr>
          <p:cNvGrpSpPr>
            <a:grpSpLocks noChangeAspect="1"/>
          </p:cNvGrpSpPr>
          <p:nvPr/>
        </p:nvGrpSpPr>
        <p:grpSpPr bwMode="auto">
          <a:xfrm>
            <a:off x="10324911" y="4213744"/>
            <a:ext cx="444768" cy="444768"/>
            <a:chOff x="3411" y="2781"/>
            <a:chExt cx="312" cy="312"/>
          </a:xfrm>
        </p:grpSpPr>
        <p:sp>
          <p:nvSpPr>
            <p:cNvPr id="18" name="Freeform 199">
              <a:extLst>
                <a:ext uri="{FF2B5EF4-FFF2-40B4-BE49-F238E27FC236}">
                  <a16:creationId xmlns:a16="http://schemas.microsoft.com/office/drawing/2014/main" id="{90222708-68C4-4F7B-9204-73701E391468}"/>
                </a:ext>
              </a:extLst>
            </p:cNvPr>
            <p:cNvSpPr>
              <a:spLocks noEditPoints="1"/>
            </p:cNvSpPr>
            <p:nvPr/>
          </p:nvSpPr>
          <p:spPr bwMode="auto">
            <a:xfrm>
              <a:off x="3411" y="2781"/>
              <a:ext cx="312" cy="312"/>
            </a:xfrm>
            <a:custGeom>
              <a:avLst/>
              <a:gdLst>
                <a:gd name="T0" fmla="*/ 683 w 1366"/>
                <a:gd name="T1" fmla="*/ 128 h 1365"/>
                <a:gd name="T2" fmla="*/ 899 w 1366"/>
                <a:gd name="T3" fmla="*/ 171 h 1365"/>
                <a:gd name="T4" fmla="*/ 1075 w 1366"/>
                <a:gd name="T5" fmla="*/ 290 h 1365"/>
                <a:gd name="T6" fmla="*/ 1194 w 1366"/>
                <a:gd name="T7" fmla="*/ 466 h 1365"/>
                <a:gd name="T8" fmla="*/ 1238 w 1366"/>
                <a:gd name="T9" fmla="*/ 682 h 1365"/>
                <a:gd name="T10" fmla="*/ 1194 w 1366"/>
                <a:gd name="T11" fmla="*/ 898 h 1365"/>
                <a:gd name="T12" fmla="*/ 1075 w 1366"/>
                <a:gd name="T13" fmla="*/ 1075 h 1365"/>
                <a:gd name="T14" fmla="*/ 899 w 1366"/>
                <a:gd name="T15" fmla="*/ 1193 h 1365"/>
                <a:gd name="T16" fmla="*/ 683 w 1366"/>
                <a:gd name="T17" fmla="*/ 1237 h 1365"/>
                <a:gd name="T18" fmla="*/ 467 w 1366"/>
                <a:gd name="T19" fmla="*/ 1193 h 1365"/>
                <a:gd name="T20" fmla="*/ 291 w 1366"/>
                <a:gd name="T21" fmla="*/ 1075 h 1365"/>
                <a:gd name="T22" fmla="*/ 172 w 1366"/>
                <a:gd name="T23" fmla="*/ 898 h 1365"/>
                <a:gd name="T24" fmla="*/ 128 w 1366"/>
                <a:gd name="T25" fmla="*/ 682 h 1365"/>
                <a:gd name="T26" fmla="*/ 172 w 1366"/>
                <a:gd name="T27" fmla="*/ 466 h 1365"/>
                <a:gd name="T28" fmla="*/ 291 w 1366"/>
                <a:gd name="T29" fmla="*/ 290 h 1365"/>
                <a:gd name="T30" fmla="*/ 467 w 1366"/>
                <a:gd name="T31" fmla="*/ 171 h 1365"/>
                <a:gd name="T32" fmla="*/ 683 w 1366"/>
                <a:gd name="T33" fmla="*/ 128 h 1365"/>
                <a:gd name="T34" fmla="*/ 683 w 1366"/>
                <a:gd name="T35" fmla="*/ 0 h 1365"/>
                <a:gd name="T36" fmla="*/ 0 w 1366"/>
                <a:gd name="T37" fmla="*/ 682 h 1365"/>
                <a:gd name="T38" fmla="*/ 683 w 1366"/>
                <a:gd name="T39" fmla="*/ 1365 h 1365"/>
                <a:gd name="T40" fmla="*/ 1366 w 1366"/>
                <a:gd name="T41" fmla="*/ 682 h 1365"/>
                <a:gd name="T42" fmla="*/ 683 w 1366"/>
                <a:gd name="T43" fmla="*/ 0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66" h="1365">
                  <a:moveTo>
                    <a:pt x="683" y="128"/>
                  </a:moveTo>
                  <a:cubicBezTo>
                    <a:pt x="758" y="128"/>
                    <a:pt x="831" y="142"/>
                    <a:pt x="899" y="171"/>
                  </a:cubicBezTo>
                  <a:cubicBezTo>
                    <a:pt x="965" y="199"/>
                    <a:pt x="1024" y="239"/>
                    <a:pt x="1075" y="290"/>
                  </a:cubicBezTo>
                  <a:cubicBezTo>
                    <a:pt x="1126" y="341"/>
                    <a:pt x="1166" y="400"/>
                    <a:pt x="1194" y="466"/>
                  </a:cubicBezTo>
                  <a:cubicBezTo>
                    <a:pt x="1223" y="535"/>
                    <a:pt x="1238" y="607"/>
                    <a:pt x="1238" y="682"/>
                  </a:cubicBezTo>
                  <a:cubicBezTo>
                    <a:pt x="1238" y="757"/>
                    <a:pt x="1223" y="830"/>
                    <a:pt x="1194" y="898"/>
                  </a:cubicBezTo>
                  <a:cubicBezTo>
                    <a:pt x="1166" y="964"/>
                    <a:pt x="1126" y="1024"/>
                    <a:pt x="1075" y="1075"/>
                  </a:cubicBezTo>
                  <a:cubicBezTo>
                    <a:pt x="1024" y="1126"/>
                    <a:pt x="965" y="1166"/>
                    <a:pt x="899" y="1193"/>
                  </a:cubicBezTo>
                  <a:cubicBezTo>
                    <a:pt x="831" y="1222"/>
                    <a:pt x="758" y="1237"/>
                    <a:pt x="683" y="1237"/>
                  </a:cubicBezTo>
                  <a:cubicBezTo>
                    <a:pt x="608" y="1237"/>
                    <a:pt x="535" y="1222"/>
                    <a:pt x="467" y="1193"/>
                  </a:cubicBezTo>
                  <a:cubicBezTo>
                    <a:pt x="401" y="1166"/>
                    <a:pt x="342" y="1126"/>
                    <a:pt x="291" y="1075"/>
                  </a:cubicBezTo>
                  <a:cubicBezTo>
                    <a:pt x="240" y="1024"/>
                    <a:pt x="200" y="964"/>
                    <a:pt x="172" y="898"/>
                  </a:cubicBezTo>
                  <a:cubicBezTo>
                    <a:pt x="143" y="830"/>
                    <a:pt x="128" y="757"/>
                    <a:pt x="128" y="682"/>
                  </a:cubicBezTo>
                  <a:cubicBezTo>
                    <a:pt x="128" y="607"/>
                    <a:pt x="143" y="535"/>
                    <a:pt x="172" y="466"/>
                  </a:cubicBezTo>
                  <a:cubicBezTo>
                    <a:pt x="200" y="400"/>
                    <a:pt x="240" y="341"/>
                    <a:pt x="291" y="290"/>
                  </a:cubicBezTo>
                  <a:cubicBezTo>
                    <a:pt x="342" y="239"/>
                    <a:pt x="401" y="199"/>
                    <a:pt x="467" y="171"/>
                  </a:cubicBezTo>
                  <a:cubicBezTo>
                    <a:pt x="535" y="142"/>
                    <a:pt x="608" y="128"/>
                    <a:pt x="683" y="128"/>
                  </a:cubicBezTo>
                  <a:moveTo>
                    <a:pt x="683" y="0"/>
                  </a:moveTo>
                  <a:cubicBezTo>
                    <a:pt x="306" y="0"/>
                    <a:pt x="0" y="305"/>
                    <a:pt x="0" y="682"/>
                  </a:cubicBezTo>
                  <a:cubicBezTo>
                    <a:pt x="0" y="1059"/>
                    <a:pt x="306" y="1365"/>
                    <a:pt x="683" y="1365"/>
                  </a:cubicBezTo>
                  <a:cubicBezTo>
                    <a:pt x="1060" y="1365"/>
                    <a:pt x="1366" y="1059"/>
                    <a:pt x="1366" y="682"/>
                  </a:cubicBezTo>
                  <a:cubicBezTo>
                    <a:pt x="1366" y="305"/>
                    <a:pt x="1060" y="0"/>
                    <a:pt x="683"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200">
              <a:extLst>
                <a:ext uri="{FF2B5EF4-FFF2-40B4-BE49-F238E27FC236}">
                  <a16:creationId xmlns:a16="http://schemas.microsoft.com/office/drawing/2014/main" id="{17AB6905-7244-48CF-A36D-1D80C7B11FC8}"/>
                </a:ext>
              </a:extLst>
            </p:cNvPr>
            <p:cNvSpPr>
              <a:spLocks noEditPoints="1"/>
            </p:cNvSpPr>
            <p:nvPr/>
          </p:nvSpPr>
          <p:spPr bwMode="auto">
            <a:xfrm>
              <a:off x="3479" y="2859"/>
              <a:ext cx="176" cy="156"/>
            </a:xfrm>
            <a:custGeom>
              <a:avLst/>
              <a:gdLst>
                <a:gd name="T0" fmla="*/ 387 w 774"/>
                <a:gd name="T1" fmla="*/ 128 h 683"/>
                <a:gd name="T2" fmla="*/ 466 w 774"/>
                <a:gd name="T3" fmla="*/ 143 h 683"/>
                <a:gd name="T4" fmla="*/ 583 w 774"/>
                <a:gd name="T5" fmla="*/ 257 h 683"/>
                <a:gd name="T6" fmla="*/ 585 w 774"/>
                <a:gd name="T7" fmla="*/ 420 h 683"/>
                <a:gd name="T8" fmla="*/ 505 w 774"/>
                <a:gd name="T9" fmla="*/ 519 h 683"/>
                <a:gd name="T10" fmla="*/ 387 w 774"/>
                <a:gd name="T11" fmla="*/ 555 h 683"/>
                <a:gd name="T12" fmla="*/ 308 w 774"/>
                <a:gd name="T13" fmla="*/ 539 h 683"/>
                <a:gd name="T14" fmla="*/ 191 w 774"/>
                <a:gd name="T15" fmla="*/ 426 h 683"/>
                <a:gd name="T16" fmla="*/ 189 w 774"/>
                <a:gd name="T17" fmla="*/ 262 h 683"/>
                <a:gd name="T18" fmla="*/ 269 w 774"/>
                <a:gd name="T19" fmla="*/ 164 h 683"/>
                <a:gd name="T20" fmla="*/ 387 w 774"/>
                <a:gd name="T21" fmla="*/ 128 h 683"/>
                <a:gd name="T22" fmla="*/ 387 w 774"/>
                <a:gd name="T23" fmla="*/ 128 h 683"/>
                <a:gd name="T24" fmla="*/ 387 w 774"/>
                <a:gd name="T25" fmla="*/ 0 h 683"/>
                <a:gd name="T26" fmla="*/ 70 w 774"/>
                <a:gd name="T27" fmla="*/ 215 h 683"/>
                <a:gd name="T28" fmla="*/ 261 w 774"/>
                <a:gd name="T29" fmla="*/ 658 h 683"/>
                <a:gd name="T30" fmla="*/ 387 w 774"/>
                <a:gd name="T31" fmla="*/ 683 h 683"/>
                <a:gd name="T32" fmla="*/ 704 w 774"/>
                <a:gd name="T33" fmla="*/ 468 h 683"/>
                <a:gd name="T34" fmla="*/ 513 w 774"/>
                <a:gd name="T35" fmla="*/ 24 h 683"/>
                <a:gd name="T36" fmla="*/ 387 w 774"/>
                <a:gd name="T37" fmla="*/ 0 h 6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74" h="683">
                  <a:moveTo>
                    <a:pt x="387" y="128"/>
                  </a:moveTo>
                  <a:cubicBezTo>
                    <a:pt x="414" y="128"/>
                    <a:pt x="441" y="133"/>
                    <a:pt x="466" y="143"/>
                  </a:cubicBezTo>
                  <a:cubicBezTo>
                    <a:pt x="519" y="164"/>
                    <a:pt x="560" y="205"/>
                    <a:pt x="583" y="257"/>
                  </a:cubicBezTo>
                  <a:cubicBezTo>
                    <a:pt x="605" y="309"/>
                    <a:pt x="606" y="367"/>
                    <a:pt x="585" y="420"/>
                  </a:cubicBezTo>
                  <a:cubicBezTo>
                    <a:pt x="569" y="461"/>
                    <a:pt x="541" y="495"/>
                    <a:pt x="505" y="519"/>
                  </a:cubicBezTo>
                  <a:cubicBezTo>
                    <a:pt x="470" y="542"/>
                    <a:pt x="429" y="555"/>
                    <a:pt x="387" y="555"/>
                  </a:cubicBezTo>
                  <a:cubicBezTo>
                    <a:pt x="360" y="555"/>
                    <a:pt x="333" y="550"/>
                    <a:pt x="308" y="539"/>
                  </a:cubicBezTo>
                  <a:cubicBezTo>
                    <a:pt x="255" y="518"/>
                    <a:pt x="214" y="478"/>
                    <a:pt x="191" y="426"/>
                  </a:cubicBezTo>
                  <a:cubicBezTo>
                    <a:pt x="169" y="373"/>
                    <a:pt x="168" y="315"/>
                    <a:pt x="189" y="262"/>
                  </a:cubicBezTo>
                  <a:cubicBezTo>
                    <a:pt x="205" y="222"/>
                    <a:pt x="233" y="188"/>
                    <a:pt x="269" y="164"/>
                  </a:cubicBezTo>
                  <a:cubicBezTo>
                    <a:pt x="304" y="140"/>
                    <a:pt x="345" y="128"/>
                    <a:pt x="387" y="128"/>
                  </a:cubicBezTo>
                  <a:cubicBezTo>
                    <a:pt x="387" y="128"/>
                    <a:pt x="387" y="128"/>
                    <a:pt x="387" y="128"/>
                  </a:cubicBezTo>
                  <a:moveTo>
                    <a:pt x="387" y="0"/>
                  </a:moveTo>
                  <a:cubicBezTo>
                    <a:pt x="252" y="0"/>
                    <a:pt x="123" y="81"/>
                    <a:pt x="70" y="215"/>
                  </a:cubicBezTo>
                  <a:cubicBezTo>
                    <a:pt x="0" y="390"/>
                    <a:pt x="86" y="588"/>
                    <a:pt x="261" y="658"/>
                  </a:cubicBezTo>
                  <a:cubicBezTo>
                    <a:pt x="302" y="675"/>
                    <a:pt x="345" y="683"/>
                    <a:pt x="387" y="683"/>
                  </a:cubicBezTo>
                  <a:cubicBezTo>
                    <a:pt x="522" y="683"/>
                    <a:pt x="651" y="601"/>
                    <a:pt x="704" y="468"/>
                  </a:cubicBezTo>
                  <a:cubicBezTo>
                    <a:pt x="774" y="293"/>
                    <a:pt x="688" y="94"/>
                    <a:pt x="513" y="24"/>
                  </a:cubicBezTo>
                  <a:cubicBezTo>
                    <a:pt x="472" y="8"/>
                    <a:pt x="429" y="0"/>
                    <a:pt x="387"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201">
              <a:extLst>
                <a:ext uri="{FF2B5EF4-FFF2-40B4-BE49-F238E27FC236}">
                  <a16:creationId xmlns:a16="http://schemas.microsoft.com/office/drawing/2014/main" id="{4D780F77-ABE5-4A4C-BA45-3539D392BC3E}"/>
                </a:ext>
              </a:extLst>
            </p:cNvPr>
            <p:cNvSpPr>
              <a:spLocks/>
            </p:cNvSpPr>
            <p:nvPr/>
          </p:nvSpPr>
          <p:spPr bwMode="auto">
            <a:xfrm>
              <a:off x="3479" y="2894"/>
              <a:ext cx="22" cy="24"/>
            </a:xfrm>
            <a:custGeom>
              <a:avLst/>
              <a:gdLst>
                <a:gd name="T0" fmla="*/ 22 w 22"/>
                <a:gd name="T1" fmla="*/ 6 h 24"/>
                <a:gd name="T2" fmla="*/ 14 w 22"/>
                <a:gd name="T3" fmla="*/ 24 h 24"/>
                <a:gd name="T4" fmla="*/ 0 w 22"/>
                <a:gd name="T5" fmla="*/ 19 h 24"/>
                <a:gd name="T6" fmla="*/ 8 w 22"/>
                <a:gd name="T7" fmla="*/ 0 h 24"/>
                <a:gd name="T8" fmla="*/ 22 w 22"/>
                <a:gd name="T9" fmla="*/ 6 h 24"/>
              </a:gdLst>
              <a:ahLst/>
              <a:cxnLst>
                <a:cxn ang="0">
                  <a:pos x="T0" y="T1"/>
                </a:cxn>
                <a:cxn ang="0">
                  <a:pos x="T2" y="T3"/>
                </a:cxn>
                <a:cxn ang="0">
                  <a:pos x="T4" y="T5"/>
                </a:cxn>
                <a:cxn ang="0">
                  <a:pos x="T6" y="T7"/>
                </a:cxn>
                <a:cxn ang="0">
                  <a:pos x="T8" y="T9"/>
                </a:cxn>
              </a:cxnLst>
              <a:rect l="0" t="0" r="r" b="b"/>
              <a:pathLst>
                <a:path w="22" h="24">
                  <a:moveTo>
                    <a:pt x="22" y="6"/>
                  </a:moveTo>
                  <a:lnTo>
                    <a:pt x="14" y="24"/>
                  </a:lnTo>
                  <a:lnTo>
                    <a:pt x="0" y="19"/>
                  </a:lnTo>
                  <a:lnTo>
                    <a:pt x="8" y="0"/>
                  </a:lnTo>
                  <a:lnTo>
                    <a:pt x="22" y="6"/>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202">
              <a:extLst>
                <a:ext uri="{FF2B5EF4-FFF2-40B4-BE49-F238E27FC236}">
                  <a16:creationId xmlns:a16="http://schemas.microsoft.com/office/drawing/2014/main" id="{D96F6031-A1CC-46F2-9FD9-96D30D6B459E}"/>
                </a:ext>
              </a:extLst>
            </p:cNvPr>
            <p:cNvSpPr>
              <a:spLocks/>
            </p:cNvSpPr>
            <p:nvPr/>
          </p:nvSpPr>
          <p:spPr bwMode="auto">
            <a:xfrm>
              <a:off x="3633" y="2956"/>
              <a:ext cx="22" cy="24"/>
            </a:xfrm>
            <a:custGeom>
              <a:avLst/>
              <a:gdLst>
                <a:gd name="T0" fmla="*/ 22 w 22"/>
                <a:gd name="T1" fmla="*/ 5 h 24"/>
                <a:gd name="T2" fmla="*/ 14 w 22"/>
                <a:gd name="T3" fmla="*/ 24 h 24"/>
                <a:gd name="T4" fmla="*/ 0 w 22"/>
                <a:gd name="T5" fmla="*/ 18 h 24"/>
                <a:gd name="T6" fmla="*/ 8 w 22"/>
                <a:gd name="T7" fmla="*/ 0 h 24"/>
                <a:gd name="T8" fmla="*/ 22 w 22"/>
                <a:gd name="T9" fmla="*/ 5 h 24"/>
              </a:gdLst>
              <a:ahLst/>
              <a:cxnLst>
                <a:cxn ang="0">
                  <a:pos x="T0" y="T1"/>
                </a:cxn>
                <a:cxn ang="0">
                  <a:pos x="T2" y="T3"/>
                </a:cxn>
                <a:cxn ang="0">
                  <a:pos x="T4" y="T5"/>
                </a:cxn>
                <a:cxn ang="0">
                  <a:pos x="T6" y="T7"/>
                </a:cxn>
                <a:cxn ang="0">
                  <a:pos x="T8" y="T9"/>
                </a:cxn>
              </a:cxnLst>
              <a:rect l="0" t="0" r="r" b="b"/>
              <a:pathLst>
                <a:path w="22" h="24">
                  <a:moveTo>
                    <a:pt x="22" y="5"/>
                  </a:moveTo>
                  <a:lnTo>
                    <a:pt x="14" y="24"/>
                  </a:lnTo>
                  <a:lnTo>
                    <a:pt x="0" y="18"/>
                  </a:lnTo>
                  <a:lnTo>
                    <a:pt x="8" y="0"/>
                  </a:lnTo>
                  <a:lnTo>
                    <a:pt x="22" y="5"/>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203">
              <a:extLst>
                <a:ext uri="{FF2B5EF4-FFF2-40B4-BE49-F238E27FC236}">
                  <a16:creationId xmlns:a16="http://schemas.microsoft.com/office/drawing/2014/main" id="{B6326F96-FB7B-44F9-82E0-34509708D972}"/>
                </a:ext>
              </a:extLst>
            </p:cNvPr>
            <p:cNvSpPr>
              <a:spLocks/>
            </p:cNvSpPr>
            <p:nvPr/>
          </p:nvSpPr>
          <p:spPr bwMode="auto">
            <a:xfrm>
              <a:off x="3586" y="2849"/>
              <a:ext cx="24" cy="22"/>
            </a:xfrm>
            <a:custGeom>
              <a:avLst/>
              <a:gdLst>
                <a:gd name="T0" fmla="*/ 5 w 24"/>
                <a:gd name="T1" fmla="*/ 0 h 22"/>
                <a:gd name="T2" fmla="*/ 24 w 24"/>
                <a:gd name="T3" fmla="*/ 8 h 22"/>
                <a:gd name="T4" fmla="*/ 18 w 24"/>
                <a:gd name="T5" fmla="*/ 22 h 22"/>
                <a:gd name="T6" fmla="*/ 0 w 24"/>
                <a:gd name="T7" fmla="*/ 14 h 22"/>
                <a:gd name="T8" fmla="*/ 5 w 24"/>
                <a:gd name="T9" fmla="*/ 0 h 22"/>
              </a:gdLst>
              <a:ahLst/>
              <a:cxnLst>
                <a:cxn ang="0">
                  <a:pos x="T0" y="T1"/>
                </a:cxn>
                <a:cxn ang="0">
                  <a:pos x="T2" y="T3"/>
                </a:cxn>
                <a:cxn ang="0">
                  <a:pos x="T4" y="T5"/>
                </a:cxn>
                <a:cxn ang="0">
                  <a:pos x="T6" y="T7"/>
                </a:cxn>
                <a:cxn ang="0">
                  <a:pos x="T8" y="T9"/>
                </a:cxn>
              </a:cxnLst>
              <a:rect l="0" t="0" r="r" b="b"/>
              <a:pathLst>
                <a:path w="24" h="22">
                  <a:moveTo>
                    <a:pt x="5" y="0"/>
                  </a:moveTo>
                  <a:lnTo>
                    <a:pt x="24" y="8"/>
                  </a:lnTo>
                  <a:lnTo>
                    <a:pt x="18" y="22"/>
                  </a:lnTo>
                  <a:lnTo>
                    <a:pt x="0" y="14"/>
                  </a:lnTo>
                  <a:lnTo>
                    <a:pt x="5"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204">
              <a:extLst>
                <a:ext uri="{FF2B5EF4-FFF2-40B4-BE49-F238E27FC236}">
                  <a16:creationId xmlns:a16="http://schemas.microsoft.com/office/drawing/2014/main" id="{7FFBD301-80C1-4FF1-B6AF-AB8BCD9B6E84}"/>
                </a:ext>
              </a:extLst>
            </p:cNvPr>
            <p:cNvSpPr>
              <a:spLocks/>
            </p:cNvSpPr>
            <p:nvPr/>
          </p:nvSpPr>
          <p:spPr bwMode="auto">
            <a:xfrm>
              <a:off x="3524" y="3003"/>
              <a:ext cx="25" cy="22"/>
            </a:xfrm>
            <a:custGeom>
              <a:avLst/>
              <a:gdLst>
                <a:gd name="T0" fmla="*/ 6 w 25"/>
                <a:gd name="T1" fmla="*/ 0 h 22"/>
                <a:gd name="T2" fmla="*/ 25 w 25"/>
                <a:gd name="T3" fmla="*/ 8 h 22"/>
                <a:gd name="T4" fmla="*/ 19 w 25"/>
                <a:gd name="T5" fmla="*/ 22 h 22"/>
                <a:gd name="T6" fmla="*/ 0 w 25"/>
                <a:gd name="T7" fmla="*/ 14 h 22"/>
                <a:gd name="T8" fmla="*/ 6 w 25"/>
                <a:gd name="T9" fmla="*/ 0 h 22"/>
              </a:gdLst>
              <a:ahLst/>
              <a:cxnLst>
                <a:cxn ang="0">
                  <a:pos x="T0" y="T1"/>
                </a:cxn>
                <a:cxn ang="0">
                  <a:pos x="T2" y="T3"/>
                </a:cxn>
                <a:cxn ang="0">
                  <a:pos x="T4" y="T5"/>
                </a:cxn>
                <a:cxn ang="0">
                  <a:pos x="T6" y="T7"/>
                </a:cxn>
                <a:cxn ang="0">
                  <a:pos x="T8" y="T9"/>
                </a:cxn>
              </a:cxnLst>
              <a:rect l="0" t="0" r="r" b="b"/>
              <a:pathLst>
                <a:path w="25" h="22">
                  <a:moveTo>
                    <a:pt x="6" y="0"/>
                  </a:moveTo>
                  <a:lnTo>
                    <a:pt x="25" y="8"/>
                  </a:lnTo>
                  <a:lnTo>
                    <a:pt x="19" y="22"/>
                  </a:lnTo>
                  <a:lnTo>
                    <a:pt x="0" y="14"/>
                  </a:lnTo>
                  <a:lnTo>
                    <a:pt x="6"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205">
              <a:extLst>
                <a:ext uri="{FF2B5EF4-FFF2-40B4-BE49-F238E27FC236}">
                  <a16:creationId xmlns:a16="http://schemas.microsoft.com/office/drawing/2014/main" id="{D020EDDE-7D87-414E-AB64-317943CD8651}"/>
                </a:ext>
              </a:extLst>
            </p:cNvPr>
            <p:cNvSpPr>
              <a:spLocks/>
            </p:cNvSpPr>
            <p:nvPr/>
          </p:nvSpPr>
          <p:spPr bwMode="auto">
            <a:xfrm>
              <a:off x="3588" y="3002"/>
              <a:ext cx="24" cy="22"/>
            </a:xfrm>
            <a:custGeom>
              <a:avLst/>
              <a:gdLst>
                <a:gd name="T0" fmla="*/ 0 w 24"/>
                <a:gd name="T1" fmla="*/ 8 h 22"/>
                <a:gd name="T2" fmla="*/ 18 w 24"/>
                <a:gd name="T3" fmla="*/ 0 h 22"/>
                <a:gd name="T4" fmla="*/ 24 w 24"/>
                <a:gd name="T5" fmla="*/ 14 h 22"/>
                <a:gd name="T6" fmla="*/ 6 w 24"/>
                <a:gd name="T7" fmla="*/ 22 h 22"/>
                <a:gd name="T8" fmla="*/ 0 w 24"/>
                <a:gd name="T9" fmla="*/ 8 h 22"/>
              </a:gdLst>
              <a:ahLst/>
              <a:cxnLst>
                <a:cxn ang="0">
                  <a:pos x="T0" y="T1"/>
                </a:cxn>
                <a:cxn ang="0">
                  <a:pos x="T2" y="T3"/>
                </a:cxn>
                <a:cxn ang="0">
                  <a:pos x="T4" y="T5"/>
                </a:cxn>
                <a:cxn ang="0">
                  <a:pos x="T6" y="T7"/>
                </a:cxn>
                <a:cxn ang="0">
                  <a:pos x="T8" y="T9"/>
                </a:cxn>
              </a:cxnLst>
              <a:rect l="0" t="0" r="r" b="b"/>
              <a:pathLst>
                <a:path w="24" h="22">
                  <a:moveTo>
                    <a:pt x="0" y="8"/>
                  </a:moveTo>
                  <a:lnTo>
                    <a:pt x="18" y="0"/>
                  </a:lnTo>
                  <a:lnTo>
                    <a:pt x="24" y="14"/>
                  </a:lnTo>
                  <a:lnTo>
                    <a:pt x="6" y="22"/>
                  </a:lnTo>
                  <a:lnTo>
                    <a:pt x="0" y="8"/>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206">
              <a:extLst>
                <a:ext uri="{FF2B5EF4-FFF2-40B4-BE49-F238E27FC236}">
                  <a16:creationId xmlns:a16="http://schemas.microsoft.com/office/drawing/2014/main" id="{2B8B20C2-2FCB-434C-A959-69C5798EE0E4}"/>
                </a:ext>
              </a:extLst>
            </p:cNvPr>
            <p:cNvSpPr>
              <a:spLocks/>
            </p:cNvSpPr>
            <p:nvPr/>
          </p:nvSpPr>
          <p:spPr bwMode="auto">
            <a:xfrm>
              <a:off x="3522" y="2850"/>
              <a:ext cx="24" cy="22"/>
            </a:xfrm>
            <a:custGeom>
              <a:avLst/>
              <a:gdLst>
                <a:gd name="T0" fmla="*/ 0 w 24"/>
                <a:gd name="T1" fmla="*/ 8 h 22"/>
                <a:gd name="T2" fmla="*/ 19 w 24"/>
                <a:gd name="T3" fmla="*/ 0 h 22"/>
                <a:gd name="T4" fmla="*/ 24 w 24"/>
                <a:gd name="T5" fmla="*/ 14 h 22"/>
                <a:gd name="T6" fmla="*/ 6 w 24"/>
                <a:gd name="T7" fmla="*/ 22 h 22"/>
                <a:gd name="T8" fmla="*/ 0 w 24"/>
                <a:gd name="T9" fmla="*/ 8 h 22"/>
              </a:gdLst>
              <a:ahLst/>
              <a:cxnLst>
                <a:cxn ang="0">
                  <a:pos x="T0" y="T1"/>
                </a:cxn>
                <a:cxn ang="0">
                  <a:pos x="T2" y="T3"/>
                </a:cxn>
                <a:cxn ang="0">
                  <a:pos x="T4" y="T5"/>
                </a:cxn>
                <a:cxn ang="0">
                  <a:pos x="T6" y="T7"/>
                </a:cxn>
                <a:cxn ang="0">
                  <a:pos x="T8" y="T9"/>
                </a:cxn>
              </a:cxnLst>
              <a:rect l="0" t="0" r="r" b="b"/>
              <a:pathLst>
                <a:path w="24" h="22">
                  <a:moveTo>
                    <a:pt x="0" y="8"/>
                  </a:moveTo>
                  <a:lnTo>
                    <a:pt x="19" y="0"/>
                  </a:lnTo>
                  <a:lnTo>
                    <a:pt x="24" y="14"/>
                  </a:lnTo>
                  <a:lnTo>
                    <a:pt x="6" y="22"/>
                  </a:lnTo>
                  <a:lnTo>
                    <a:pt x="0" y="8"/>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207">
              <a:extLst>
                <a:ext uri="{FF2B5EF4-FFF2-40B4-BE49-F238E27FC236}">
                  <a16:creationId xmlns:a16="http://schemas.microsoft.com/office/drawing/2014/main" id="{93EFF3AC-0ED5-409B-B902-19ABC39074FD}"/>
                </a:ext>
              </a:extLst>
            </p:cNvPr>
            <p:cNvSpPr>
              <a:spLocks/>
            </p:cNvSpPr>
            <p:nvPr/>
          </p:nvSpPr>
          <p:spPr bwMode="auto">
            <a:xfrm>
              <a:off x="3632" y="2892"/>
              <a:ext cx="22" cy="24"/>
            </a:xfrm>
            <a:custGeom>
              <a:avLst/>
              <a:gdLst>
                <a:gd name="T0" fmla="*/ 8 w 22"/>
                <a:gd name="T1" fmla="*/ 24 h 24"/>
                <a:gd name="T2" fmla="*/ 0 w 22"/>
                <a:gd name="T3" fmla="*/ 6 h 24"/>
                <a:gd name="T4" fmla="*/ 14 w 22"/>
                <a:gd name="T5" fmla="*/ 0 h 24"/>
                <a:gd name="T6" fmla="*/ 22 w 22"/>
                <a:gd name="T7" fmla="*/ 18 h 24"/>
                <a:gd name="T8" fmla="*/ 8 w 22"/>
                <a:gd name="T9" fmla="*/ 24 h 24"/>
              </a:gdLst>
              <a:ahLst/>
              <a:cxnLst>
                <a:cxn ang="0">
                  <a:pos x="T0" y="T1"/>
                </a:cxn>
                <a:cxn ang="0">
                  <a:pos x="T2" y="T3"/>
                </a:cxn>
                <a:cxn ang="0">
                  <a:pos x="T4" y="T5"/>
                </a:cxn>
                <a:cxn ang="0">
                  <a:pos x="T6" y="T7"/>
                </a:cxn>
                <a:cxn ang="0">
                  <a:pos x="T8" y="T9"/>
                </a:cxn>
              </a:cxnLst>
              <a:rect l="0" t="0" r="r" b="b"/>
              <a:pathLst>
                <a:path w="22" h="24">
                  <a:moveTo>
                    <a:pt x="8" y="24"/>
                  </a:moveTo>
                  <a:lnTo>
                    <a:pt x="0" y="6"/>
                  </a:lnTo>
                  <a:lnTo>
                    <a:pt x="14" y="0"/>
                  </a:lnTo>
                  <a:lnTo>
                    <a:pt x="22" y="18"/>
                  </a:lnTo>
                  <a:lnTo>
                    <a:pt x="8" y="24"/>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08">
              <a:extLst>
                <a:ext uri="{FF2B5EF4-FFF2-40B4-BE49-F238E27FC236}">
                  <a16:creationId xmlns:a16="http://schemas.microsoft.com/office/drawing/2014/main" id="{C9559D5D-D737-44D5-A6B7-E0F0F1349DA5}"/>
                </a:ext>
              </a:extLst>
            </p:cNvPr>
            <p:cNvSpPr>
              <a:spLocks/>
            </p:cNvSpPr>
            <p:nvPr/>
          </p:nvSpPr>
          <p:spPr bwMode="auto">
            <a:xfrm>
              <a:off x="3480" y="2957"/>
              <a:ext cx="22" cy="25"/>
            </a:xfrm>
            <a:custGeom>
              <a:avLst/>
              <a:gdLst>
                <a:gd name="T0" fmla="*/ 8 w 22"/>
                <a:gd name="T1" fmla="*/ 25 h 25"/>
                <a:gd name="T2" fmla="*/ 0 w 22"/>
                <a:gd name="T3" fmla="*/ 6 h 25"/>
                <a:gd name="T4" fmla="*/ 14 w 22"/>
                <a:gd name="T5" fmla="*/ 0 h 25"/>
                <a:gd name="T6" fmla="*/ 22 w 22"/>
                <a:gd name="T7" fmla="*/ 19 h 25"/>
                <a:gd name="T8" fmla="*/ 8 w 22"/>
                <a:gd name="T9" fmla="*/ 25 h 25"/>
              </a:gdLst>
              <a:ahLst/>
              <a:cxnLst>
                <a:cxn ang="0">
                  <a:pos x="T0" y="T1"/>
                </a:cxn>
                <a:cxn ang="0">
                  <a:pos x="T2" y="T3"/>
                </a:cxn>
                <a:cxn ang="0">
                  <a:pos x="T4" y="T5"/>
                </a:cxn>
                <a:cxn ang="0">
                  <a:pos x="T6" y="T7"/>
                </a:cxn>
                <a:cxn ang="0">
                  <a:pos x="T8" y="T9"/>
                </a:cxn>
              </a:cxnLst>
              <a:rect l="0" t="0" r="r" b="b"/>
              <a:pathLst>
                <a:path w="22" h="25">
                  <a:moveTo>
                    <a:pt x="8" y="25"/>
                  </a:moveTo>
                  <a:lnTo>
                    <a:pt x="0" y="6"/>
                  </a:lnTo>
                  <a:lnTo>
                    <a:pt x="14" y="0"/>
                  </a:lnTo>
                  <a:lnTo>
                    <a:pt x="22" y="19"/>
                  </a:lnTo>
                  <a:lnTo>
                    <a:pt x="8" y="25"/>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9" name="Group 161">
            <a:extLst>
              <a:ext uri="{FF2B5EF4-FFF2-40B4-BE49-F238E27FC236}">
                <a16:creationId xmlns:a16="http://schemas.microsoft.com/office/drawing/2014/main" id="{382038F7-194F-4C03-B7AE-7DF918416467}"/>
              </a:ext>
              <a:ext uri="{C183D7F6-B498-43B3-948B-1728B52AA6E4}">
                <adec:decorative xmlns:adec="http://schemas.microsoft.com/office/drawing/2017/decorative" val="1"/>
              </a:ext>
            </a:extLst>
          </p:cNvPr>
          <p:cNvGrpSpPr>
            <a:grpSpLocks noChangeAspect="1"/>
          </p:cNvGrpSpPr>
          <p:nvPr/>
        </p:nvGrpSpPr>
        <p:grpSpPr bwMode="auto">
          <a:xfrm>
            <a:off x="10327071" y="1707309"/>
            <a:ext cx="440448" cy="440446"/>
            <a:chOff x="410" y="2781"/>
            <a:chExt cx="312" cy="312"/>
          </a:xfrm>
        </p:grpSpPr>
        <p:sp>
          <p:nvSpPr>
            <p:cNvPr id="30" name="Freeform 162">
              <a:extLst>
                <a:ext uri="{FF2B5EF4-FFF2-40B4-BE49-F238E27FC236}">
                  <a16:creationId xmlns:a16="http://schemas.microsoft.com/office/drawing/2014/main" id="{BA1058AB-18F9-43CE-9418-93386D2BFBA8}"/>
                </a:ext>
              </a:extLst>
            </p:cNvPr>
            <p:cNvSpPr>
              <a:spLocks/>
            </p:cNvSpPr>
            <p:nvPr/>
          </p:nvSpPr>
          <p:spPr bwMode="auto">
            <a:xfrm>
              <a:off x="439" y="2937"/>
              <a:ext cx="254" cy="127"/>
            </a:xfrm>
            <a:custGeom>
              <a:avLst/>
              <a:gdLst>
                <a:gd name="T0" fmla="*/ 0 w 254"/>
                <a:gd name="T1" fmla="*/ 127 h 127"/>
                <a:gd name="T2" fmla="*/ 0 w 254"/>
                <a:gd name="T3" fmla="*/ 0 h 127"/>
                <a:gd name="T4" fmla="*/ 254 w 254"/>
                <a:gd name="T5" fmla="*/ 0 h 127"/>
                <a:gd name="T6" fmla="*/ 254 w 254"/>
                <a:gd name="T7" fmla="*/ 127 h 127"/>
              </a:gdLst>
              <a:ahLst/>
              <a:cxnLst>
                <a:cxn ang="0">
                  <a:pos x="T0" y="T1"/>
                </a:cxn>
                <a:cxn ang="0">
                  <a:pos x="T2" y="T3"/>
                </a:cxn>
                <a:cxn ang="0">
                  <a:pos x="T4" y="T5"/>
                </a:cxn>
                <a:cxn ang="0">
                  <a:pos x="T6" y="T7"/>
                </a:cxn>
              </a:cxnLst>
              <a:rect l="0" t="0" r="r" b="b"/>
              <a:pathLst>
                <a:path w="254" h="127">
                  <a:moveTo>
                    <a:pt x="0" y="127"/>
                  </a:moveTo>
                  <a:lnTo>
                    <a:pt x="0" y="0"/>
                  </a:lnTo>
                  <a:lnTo>
                    <a:pt x="254" y="0"/>
                  </a:lnTo>
                  <a:lnTo>
                    <a:pt x="254" y="127"/>
                  </a:lnTo>
                </a:path>
              </a:pathLst>
            </a:custGeom>
            <a:noFill/>
            <a:ln w="952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163">
              <a:extLst>
                <a:ext uri="{FF2B5EF4-FFF2-40B4-BE49-F238E27FC236}">
                  <a16:creationId xmlns:a16="http://schemas.microsoft.com/office/drawing/2014/main" id="{38E66616-2042-4167-84FD-0375B5E9C3A0}"/>
                </a:ext>
              </a:extLst>
            </p:cNvPr>
            <p:cNvSpPr>
              <a:spLocks noChangeShapeType="1"/>
            </p:cNvSpPr>
            <p:nvPr/>
          </p:nvSpPr>
          <p:spPr bwMode="auto">
            <a:xfrm>
              <a:off x="566" y="2822"/>
              <a:ext cx="0" cy="245"/>
            </a:xfrm>
            <a:prstGeom prst="line">
              <a:avLst/>
            </a:prstGeom>
            <a:noFill/>
            <a:ln w="9525"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Oval 164">
              <a:extLst>
                <a:ext uri="{FF2B5EF4-FFF2-40B4-BE49-F238E27FC236}">
                  <a16:creationId xmlns:a16="http://schemas.microsoft.com/office/drawing/2014/main" id="{C3BFA86A-3ECC-421C-9E3B-0FE03B80CE48}"/>
                </a:ext>
              </a:extLst>
            </p:cNvPr>
            <p:cNvSpPr>
              <a:spLocks noChangeArrowheads="1"/>
            </p:cNvSpPr>
            <p:nvPr/>
          </p:nvSpPr>
          <p:spPr bwMode="auto">
            <a:xfrm>
              <a:off x="537" y="3035"/>
              <a:ext cx="58" cy="58"/>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Oval 165">
              <a:extLst>
                <a:ext uri="{FF2B5EF4-FFF2-40B4-BE49-F238E27FC236}">
                  <a16:creationId xmlns:a16="http://schemas.microsoft.com/office/drawing/2014/main" id="{B0F004CF-D2CB-4700-9BCE-15FBB4448E80}"/>
                </a:ext>
              </a:extLst>
            </p:cNvPr>
            <p:cNvSpPr>
              <a:spLocks noChangeArrowheads="1"/>
            </p:cNvSpPr>
            <p:nvPr/>
          </p:nvSpPr>
          <p:spPr bwMode="auto">
            <a:xfrm>
              <a:off x="537" y="2781"/>
              <a:ext cx="58" cy="5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Oval 166">
              <a:extLst>
                <a:ext uri="{FF2B5EF4-FFF2-40B4-BE49-F238E27FC236}">
                  <a16:creationId xmlns:a16="http://schemas.microsoft.com/office/drawing/2014/main" id="{8F304ED1-AC05-4599-8A1B-02E695C9D233}"/>
                </a:ext>
              </a:extLst>
            </p:cNvPr>
            <p:cNvSpPr>
              <a:spLocks noChangeArrowheads="1"/>
            </p:cNvSpPr>
            <p:nvPr/>
          </p:nvSpPr>
          <p:spPr bwMode="auto">
            <a:xfrm>
              <a:off x="664" y="3035"/>
              <a:ext cx="58" cy="58"/>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Oval 167">
              <a:extLst>
                <a:ext uri="{FF2B5EF4-FFF2-40B4-BE49-F238E27FC236}">
                  <a16:creationId xmlns:a16="http://schemas.microsoft.com/office/drawing/2014/main" id="{C42DBECF-AF5C-4C65-9742-4B3B7CFB6CC0}"/>
                </a:ext>
              </a:extLst>
            </p:cNvPr>
            <p:cNvSpPr>
              <a:spLocks noChangeArrowheads="1"/>
            </p:cNvSpPr>
            <p:nvPr/>
          </p:nvSpPr>
          <p:spPr bwMode="auto">
            <a:xfrm>
              <a:off x="410" y="3035"/>
              <a:ext cx="59" cy="58"/>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 name="Group 80">
            <a:extLst>
              <a:ext uri="{FF2B5EF4-FFF2-40B4-BE49-F238E27FC236}">
                <a16:creationId xmlns:a16="http://schemas.microsoft.com/office/drawing/2014/main" id="{87D4EA7A-DE75-E7D8-F30B-8DA6B587ED4B}"/>
              </a:ext>
              <a:ext uri="{C183D7F6-B498-43B3-948B-1728B52AA6E4}">
                <adec:decorative xmlns:adec="http://schemas.microsoft.com/office/drawing/2017/decorative" val="1"/>
              </a:ext>
            </a:extLst>
          </p:cNvPr>
          <p:cNvGrpSpPr>
            <a:grpSpLocks noChangeAspect="1"/>
          </p:cNvGrpSpPr>
          <p:nvPr/>
        </p:nvGrpSpPr>
        <p:grpSpPr bwMode="auto">
          <a:xfrm>
            <a:off x="10248837" y="5275502"/>
            <a:ext cx="582726" cy="575350"/>
            <a:chOff x="1614" y="2781"/>
            <a:chExt cx="316" cy="312"/>
          </a:xfrm>
        </p:grpSpPr>
        <p:sp>
          <p:nvSpPr>
            <p:cNvPr id="7" name="Freeform 81">
              <a:extLst>
                <a:ext uri="{FF2B5EF4-FFF2-40B4-BE49-F238E27FC236}">
                  <a16:creationId xmlns:a16="http://schemas.microsoft.com/office/drawing/2014/main" id="{36FB3715-CD55-6941-A1FC-AF9C486F876A}"/>
                </a:ext>
              </a:extLst>
            </p:cNvPr>
            <p:cNvSpPr>
              <a:spLocks noEditPoints="1"/>
            </p:cNvSpPr>
            <p:nvPr/>
          </p:nvSpPr>
          <p:spPr bwMode="auto">
            <a:xfrm>
              <a:off x="1698" y="2791"/>
              <a:ext cx="232" cy="204"/>
            </a:xfrm>
            <a:custGeom>
              <a:avLst/>
              <a:gdLst>
                <a:gd name="T0" fmla="*/ 508 w 1015"/>
                <a:gd name="T1" fmla="*/ 128 h 896"/>
                <a:gd name="T2" fmla="*/ 626 w 1015"/>
                <a:gd name="T3" fmla="*/ 151 h 896"/>
                <a:gd name="T4" fmla="*/ 801 w 1015"/>
                <a:gd name="T5" fmla="*/ 322 h 896"/>
                <a:gd name="T6" fmla="*/ 805 w 1015"/>
                <a:gd name="T7" fmla="*/ 567 h 896"/>
                <a:gd name="T8" fmla="*/ 685 w 1015"/>
                <a:gd name="T9" fmla="*/ 715 h 896"/>
                <a:gd name="T10" fmla="*/ 600 w 1015"/>
                <a:gd name="T11" fmla="*/ 755 h 896"/>
                <a:gd name="T12" fmla="*/ 507 w 1015"/>
                <a:gd name="T13" fmla="*/ 768 h 896"/>
                <a:gd name="T14" fmla="*/ 389 w 1015"/>
                <a:gd name="T15" fmla="*/ 746 h 896"/>
                <a:gd name="T16" fmla="*/ 214 w 1015"/>
                <a:gd name="T17" fmla="*/ 575 h 896"/>
                <a:gd name="T18" fmla="*/ 210 w 1015"/>
                <a:gd name="T19" fmla="*/ 330 h 896"/>
                <a:gd name="T20" fmla="*/ 330 w 1015"/>
                <a:gd name="T21" fmla="*/ 182 h 896"/>
                <a:gd name="T22" fmla="*/ 415 w 1015"/>
                <a:gd name="T23" fmla="*/ 142 h 896"/>
                <a:gd name="T24" fmla="*/ 508 w 1015"/>
                <a:gd name="T25" fmla="*/ 128 h 896"/>
                <a:gd name="T26" fmla="*/ 508 w 1015"/>
                <a:gd name="T27" fmla="*/ 128 h 896"/>
                <a:gd name="T28" fmla="*/ 508 w 1015"/>
                <a:gd name="T29" fmla="*/ 128 h 896"/>
                <a:gd name="T30" fmla="*/ 508 w 1015"/>
                <a:gd name="T31" fmla="*/ 0 h 896"/>
                <a:gd name="T32" fmla="*/ 91 w 1015"/>
                <a:gd name="T33" fmla="*/ 283 h 896"/>
                <a:gd name="T34" fmla="*/ 342 w 1015"/>
                <a:gd name="T35" fmla="*/ 864 h 896"/>
                <a:gd name="T36" fmla="*/ 507 w 1015"/>
                <a:gd name="T37" fmla="*/ 896 h 896"/>
                <a:gd name="T38" fmla="*/ 923 w 1015"/>
                <a:gd name="T39" fmla="*/ 614 h 896"/>
                <a:gd name="T40" fmla="*/ 673 w 1015"/>
                <a:gd name="T41" fmla="*/ 32 h 896"/>
                <a:gd name="T42" fmla="*/ 508 w 1015"/>
                <a:gd name="T43" fmla="*/ 0 h 8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15" h="896">
                  <a:moveTo>
                    <a:pt x="508" y="128"/>
                  </a:moveTo>
                  <a:cubicBezTo>
                    <a:pt x="548" y="128"/>
                    <a:pt x="588" y="136"/>
                    <a:pt x="626" y="151"/>
                  </a:cubicBezTo>
                  <a:cubicBezTo>
                    <a:pt x="705" y="183"/>
                    <a:pt x="768" y="244"/>
                    <a:pt x="801" y="322"/>
                  </a:cubicBezTo>
                  <a:cubicBezTo>
                    <a:pt x="835" y="401"/>
                    <a:pt x="836" y="488"/>
                    <a:pt x="805" y="567"/>
                  </a:cubicBezTo>
                  <a:cubicBezTo>
                    <a:pt x="780" y="628"/>
                    <a:pt x="739" y="679"/>
                    <a:pt x="685" y="715"/>
                  </a:cubicBezTo>
                  <a:cubicBezTo>
                    <a:pt x="659" y="732"/>
                    <a:pt x="630" y="745"/>
                    <a:pt x="600" y="755"/>
                  </a:cubicBezTo>
                  <a:cubicBezTo>
                    <a:pt x="570" y="764"/>
                    <a:pt x="539" y="768"/>
                    <a:pt x="507" y="768"/>
                  </a:cubicBezTo>
                  <a:cubicBezTo>
                    <a:pt x="467" y="768"/>
                    <a:pt x="427" y="761"/>
                    <a:pt x="389" y="746"/>
                  </a:cubicBezTo>
                  <a:cubicBezTo>
                    <a:pt x="310" y="714"/>
                    <a:pt x="247" y="653"/>
                    <a:pt x="214" y="575"/>
                  </a:cubicBezTo>
                  <a:cubicBezTo>
                    <a:pt x="180" y="496"/>
                    <a:pt x="179" y="409"/>
                    <a:pt x="210" y="330"/>
                  </a:cubicBezTo>
                  <a:cubicBezTo>
                    <a:pt x="235" y="269"/>
                    <a:pt x="276" y="218"/>
                    <a:pt x="330" y="182"/>
                  </a:cubicBezTo>
                  <a:cubicBezTo>
                    <a:pt x="356" y="165"/>
                    <a:pt x="385" y="151"/>
                    <a:pt x="415" y="142"/>
                  </a:cubicBezTo>
                  <a:cubicBezTo>
                    <a:pt x="445" y="133"/>
                    <a:pt x="476" y="128"/>
                    <a:pt x="508" y="128"/>
                  </a:cubicBezTo>
                  <a:cubicBezTo>
                    <a:pt x="508" y="128"/>
                    <a:pt x="508" y="128"/>
                    <a:pt x="508" y="128"/>
                  </a:cubicBezTo>
                  <a:cubicBezTo>
                    <a:pt x="508" y="128"/>
                    <a:pt x="508" y="128"/>
                    <a:pt x="508" y="128"/>
                  </a:cubicBezTo>
                  <a:moveTo>
                    <a:pt x="508" y="0"/>
                  </a:moveTo>
                  <a:cubicBezTo>
                    <a:pt x="330" y="0"/>
                    <a:pt x="161" y="107"/>
                    <a:pt x="91" y="283"/>
                  </a:cubicBezTo>
                  <a:cubicBezTo>
                    <a:pt x="0" y="512"/>
                    <a:pt x="112" y="773"/>
                    <a:pt x="342" y="864"/>
                  </a:cubicBezTo>
                  <a:cubicBezTo>
                    <a:pt x="396" y="886"/>
                    <a:pt x="452" y="896"/>
                    <a:pt x="507" y="896"/>
                  </a:cubicBezTo>
                  <a:cubicBezTo>
                    <a:pt x="685" y="896"/>
                    <a:pt x="854" y="790"/>
                    <a:pt x="923" y="614"/>
                  </a:cubicBezTo>
                  <a:cubicBezTo>
                    <a:pt x="1015" y="385"/>
                    <a:pt x="903" y="124"/>
                    <a:pt x="673" y="32"/>
                  </a:cubicBezTo>
                  <a:cubicBezTo>
                    <a:pt x="619" y="11"/>
                    <a:pt x="563" y="0"/>
                    <a:pt x="508"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82">
              <a:extLst>
                <a:ext uri="{FF2B5EF4-FFF2-40B4-BE49-F238E27FC236}">
                  <a16:creationId xmlns:a16="http://schemas.microsoft.com/office/drawing/2014/main" id="{472C1C88-98AE-9C19-CFB7-6DE9AABD8F66}"/>
                </a:ext>
              </a:extLst>
            </p:cNvPr>
            <p:cNvSpPr>
              <a:spLocks/>
            </p:cNvSpPr>
            <p:nvPr/>
          </p:nvSpPr>
          <p:spPr bwMode="auto">
            <a:xfrm>
              <a:off x="1838" y="2781"/>
              <a:ext cx="31" cy="27"/>
            </a:xfrm>
            <a:custGeom>
              <a:avLst/>
              <a:gdLst>
                <a:gd name="T0" fmla="*/ 24 w 31"/>
                <a:gd name="T1" fmla="*/ 27 h 27"/>
                <a:gd name="T2" fmla="*/ 0 w 31"/>
                <a:gd name="T3" fmla="*/ 18 h 27"/>
                <a:gd name="T4" fmla="*/ 7 w 31"/>
                <a:gd name="T5" fmla="*/ 0 h 27"/>
                <a:gd name="T6" fmla="*/ 31 w 31"/>
                <a:gd name="T7" fmla="*/ 9 h 27"/>
                <a:gd name="T8" fmla="*/ 24 w 31"/>
                <a:gd name="T9" fmla="*/ 27 h 27"/>
              </a:gdLst>
              <a:ahLst/>
              <a:cxnLst>
                <a:cxn ang="0">
                  <a:pos x="T0" y="T1"/>
                </a:cxn>
                <a:cxn ang="0">
                  <a:pos x="T2" y="T3"/>
                </a:cxn>
                <a:cxn ang="0">
                  <a:pos x="T4" y="T5"/>
                </a:cxn>
                <a:cxn ang="0">
                  <a:pos x="T6" y="T7"/>
                </a:cxn>
                <a:cxn ang="0">
                  <a:pos x="T8" y="T9"/>
                </a:cxn>
              </a:cxnLst>
              <a:rect l="0" t="0" r="r" b="b"/>
              <a:pathLst>
                <a:path w="31" h="27">
                  <a:moveTo>
                    <a:pt x="24" y="27"/>
                  </a:moveTo>
                  <a:lnTo>
                    <a:pt x="0" y="18"/>
                  </a:lnTo>
                  <a:lnTo>
                    <a:pt x="7" y="0"/>
                  </a:lnTo>
                  <a:lnTo>
                    <a:pt x="31" y="9"/>
                  </a:lnTo>
                  <a:lnTo>
                    <a:pt x="24" y="27"/>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83">
              <a:extLst>
                <a:ext uri="{FF2B5EF4-FFF2-40B4-BE49-F238E27FC236}">
                  <a16:creationId xmlns:a16="http://schemas.microsoft.com/office/drawing/2014/main" id="{BF91A458-D9C9-710E-8C75-6FB746188A1F}"/>
                </a:ext>
              </a:extLst>
            </p:cNvPr>
            <p:cNvSpPr>
              <a:spLocks/>
            </p:cNvSpPr>
            <p:nvPr/>
          </p:nvSpPr>
          <p:spPr bwMode="auto">
            <a:xfrm>
              <a:off x="1759" y="2978"/>
              <a:ext cx="31" cy="27"/>
            </a:xfrm>
            <a:custGeom>
              <a:avLst/>
              <a:gdLst>
                <a:gd name="T0" fmla="*/ 24 w 31"/>
                <a:gd name="T1" fmla="*/ 27 h 27"/>
                <a:gd name="T2" fmla="*/ 0 w 31"/>
                <a:gd name="T3" fmla="*/ 18 h 27"/>
                <a:gd name="T4" fmla="*/ 7 w 31"/>
                <a:gd name="T5" fmla="*/ 0 h 27"/>
                <a:gd name="T6" fmla="*/ 31 w 31"/>
                <a:gd name="T7" fmla="*/ 9 h 27"/>
                <a:gd name="T8" fmla="*/ 24 w 31"/>
                <a:gd name="T9" fmla="*/ 27 h 27"/>
              </a:gdLst>
              <a:ahLst/>
              <a:cxnLst>
                <a:cxn ang="0">
                  <a:pos x="T0" y="T1"/>
                </a:cxn>
                <a:cxn ang="0">
                  <a:pos x="T2" y="T3"/>
                </a:cxn>
                <a:cxn ang="0">
                  <a:pos x="T4" y="T5"/>
                </a:cxn>
                <a:cxn ang="0">
                  <a:pos x="T6" y="T7"/>
                </a:cxn>
                <a:cxn ang="0">
                  <a:pos x="T8" y="T9"/>
                </a:cxn>
              </a:cxnLst>
              <a:rect l="0" t="0" r="r" b="b"/>
              <a:pathLst>
                <a:path w="31" h="27">
                  <a:moveTo>
                    <a:pt x="24" y="27"/>
                  </a:moveTo>
                  <a:lnTo>
                    <a:pt x="0" y="18"/>
                  </a:lnTo>
                  <a:lnTo>
                    <a:pt x="7" y="0"/>
                  </a:lnTo>
                  <a:lnTo>
                    <a:pt x="31" y="9"/>
                  </a:lnTo>
                  <a:lnTo>
                    <a:pt x="24" y="27"/>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84">
              <a:extLst>
                <a:ext uri="{FF2B5EF4-FFF2-40B4-BE49-F238E27FC236}">
                  <a16:creationId xmlns:a16="http://schemas.microsoft.com/office/drawing/2014/main" id="{5FF0CF3C-6D29-09F6-4323-F5785B3D7072}"/>
                </a:ext>
              </a:extLst>
            </p:cNvPr>
            <p:cNvSpPr>
              <a:spLocks/>
            </p:cNvSpPr>
            <p:nvPr/>
          </p:nvSpPr>
          <p:spPr bwMode="auto">
            <a:xfrm>
              <a:off x="1899" y="2917"/>
              <a:ext cx="27" cy="31"/>
            </a:xfrm>
            <a:custGeom>
              <a:avLst/>
              <a:gdLst>
                <a:gd name="T0" fmla="*/ 27 w 27"/>
                <a:gd name="T1" fmla="*/ 7 h 31"/>
                <a:gd name="T2" fmla="*/ 18 w 27"/>
                <a:gd name="T3" fmla="*/ 31 h 31"/>
                <a:gd name="T4" fmla="*/ 0 w 27"/>
                <a:gd name="T5" fmla="*/ 24 h 31"/>
                <a:gd name="T6" fmla="*/ 9 w 27"/>
                <a:gd name="T7" fmla="*/ 0 h 31"/>
                <a:gd name="T8" fmla="*/ 27 w 27"/>
                <a:gd name="T9" fmla="*/ 7 h 31"/>
              </a:gdLst>
              <a:ahLst/>
              <a:cxnLst>
                <a:cxn ang="0">
                  <a:pos x="T0" y="T1"/>
                </a:cxn>
                <a:cxn ang="0">
                  <a:pos x="T2" y="T3"/>
                </a:cxn>
                <a:cxn ang="0">
                  <a:pos x="T4" y="T5"/>
                </a:cxn>
                <a:cxn ang="0">
                  <a:pos x="T6" y="T7"/>
                </a:cxn>
                <a:cxn ang="0">
                  <a:pos x="T8" y="T9"/>
                </a:cxn>
              </a:cxnLst>
              <a:rect l="0" t="0" r="r" b="b"/>
              <a:pathLst>
                <a:path w="27" h="31">
                  <a:moveTo>
                    <a:pt x="27" y="7"/>
                  </a:moveTo>
                  <a:lnTo>
                    <a:pt x="18" y="31"/>
                  </a:lnTo>
                  <a:lnTo>
                    <a:pt x="0" y="24"/>
                  </a:lnTo>
                  <a:lnTo>
                    <a:pt x="9" y="0"/>
                  </a:lnTo>
                  <a:lnTo>
                    <a:pt x="27" y="7"/>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85">
              <a:extLst>
                <a:ext uri="{FF2B5EF4-FFF2-40B4-BE49-F238E27FC236}">
                  <a16:creationId xmlns:a16="http://schemas.microsoft.com/office/drawing/2014/main" id="{976B2A8B-7B98-E809-48A6-DC3A45D2255C}"/>
                </a:ext>
              </a:extLst>
            </p:cNvPr>
            <p:cNvSpPr>
              <a:spLocks/>
            </p:cNvSpPr>
            <p:nvPr/>
          </p:nvSpPr>
          <p:spPr bwMode="auto">
            <a:xfrm>
              <a:off x="1702" y="2838"/>
              <a:ext cx="27" cy="31"/>
            </a:xfrm>
            <a:custGeom>
              <a:avLst/>
              <a:gdLst>
                <a:gd name="T0" fmla="*/ 27 w 27"/>
                <a:gd name="T1" fmla="*/ 7 h 31"/>
                <a:gd name="T2" fmla="*/ 18 w 27"/>
                <a:gd name="T3" fmla="*/ 31 h 31"/>
                <a:gd name="T4" fmla="*/ 0 w 27"/>
                <a:gd name="T5" fmla="*/ 24 h 31"/>
                <a:gd name="T6" fmla="*/ 9 w 27"/>
                <a:gd name="T7" fmla="*/ 0 h 31"/>
                <a:gd name="T8" fmla="*/ 27 w 27"/>
                <a:gd name="T9" fmla="*/ 7 h 31"/>
              </a:gdLst>
              <a:ahLst/>
              <a:cxnLst>
                <a:cxn ang="0">
                  <a:pos x="T0" y="T1"/>
                </a:cxn>
                <a:cxn ang="0">
                  <a:pos x="T2" y="T3"/>
                </a:cxn>
                <a:cxn ang="0">
                  <a:pos x="T4" y="T5"/>
                </a:cxn>
                <a:cxn ang="0">
                  <a:pos x="T6" y="T7"/>
                </a:cxn>
                <a:cxn ang="0">
                  <a:pos x="T8" y="T9"/>
                </a:cxn>
              </a:cxnLst>
              <a:rect l="0" t="0" r="r" b="b"/>
              <a:pathLst>
                <a:path w="27" h="31">
                  <a:moveTo>
                    <a:pt x="27" y="7"/>
                  </a:moveTo>
                  <a:lnTo>
                    <a:pt x="18" y="31"/>
                  </a:lnTo>
                  <a:lnTo>
                    <a:pt x="0" y="24"/>
                  </a:lnTo>
                  <a:lnTo>
                    <a:pt x="9" y="0"/>
                  </a:lnTo>
                  <a:lnTo>
                    <a:pt x="27" y="7"/>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86">
              <a:extLst>
                <a:ext uri="{FF2B5EF4-FFF2-40B4-BE49-F238E27FC236}">
                  <a16:creationId xmlns:a16="http://schemas.microsoft.com/office/drawing/2014/main" id="{1BD7FE70-016D-FA11-CA2B-E710F851BE15}"/>
                </a:ext>
              </a:extLst>
            </p:cNvPr>
            <p:cNvSpPr>
              <a:spLocks/>
            </p:cNvSpPr>
            <p:nvPr/>
          </p:nvSpPr>
          <p:spPr bwMode="auto">
            <a:xfrm>
              <a:off x="1703" y="2919"/>
              <a:ext cx="28" cy="32"/>
            </a:xfrm>
            <a:custGeom>
              <a:avLst/>
              <a:gdLst>
                <a:gd name="T0" fmla="*/ 17 w 28"/>
                <a:gd name="T1" fmla="*/ 0 h 32"/>
                <a:gd name="T2" fmla="*/ 28 w 28"/>
                <a:gd name="T3" fmla="*/ 24 h 32"/>
                <a:gd name="T4" fmla="*/ 10 w 28"/>
                <a:gd name="T5" fmla="*/ 32 h 32"/>
                <a:gd name="T6" fmla="*/ 0 w 28"/>
                <a:gd name="T7" fmla="*/ 8 h 32"/>
                <a:gd name="T8" fmla="*/ 17 w 28"/>
                <a:gd name="T9" fmla="*/ 0 h 32"/>
              </a:gdLst>
              <a:ahLst/>
              <a:cxnLst>
                <a:cxn ang="0">
                  <a:pos x="T0" y="T1"/>
                </a:cxn>
                <a:cxn ang="0">
                  <a:pos x="T2" y="T3"/>
                </a:cxn>
                <a:cxn ang="0">
                  <a:pos x="T4" y="T5"/>
                </a:cxn>
                <a:cxn ang="0">
                  <a:pos x="T6" y="T7"/>
                </a:cxn>
                <a:cxn ang="0">
                  <a:pos x="T8" y="T9"/>
                </a:cxn>
              </a:cxnLst>
              <a:rect l="0" t="0" r="r" b="b"/>
              <a:pathLst>
                <a:path w="28" h="32">
                  <a:moveTo>
                    <a:pt x="17" y="0"/>
                  </a:moveTo>
                  <a:lnTo>
                    <a:pt x="28" y="24"/>
                  </a:lnTo>
                  <a:lnTo>
                    <a:pt x="10" y="32"/>
                  </a:lnTo>
                  <a:lnTo>
                    <a:pt x="0" y="8"/>
                  </a:lnTo>
                  <a:lnTo>
                    <a:pt x="17"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87">
              <a:extLst>
                <a:ext uri="{FF2B5EF4-FFF2-40B4-BE49-F238E27FC236}">
                  <a16:creationId xmlns:a16="http://schemas.microsoft.com/office/drawing/2014/main" id="{397F2FAB-33F6-D658-FA68-53B9B314E150}"/>
                </a:ext>
              </a:extLst>
            </p:cNvPr>
            <p:cNvSpPr>
              <a:spLocks/>
            </p:cNvSpPr>
            <p:nvPr/>
          </p:nvSpPr>
          <p:spPr bwMode="auto">
            <a:xfrm>
              <a:off x="1897" y="2836"/>
              <a:ext cx="28" cy="31"/>
            </a:xfrm>
            <a:custGeom>
              <a:avLst/>
              <a:gdLst>
                <a:gd name="T0" fmla="*/ 18 w 28"/>
                <a:gd name="T1" fmla="*/ 0 h 31"/>
                <a:gd name="T2" fmla="*/ 28 w 28"/>
                <a:gd name="T3" fmla="*/ 23 h 31"/>
                <a:gd name="T4" fmla="*/ 11 w 28"/>
                <a:gd name="T5" fmla="*/ 31 h 31"/>
                <a:gd name="T6" fmla="*/ 0 w 28"/>
                <a:gd name="T7" fmla="*/ 7 h 31"/>
                <a:gd name="T8" fmla="*/ 18 w 28"/>
                <a:gd name="T9" fmla="*/ 0 h 31"/>
              </a:gdLst>
              <a:ahLst/>
              <a:cxnLst>
                <a:cxn ang="0">
                  <a:pos x="T0" y="T1"/>
                </a:cxn>
                <a:cxn ang="0">
                  <a:pos x="T2" y="T3"/>
                </a:cxn>
                <a:cxn ang="0">
                  <a:pos x="T4" y="T5"/>
                </a:cxn>
                <a:cxn ang="0">
                  <a:pos x="T6" y="T7"/>
                </a:cxn>
                <a:cxn ang="0">
                  <a:pos x="T8" y="T9"/>
                </a:cxn>
              </a:cxnLst>
              <a:rect l="0" t="0" r="r" b="b"/>
              <a:pathLst>
                <a:path w="28" h="31">
                  <a:moveTo>
                    <a:pt x="18" y="0"/>
                  </a:moveTo>
                  <a:lnTo>
                    <a:pt x="28" y="23"/>
                  </a:lnTo>
                  <a:lnTo>
                    <a:pt x="11" y="31"/>
                  </a:lnTo>
                  <a:lnTo>
                    <a:pt x="0" y="7"/>
                  </a:lnTo>
                  <a:lnTo>
                    <a:pt x="18"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88">
              <a:extLst>
                <a:ext uri="{FF2B5EF4-FFF2-40B4-BE49-F238E27FC236}">
                  <a16:creationId xmlns:a16="http://schemas.microsoft.com/office/drawing/2014/main" id="{571E0FA6-14A4-C56A-3FAB-28206E465D04}"/>
                </a:ext>
              </a:extLst>
            </p:cNvPr>
            <p:cNvSpPr>
              <a:spLocks/>
            </p:cNvSpPr>
            <p:nvPr/>
          </p:nvSpPr>
          <p:spPr bwMode="auto">
            <a:xfrm>
              <a:off x="1840" y="2977"/>
              <a:ext cx="31" cy="27"/>
            </a:xfrm>
            <a:custGeom>
              <a:avLst/>
              <a:gdLst>
                <a:gd name="T0" fmla="*/ 0 w 31"/>
                <a:gd name="T1" fmla="*/ 10 h 27"/>
                <a:gd name="T2" fmla="*/ 24 w 31"/>
                <a:gd name="T3" fmla="*/ 0 h 27"/>
                <a:gd name="T4" fmla="*/ 31 w 31"/>
                <a:gd name="T5" fmla="*/ 17 h 27"/>
                <a:gd name="T6" fmla="*/ 8 w 31"/>
                <a:gd name="T7" fmla="*/ 27 h 27"/>
                <a:gd name="T8" fmla="*/ 0 w 31"/>
                <a:gd name="T9" fmla="*/ 10 h 27"/>
              </a:gdLst>
              <a:ahLst/>
              <a:cxnLst>
                <a:cxn ang="0">
                  <a:pos x="T0" y="T1"/>
                </a:cxn>
                <a:cxn ang="0">
                  <a:pos x="T2" y="T3"/>
                </a:cxn>
                <a:cxn ang="0">
                  <a:pos x="T4" y="T5"/>
                </a:cxn>
                <a:cxn ang="0">
                  <a:pos x="T6" y="T7"/>
                </a:cxn>
                <a:cxn ang="0">
                  <a:pos x="T8" y="T9"/>
                </a:cxn>
              </a:cxnLst>
              <a:rect l="0" t="0" r="r" b="b"/>
              <a:pathLst>
                <a:path w="31" h="27">
                  <a:moveTo>
                    <a:pt x="0" y="10"/>
                  </a:moveTo>
                  <a:lnTo>
                    <a:pt x="24" y="0"/>
                  </a:lnTo>
                  <a:lnTo>
                    <a:pt x="31" y="17"/>
                  </a:lnTo>
                  <a:lnTo>
                    <a:pt x="8" y="27"/>
                  </a:lnTo>
                  <a:lnTo>
                    <a:pt x="0" y="1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89">
              <a:extLst>
                <a:ext uri="{FF2B5EF4-FFF2-40B4-BE49-F238E27FC236}">
                  <a16:creationId xmlns:a16="http://schemas.microsoft.com/office/drawing/2014/main" id="{FB5366DE-BBB2-E8CA-F687-942173F2330A}"/>
                </a:ext>
              </a:extLst>
            </p:cNvPr>
            <p:cNvSpPr>
              <a:spLocks/>
            </p:cNvSpPr>
            <p:nvPr/>
          </p:nvSpPr>
          <p:spPr bwMode="auto">
            <a:xfrm>
              <a:off x="1756" y="2782"/>
              <a:ext cx="32" cy="28"/>
            </a:xfrm>
            <a:custGeom>
              <a:avLst/>
              <a:gdLst>
                <a:gd name="T0" fmla="*/ 0 w 32"/>
                <a:gd name="T1" fmla="*/ 10 h 28"/>
                <a:gd name="T2" fmla="*/ 24 w 32"/>
                <a:gd name="T3" fmla="*/ 0 h 28"/>
                <a:gd name="T4" fmla="*/ 32 w 32"/>
                <a:gd name="T5" fmla="*/ 18 h 28"/>
                <a:gd name="T6" fmla="*/ 8 w 32"/>
                <a:gd name="T7" fmla="*/ 28 h 28"/>
                <a:gd name="T8" fmla="*/ 0 w 32"/>
                <a:gd name="T9" fmla="*/ 10 h 28"/>
              </a:gdLst>
              <a:ahLst/>
              <a:cxnLst>
                <a:cxn ang="0">
                  <a:pos x="T0" y="T1"/>
                </a:cxn>
                <a:cxn ang="0">
                  <a:pos x="T2" y="T3"/>
                </a:cxn>
                <a:cxn ang="0">
                  <a:pos x="T4" y="T5"/>
                </a:cxn>
                <a:cxn ang="0">
                  <a:pos x="T6" y="T7"/>
                </a:cxn>
                <a:cxn ang="0">
                  <a:pos x="T8" y="T9"/>
                </a:cxn>
              </a:cxnLst>
              <a:rect l="0" t="0" r="r" b="b"/>
              <a:pathLst>
                <a:path w="32" h="28">
                  <a:moveTo>
                    <a:pt x="0" y="10"/>
                  </a:moveTo>
                  <a:lnTo>
                    <a:pt x="24" y="0"/>
                  </a:lnTo>
                  <a:lnTo>
                    <a:pt x="32" y="18"/>
                  </a:lnTo>
                  <a:lnTo>
                    <a:pt x="8" y="28"/>
                  </a:lnTo>
                  <a:lnTo>
                    <a:pt x="0" y="1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90">
              <a:extLst>
                <a:ext uri="{FF2B5EF4-FFF2-40B4-BE49-F238E27FC236}">
                  <a16:creationId xmlns:a16="http://schemas.microsoft.com/office/drawing/2014/main" id="{AC5CB950-A9A2-F0EC-38A5-9F65C5585DEB}"/>
                </a:ext>
              </a:extLst>
            </p:cNvPr>
            <p:cNvSpPr>
              <a:spLocks noEditPoints="1"/>
            </p:cNvSpPr>
            <p:nvPr/>
          </p:nvSpPr>
          <p:spPr bwMode="auto">
            <a:xfrm>
              <a:off x="1623" y="2967"/>
              <a:ext cx="118" cy="117"/>
            </a:xfrm>
            <a:custGeom>
              <a:avLst/>
              <a:gdLst>
                <a:gd name="T0" fmla="*/ 257 w 515"/>
                <a:gd name="T1" fmla="*/ 128 h 512"/>
                <a:gd name="T2" fmla="*/ 347 w 515"/>
                <a:gd name="T3" fmla="*/ 165 h 512"/>
                <a:gd name="T4" fmla="*/ 385 w 515"/>
                <a:gd name="T5" fmla="*/ 254 h 512"/>
                <a:gd name="T6" fmla="*/ 349 w 515"/>
                <a:gd name="T7" fmla="*/ 345 h 512"/>
                <a:gd name="T8" fmla="*/ 259 w 515"/>
                <a:gd name="T9" fmla="*/ 384 h 512"/>
                <a:gd name="T10" fmla="*/ 257 w 515"/>
                <a:gd name="T11" fmla="*/ 384 h 512"/>
                <a:gd name="T12" fmla="*/ 167 w 515"/>
                <a:gd name="T13" fmla="*/ 347 h 512"/>
                <a:gd name="T14" fmla="*/ 129 w 515"/>
                <a:gd name="T15" fmla="*/ 258 h 512"/>
                <a:gd name="T16" fmla="*/ 166 w 515"/>
                <a:gd name="T17" fmla="*/ 167 h 512"/>
                <a:gd name="T18" fmla="*/ 256 w 515"/>
                <a:gd name="T19" fmla="*/ 128 h 512"/>
                <a:gd name="T20" fmla="*/ 257 w 515"/>
                <a:gd name="T21" fmla="*/ 128 h 512"/>
                <a:gd name="T22" fmla="*/ 257 w 515"/>
                <a:gd name="T23" fmla="*/ 128 h 512"/>
                <a:gd name="T24" fmla="*/ 257 w 515"/>
                <a:gd name="T25" fmla="*/ 128 h 512"/>
                <a:gd name="T26" fmla="*/ 257 w 515"/>
                <a:gd name="T27" fmla="*/ 0 h 512"/>
                <a:gd name="T28" fmla="*/ 254 w 515"/>
                <a:gd name="T29" fmla="*/ 0 h 512"/>
                <a:gd name="T30" fmla="*/ 1 w 515"/>
                <a:gd name="T31" fmla="*/ 259 h 512"/>
                <a:gd name="T32" fmla="*/ 257 w 515"/>
                <a:gd name="T33" fmla="*/ 512 h 512"/>
                <a:gd name="T34" fmla="*/ 261 w 515"/>
                <a:gd name="T35" fmla="*/ 512 h 512"/>
                <a:gd name="T36" fmla="*/ 513 w 515"/>
                <a:gd name="T37" fmla="*/ 253 h 512"/>
                <a:gd name="T38" fmla="*/ 257 w 515"/>
                <a:gd name="T3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15" h="512">
                  <a:moveTo>
                    <a:pt x="257" y="128"/>
                  </a:moveTo>
                  <a:cubicBezTo>
                    <a:pt x="291" y="128"/>
                    <a:pt x="323" y="141"/>
                    <a:pt x="347" y="165"/>
                  </a:cubicBezTo>
                  <a:cubicBezTo>
                    <a:pt x="371" y="189"/>
                    <a:pt x="385" y="221"/>
                    <a:pt x="385" y="254"/>
                  </a:cubicBezTo>
                  <a:cubicBezTo>
                    <a:pt x="386" y="289"/>
                    <a:pt x="373" y="321"/>
                    <a:pt x="349" y="345"/>
                  </a:cubicBezTo>
                  <a:cubicBezTo>
                    <a:pt x="325" y="370"/>
                    <a:pt x="293" y="384"/>
                    <a:pt x="259" y="384"/>
                  </a:cubicBezTo>
                  <a:cubicBezTo>
                    <a:pt x="258" y="384"/>
                    <a:pt x="258" y="384"/>
                    <a:pt x="257" y="384"/>
                  </a:cubicBezTo>
                  <a:cubicBezTo>
                    <a:pt x="223" y="384"/>
                    <a:pt x="192" y="371"/>
                    <a:pt x="167" y="347"/>
                  </a:cubicBezTo>
                  <a:cubicBezTo>
                    <a:pt x="143" y="323"/>
                    <a:pt x="130" y="292"/>
                    <a:pt x="129" y="258"/>
                  </a:cubicBezTo>
                  <a:cubicBezTo>
                    <a:pt x="129" y="224"/>
                    <a:pt x="142" y="191"/>
                    <a:pt x="166" y="167"/>
                  </a:cubicBezTo>
                  <a:cubicBezTo>
                    <a:pt x="190" y="142"/>
                    <a:pt x="222" y="129"/>
                    <a:pt x="256" y="128"/>
                  </a:cubicBezTo>
                  <a:cubicBezTo>
                    <a:pt x="256" y="128"/>
                    <a:pt x="257" y="128"/>
                    <a:pt x="257" y="128"/>
                  </a:cubicBezTo>
                  <a:cubicBezTo>
                    <a:pt x="257" y="128"/>
                    <a:pt x="257" y="128"/>
                    <a:pt x="257" y="128"/>
                  </a:cubicBezTo>
                  <a:cubicBezTo>
                    <a:pt x="257" y="128"/>
                    <a:pt x="257" y="128"/>
                    <a:pt x="257" y="128"/>
                  </a:cubicBezTo>
                  <a:moveTo>
                    <a:pt x="257" y="0"/>
                  </a:moveTo>
                  <a:cubicBezTo>
                    <a:pt x="256" y="0"/>
                    <a:pt x="255" y="0"/>
                    <a:pt x="254" y="0"/>
                  </a:cubicBezTo>
                  <a:cubicBezTo>
                    <a:pt x="113" y="2"/>
                    <a:pt x="0" y="118"/>
                    <a:pt x="1" y="259"/>
                  </a:cubicBezTo>
                  <a:cubicBezTo>
                    <a:pt x="3" y="400"/>
                    <a:pt x="117" y="512"/>
                    <a:pt x="257" y="512"/>
                  </a:cubicBezTo>
                  <a:cubicBezTo>
                    <a:pt x="258" y="512"/>
                    <a:pt x="260" y="512"/>
                    <a:pt x="261" y="512"/>
                  </a:cubicBezTo>
                  <a:cubicBezTo>
                    <a:pt x="402" y="510"/>
                    <a:pt x="515" y="394"/>
                    <a:pt x="513" y="253"/>
                  </a:cubicBezTo>
                  <a:cubicBezTo>
                    <a:pt x="512" y="113"/>
                    <a:pt x="397" y="0"/>
                    <a:pt x="257"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91">
              <a:extLst>
                <a:ext uri="{FF2B5EF4-FFF2-40B4-BE49-F238E27FC236}">
                  <a16:creationId xmlns:a16="http://schemas.microsoft.com/office/drawing/2014/main" id="{3DE5C33A-044F-F105-551C-7C05F6BDBD32}"/>
                </a:ext>
              </a:extLst>
            </p:cNvPr>
            <p:cNvSpPr>
              <a:spLocks/>
            </p:cNvSpPr>
            <p:nvPr/>
          </p:nvSpPr>
          <p:spPr bwMode="auto">
            <a:xfrm>
              <a:off x="1674" y="2957"/>
              <a:ext cx="14" cy="12"/>
            </a:xfrm>
            <a:custGeom>
              <a:avLst/>
              <a:gdLst>
                <a:gd name="T0" fmla="*/ 14 w 14"/>
                <a:gd name="T1" fmla="*/ 11 h 12"/>
                <a:gd name="T2" fmla="*/ 0 w 14"/>
                <a:gd name="T3" fmla="*/ 12 h 12"/>
                <a:gd name="T4" fmla="*/ 0 w 14"/>
                <a:gd name="T5" fmla="*/ 0 h 12"/>
                <a:gd name="T6" fmla="*/ 14 w 14"/>
                <a:gd name="T7" fmla="*/ 0 h 12"/>
                <a:gd name="T8" fmla="*/ 14 w 14"/>
                <a:gd name="T9" fmla="*/ 11 h 12"/>
              </a:gdLst>
              <a:ahLst/>
              <a:cxnLst>
                <a:cxn ang="0">
                  <a:pos x="T0" y="T1"/>
                </a:cxn>
                <a:cxn ang="0">
                  <a:pos x="T2" y="T3"/>
                </a:cxn>
                <a:cxn ang="0">
                  <a:pos x="T4" y="T5"/>
                </a:cxn>
                <a:cxn ang="0">
                  <a:pos x="T6" y="T7"/>
                </a:cxn>
                <a:cxn ang="0">
                  <a:pos x="T8" y="T9"/>
                </a:cxn>
              </a:cxnLst>
              <a:rect l="0" t="0" r="r" b="b"/>
              <a:pathLst>
                <a:path w="14" h="12">
                  <a:moveTo>
                    <a:pt x="14" y="11"/>
                  </a:moveTo>
                  <a:lnTo>
                    <a:pt x="0" y="12"/>
                  </a:lnTo>
                  <a:lnTo>
                    <a:pt x="0" y="0"/>
                  </a:lnTo>
                  <a:lnTo>
                    <a:pt x="14" y="0"/>
                  </a:lnTo>
                  <a:lnTo>
                    <a:pt x="14" y="11"/>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Rectangle 92">
              <a:extLst>
                <a:ext uri="{FF2B5EF4-FFF2-40B4-BE49-F238E27FC236}">
                  <a16:creationId xmlns:a16="http://schemas.microsoft.com/office/drawing/2014/main" id="{5570B497-9731-664C-78E7-AE5CA6B00343}"/>
                </a:ext>
              </a:extLst>
            </p:cNvPr>
            <p:cNvSpPr>
              <a:spLocks noChangeArrowheads="1"/>
            </p:cNvSpPr>
            <p:nvPr/>
          </p:nvSpPr>
          <p:spPr bwMode="auto">
            <a:xfrm>
              <a:off x="1676" y="3081"/>
              <a:ext cx="15" cy="12"/>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93">
              <a:extLst>
                <a:ext uri="{FF2B5EF4-FFF2-40B4-BE49-F238E27FC236}">
                  <a16:creationId xmlns:a16="http://schemas.microsoft.com/office/drawing/2014/main" id="{DDECE806-9EBE-BE79-348A-A555D15EDAED}"/>
                </a:ext>
              </a:extLst>
            </p:cNvPr>
            <p:cNvSpPr>
              <a:spLocks/>
            </p:cNvSpPr>
            <p:nvPr/>
          </p:nvSpPr>
          <p:spPr bwMode="auto">
            <a:xfrm>
              <a:off x="1738" y="3018"/>
              <a:ext cx="13" cy="14"/>
            </a:xfrm>
            <a:custGeom>
              <a:avLst/>
              <a:gdLst>
                <a:gd name="T0" fmla="*/ 12 w 13"/>
                <a:gd name="T1" fmla="*/ 0 h 14"/>
                <a:gd name="T2" fmla="*/ 13 w 13"/>
                <a:gd name="T3" fmla="*/ 14 h 14"/>
                <a:gd name="T4" fmla="*/ 0 w 13"/>
                <a:gd name="T5" fmla="*/ 14 h 14"/>
                <a:gd name="T6" fmla="*/ 0 w 13"/>
                <a:gd name="T7" fmla="*/ 0 h 14"/>
                <a:gd name="T8" fmla="*/ 12 w 13"/>
                <a:gd name="T9" fmla="*/ 0 h 14"/>
              </a:gdLst>
              <a:ahLst/>
              <a:cxnLst>
                <a:cxn ang="0">
                  <a:pos x="T0" y="T1"/>
                </a:cxn>
                <a:cxn ang="0">
                  <a:pos x="T2" y="T3"/>
                </a:cxn>
                <a:cxn ang="0">
                  <a:pos x="T4" y="T5"/>
                </a:cxn>
                <a:cxn ang="0">
                  <a:pos x="T6" y="T7"/>
                </a:cxn>
                <a:cxn ang="0">
                  <a:pos x="T8" y="T9"/>
                </a:cxn>
              </a:cxnLst>
              <a:rect l="0" t="0" r="r" b="b"/>
              <a:pathLst>
                <a:path w="13" h="14">
                  <a:moveTo>
                    <a:pt x="12" y="0"/>
                  </a:moveTo>
                  <a:lnTo>
                    <a:pt x="13" y="14"/>
                  </a:lnTo>
                  <a:lnTo>
                    <a:pt x="0" y="14"/>
                  </a:lnTo>
                  <a:lnTo>
                    <a:pt x="0" y="0"/>
                  </a:lnTo>
                  <a:lnTo>
                    <a:pt x="12"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Rectangle 94">
              <a:extLst>
                <a:ext uri="{FF2B5EF4-FFF2-40B4-BE49-F238E27FC236}">
                  <a16:creationId xmlns:a16="http://schemas.microsoft.com/office/drawing/2014/main" id="{261E5C87-3049-37C1-D950-599A7288CCC7}"/>
                </a:ext>
              </a:extLst>
            </p:cNvPr>
            <p:cNvSpPr>
              <a:spLocks noChangeArrowheads="1"/>
            </p:cNvSpPr>
            <p:nvPr/>
          </p:nvSpPr>
          <p:spPr bwMode="auto">
            <a:xfrm>
              <a:off x="1614" y="3018"/>
              <a:ext cx="12" cy="14"/>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95">
              <a:extLst>
                <a:ext uri="{FF2B5EF4-FFF2-40B4-BE49-F238E27FC236}">
                  <a16:creationId xmlns:a16="http://schemas.microsoft.com/office/drawing/2014/main" id="{F341D5D3-B55C-47F7-2512-F0C43372B5D1}"/>
                </a:ext>
              </a:extLst>
            </p:cNvPr>
            <p:cNvSpPr>
              <a:spLocks/>
            </p:cNvSpPr>
            <p:nvPr/>
          </p:nvSpPr>
          <p:spPr bwMode="auto">
            <a:xfrm>
              <a:off x="1629" y="3060"/>
              <a:ext cx="19" cy="18"/>
            </a:xfrm>
            <a:custGeom>
              <a:avLst/>
              <a:gdLst>
                <a:gd name="T0" fmla="*/ 8 w 19"/>
                <a:gd name="T1" fmla="*/ 0 h 18"/>
                <a:gd name="T2" fmla="*/ 19 w 19"/>
                <a:gd name="T3" fmla="*/ 10 h 18"/>
                <a:gd name="T4" fmla="*/ 11 w 19"/>
                <a:gd name="T5" fmla="*/ 18 h 18"/>
                <a:gd name="T6" fmla="*/ 0 w 19"/>
                <a:gd name="T7" fmla="*/ 8 h 18"/>
                <a:gd name="T8" fmla="*/ 8 w 19"/>
                <a:gd name="T9" fmla="*/ 0 h 18"/>
              </a:gdLst>
              <a:ahLst/>
              <a:cxnLst>
                <a:cxn ang="0">
                  <a:pos x="T0" y="T1"/>
                </a:cxn>
                <a:cxn ang="0">
                  <a:pos x="T2" y="T3"/>
                </a:cxn>
                <a:cxn ang="0">
                  <a:pos x="T4" y="T5"/>
                </a:cxn>
                <a:cxn ang="0">
                  <a:pos x="T6" y="T7"/>
                </a:cxn>
                <a:cxn ang="0">
                  <a:pos x="T8" y="T9"/>
                </a:cxn>
              </a:cxnLst>
              <a:rect l="0" t="0" r="r" b="b"/>
              <a:pathLst>
                <a:path w="19" h="18">
                  <a:moveTo>
                    <a:pt x="8" y="0"/>
                  </a:moveTo>
                  <a:lnTo>
                    <a:pt x="19" y="10"/>
                  </a:lnTo>
                  <a:lnTo>
                    <a:pt x="11" y="18"/>
                  </a:lnTo>
                  <a:lnTo>
                    <a:pt x="0" y="8"/>
                  </a:lnTo>
                  <a:lnTo>
                    <a:pt x="8"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96">
              <a:extLst>
                <a:ext uri="{FF2B5EF4-FFF2-40B4-BE49-F238E27FC236}">
                  <a16:creationId xmlns:a16="http://schemas.microsoft.com/office/drawing/2014/main" id="{5AA188B3-8884-16A2-A2C3-C6F27528F63F}"/>
                </a:ext>
              </a:extLst>
            </p:cNvPr>
            <p:cNvSpPr>
              <a:spLocks/>
            </p:cNvSpPr>
            <p:nvPr/>
          </p:nvSpPr>
          <p:spPr bwMode="auto">
            <a:xfrm>
              <a:off x="1717" y="2972"/>
              <a:ext cx="18" cy="18"/>
            </a:xfrm>
            <a:custGeom>
              <a:avLst/>
              <a:gdLst>
                <a:gd name="T0" fmla="*/ 8 w 18"/>
                <a:gd name="T1" fmla="*/ 0 h 18"/>
                <a:gd name="T2" fmla="*/ 18 w 18"/>
                <a:gd name="T3" fmla="*/ 10 h 18"/>
                <a:gd name="T4" fmla="*/ 11 w 18"/>
                <a:gd name="T5" fmla="*/ 18 h 18"/>
                <a:gd name="T6" fmla="*/ 0 w 18"/>
                <a:gd name="T7" fmla="*/ 8 h 18"/>
                <a:gd name="T8" fmla="*/ 8 w 18"/>
                <a:gd name="T9" fmla="*/ 0 h 18"/>
              </a:gdLst>
              <a:ahLst/>
              <a:cxnLst>
                <a:cxn ang="0">
                  <a:pos x="T0" y="T1"/>
                </a:cxn>
                <a:cxn ang="0">
                  <a:pos x="T2" y="T3"/>
                </a:cxn>
                <a:cxn ang="0">
                  <a:pos x="T4" y="T5"/>
                </a:cxn>
                <a:cxn ang="0">
                  <a:pos x="T6" y="T7"/>
                </a:cxn>
                <a:cxn ang="0">
                  <a:pos x="T8" y="T9"/>
                </a:cxn>
              </a:cxnLst>
              <a:rect l="0" t="0" r="r" b="b"/>
              <a:pathLst>
                <a:path w="18" h="18">
                  <a:moveTo>
                    <a:pt x="8" y="0"/>
                  </a:moveTo>
                  <a:lnTo>
                    <a:pt x="18" y="10"/>
                  </a:lnTo>
                  <a:lnTo>
                    <a:pt x="11" y="18"/>
                  </a:lnTo>
                  <a:lnTo>
                    <a:pt x="0" y="8"/>
                  </a:lnTo>
                  <a:lnTo>
                    <a:pt x="8"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Freeform 97">
              <a:extLst>
                <a:ext uri="{FF2B5EF4-FFF2-40B4-BE49-F238E27FC236}">
                  <a16:creationId xmlns:a16="http://schemas.microsoft.com/office/drawing/2014/main" id="{3132968D-D12A-9866-312C-085C934E1557}"/>
                </a:ext>
              </a:extLst>
            </p:cNvPr>
            <p:cNvSpPr>
              <a:spLocks/>
            </p:cNvSpPr>
            <p:nvPr/>
          </p:nvSpPr>
          <p:spPr bwMode="auto">
            <a:xfrm>
              <a:off x="1718" y="3059"/>
              <a:ext cx="19" cy="18"/>
            </a:xfrm>
            <a:custGeom>
              <a:avLst/>
              <a:gdLst>
                <a:gd name="T0" fmla="*/ 0 w 19"/>
                <a:gd name="T1" fmla="*/ 10 h 18"/>
                <a:gd name="T2" fmla="*/ 11 w 19"/>
                <a:gd name="T3" fmla="*/ 0 h 18"/>
                <a:gd name="T4" fmla="*/ 19 w 19"/>
                <a:gd name="T5" fmla="*/ 8 h 18"/>
                <a:gd name="T6" fmla="*/ 8 w 19"/>
                <a:gd name="T7" fmla="*/ 18 h 18"/>
                <a:gd name="T8" fmla="*/ 0 w 19"/>
                <a:gd name="T9" fmla="*/ 10 h 18"/>
              </a:gdLst>
              <a:ahLst/>
              <a:cxnLst>
                <a:cxn ang="0">
                  <a:pos x="T0" y="T1"/>
                </a:cxn>
                <a:cxn ang="0">
                  <a:pos x="T2" y="T3"/>
                </a:cxn>
                <a:cxn ang="0">
                  <a:pos x="T4" y="T5"/>
                </a:cxn>
                <a:cxn ang="0">
                  <a:pos x="T6" y="T7"/>
                </a:cxn>
                <a:cxn ang="0">
                  <a:pos x="T8" y="T9"/>
                </a:cxn>
              </a:cxnLst>
              <a:rect l="0" t="0" r="r" b="b"/>
              <a:pathLst>
                <a:path w="19" h="18">
                  <a:moveTo>
                    <a:pt x="0" y="10"/>
                  </a:moveTo>
                  <a:lnTo>
                    <a:pt x="11" y="0"/>
                  </a:lnTo>
                  <a:lnTo>
                    <a:pt x="19" y="8"/>
                  </a:lnTo>
                  <a:lnTo>
                    <a:pt x="8" y="18"/>
                  </a:lnTo>
                  <a:lnTo>
                    <a:pt x="0" y="1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Freeform 98">
              <a:extLst>
                <a:ext uri="{FF2B5EF4-FFF2-40B4-BE49-F238E27FC236}">
                  <a16:creationId xmlns:a16="http://schemas.microsoft.com/office/drawing/2014/main" id="{9B2B1AC9-E48F-9869-AE6C-2FA240DE393F}"/>
                </a:ext>
              </a:extLst>
            </p:cNvPr>
            <p:cNvSpPr>
              <a:spLocks/>
            </p:cNvSpPr>
            <p:nvPr/>
          </p:nvSpPr>
          <p:spPr bwMode="auto">
            <a:xfrm>
              <a:off x="1628" y="2973"/>
              <a:ext cx="19" cy="18"/>
            </a:xfrm>
            <a:custGeom>
              <a:avLst/>
              <a:gdLst>
                <a:gd name="T0" fmla="*/ 0 w 19"/>
                <a:gd name="T1" fmla="*/ 11 h 18"/>
                <a:gd name="T2" fmla="*/ 11 w 19"/>
                <a:gd name="T3" fmla="*/ 0 h 18"/>
                <a:gd name="T4" fmla="*/ 19 w 19"/>
                <a:gd name="T5" fmla="*/ 8 h 18"/>
                <a:gd name="T6" fmla="*/ 8 w 19"/>
                <a:gd name="T7" fmla="*/ 18 h 18"/>
                <a:gd name="T8" fmla="*/ 0 w 19"/>
                <a:gd name="T9" fmla="*/ 11 h 18"/>
              </a:gdLst>
              <a:ahLst/>
              <a:cxnLst>
                <a:cxn ang="0">
                  <a:pos x="T0" y="T1"/>
                </a:cxn>
                <a:cxn ang="0">
                  <a:pos x="T2" y="T3"/>
                </a:cxn>
                <a:cxn ang="0">
                  <a:pos x="T4" y="T5"/>
                </a:cxn>
                <a:cxn ang="0">
                  <a:pos x="T6" y="T7"/>
                </a:cxn>
                <a:cxn ang="0">
                  <a:pos x="T8" y="T9"/>
                </a:cxn>
              </a:cxnLst>
              <a:rect l="0" t="0" r="r" b="b"/>
              <a:pathLst>
                <a:path w="19" h="18">
                  <a:moveTo>
                    <a:pt x="0" y="11"/>
                  </a:moveTo>
                  <a:lnTo>
                    <a:pt x="11" y="0"/>
                  </a:lnTo>
                  <a:lnTo>
                    <a:pt x="19" y="8"/>
                  </a:lnTo>
                  <a:lnTo>
                    <a:pt x="8" y="18"/>
                  </a:lnTo>
                  <a:lnTo>
                    <a:pt x="0" y="11"/>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Freeform 99">
              <a:extLst>
                <a:ext uri="{FF2B5EF4-FFF2-40B4-BE49-F238E27FC236}">
                  <a16:creationId xmlns:a16="http://schemas.microsoft.com/office/drawing/2014/main" id="{2930CDCE-BDC7-65B4-9697-E23DF1AF7803}"/>
                </a:ext>
              </a:extLst>
            </p:cNvPr>
            <p:cNvSpPr>
              <a:spLocks noEditPoints="1"/>
            </p:cNvSpPr>
            <p:nvPr/>
          </p:nvSpPr>
          <p:spPr bwMode="auto">
            <a:xfrm>
              <a:off x="1783" y="2834"/>
              <a:ext cx="61" cy="118"/>
            </a:xfrm>
            <a:custGeom>
              <a:avLst/>
              <a:gdLst>
                <a:gd name="T0" fmla="*/ 268 w 268"/>
                <a:gd name="T1" fmla="*/ 343 h 513"/>
                <a:gd name="T2" fmla="*/ 239 w 268"/>
                <a:gd name="T3" fmla="*/ 417 h 513"/>
                <a:gd name="T4" fmla="*/ 155 w 268"/>
                <a:gd name="T5" fmla="*/ 451 h 513"/>
                <a:gd name="T6" fmla="*/ 155 w 268"/>
                <a:gd name="T7" fmla="*/ 512 h 513"/>
                <a:gd name="T8" fmla="*/ 113 w 268"/>
                <a:gd name="T9" fmla="*/ 513 h 513"/>
                <a:gd name="T10" fmla="*/ 113 w 268"/>
                <a:gd name="T11" fmla="*/ 454 h 513"/>
                <a:gd name="T12" fmla="*/ 7 w 268"/>
                <a:gd name="T13" fmla="*/ 428 h 513"/>
                <a:gd name="T14" fmla="*/ 7 w 268"/>
                <a:gd name="T15" fmla="*/ 350 h 513"/>
                <a:gd name="T16" fmla="*/ 55 w 268"/>
                <a:gd name="T17" fmla="*/ 374 h 513"/>
                <a:gd name="T18" fmla="*/ 113 w 268"/>
                <a:gd name="T19" fmla="*/ 388 h 513"/>
                <a:gd name="T20" fmla="*/ 113 w 268"/>
                <a:gd name="T21" fmla="*/ 286 h 513"/>
                <a:gd name="T22" fmla="*/ 25 w 268"/>
                <a:gd name="T23" fmla="*/ 236 h 513"/>
                <a:gd name="T24" fmla="*/ 0 w 268"/>
                <a:gd name="T25" fmla="*/ 164 h 513"/>
                <a:gd name="T26" fmla="*/ 31 w 268"/>
                <a:gd name="T27" fmla="*/ 89 h 513"/>
                <a:gd name="T28" fmla="*/ 113 w 268"/>
                <a:gd name="T29" fmla="*/ 53 h 513"/>
                <a:gd name="T30" fmla="*/ 113 w 268"/>
                <a:gd name="T31" fmla="*/ 1 h 513"/>
                <a:gd name="T32" fmla="*/ 155 w 268"/>
                <a:gd name="T33" fmla="*/ 0 h 513"/>
                <a:gd name="T34" fmla="*/ 155 w 268"/>
                <a:gd name="T35" fmla="*/ 51 h 513"/>
                <a:gd name="T36" fmla="*/ 242 w 268"/>
                <a:gd name="T37" fmla="*/ 71 h 513"/>
                <a:gd name="T38" fmla="*/ 242 w 268"/>
                <a:gd name="T39" fmla="*/ 147 h 513"/>
                <a:gd name="T40" fmla="*/ 155 w 268"/>
                <a:gd name="T41" fmla="*/ 117 h 513"/>
                <a:gd name="T42" fmla="*/ 155 w 268"/>
                <a:gd name="T43" fmla="*/ 223 h 513"/>
                <a:gd name="T44" fmla="*/ 242 w 268"/>
                <a:gd name="T45" fmla="*/ 274 h 513"/>
                <a:gd name="T46" fmla="*/ 268 w 268"/>
                <a:gd name="T47" fmla="*/ 343 h 513"/>
                <a:gd name="T48" fmla="*/ 113 w 268"/>
                <a:gd name="T49" fmla="*/ 207 h 513"/>
                <a:gd name="T50" fmla="*/ 113 w 268"/>
                <a:gd name="T51" fmla="*/ 119 h 513"/>
                <a:gd name="T52" fmla="*/ 74 w 268"/>
                <a:gd name="T53" fmla="*/ 159 h 513"/>
                <a:gd name="T54" fmla="*/ 113 w 268"/>
                <a:gd name="T55" fmla="*/ 207 h 513"/>
                <a:gd name="T56" fmla="*/ 194 w 268"/>
                <a:gd name="T57" fmla="*/ 346 h 513"/>
                <a:gd name="T58" fmla="*/ 155 w 268"/>
                <a:gd name="T59" fmla="*/ 301 h 513"/>
                <a:gd name="T60" fmla="*/ 155 w 268"/>
                <a:gd name="T61" fmla="*/ 385 h 513"/>
                <a:gd name="T62" fmla="*/ 194 w 268"/>
                <a:gd name="T63" fmla="*/ 346 h 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68" h="513">
                  <a:moveTo>
                    <a:pt x="268" y="343"/>
                  </a:moveTo>
                  <a:cubicBezTo>
                    <a:pt x="268" y="373"/>
                    <a:pt x="258" y="398"/>
                    <a:pt x="239" y="417"/>
                  </a:cubicBezTo>
                  <a:cubicBezTo>
                    <a:pt x="219" y="436"/>
                    <a:pt x="192" y="447"/>
                    <a:pt x="155" y="451"/>
                  </a:cubicBezTo>
                  <a:cubicBezTo>
                    <a:pt x="155" y="512"/>
                    <a:pt x="155" y="512"/>
                    <a:pt x="155" y="512"/>
                  </a:cubicBezTo>
                  <a:cubicBezTo>
                    <a:pt x="113" y="513"/>
                    <a:pt x="113" y="513"/>
                    <a:pt x="113" y="513"/>
                  </a:cubicBezTo>
                  <a:cubicBezTo>
                    <a:pt x="113" y="454"/>
                    <a:pt x="113" y="454"/>
                    <a:pt x="113" y="454"/>
                  </a:cubicBezTo>
                  <a:cubicBezTo>
                    <a:pt x="74" y="453"/>
                    <a:pt x="39" y="445"/>
                    <a:pt x="7" y="428"/>
                  </a:cubicBezTo>
                  <a:cubicBezTo>
                    <a:pt x="7" y="350"/>
                    <a:pt x="7" y="350"/>
                    <a:pt x="7" y="350"/>
                  </a:cubicBezTo>
                  <a:cubicBezTo>
                    <a:pt x="17" y="359"/>
                    <a:pt x="33" y="367"/>
                    <a:pt x="55" y="374"/>
                  </a:cubicBezTo>
                  <a:cubicBezTo>
                    <a:pt x="77" y="382"/>
                    <a:pt x="97" y="386"/>
                    <a:pt x="113" y="388"/>
                  </a:cubicBezTo>
                  <a:cubicBezTo>
                    <a:pt x="113" y="286"/>
                    <a:pt x="113" y="286"/>
                    <a:pt x="113" y="286"/>
                  </a:cubicBezTo>
                  <a:cubicBezTo>
                    <a:pt x="72" y="271"/>
                    <a:pt x="42" y="254"/>
                    <a:pt x="25" y="236"/>
                  </a:cubicBezTo>
                  <a:cubicBezTo>
                    <a:pt x="8" y="217"/>
                    <a:pt x="0" y="194"/>
                    <a:pt x="0" y="164"/>
                  </a:cubicBezTo>
                  <a:cubicBezTo>
                    <a:pt x="0" y="134"/>
                    <a:pt x="10" y="109"/>
                    <a:pt x="31" y="89"/>
                  </a:cubicBezTo>
                  <a:cubicBezTo>
                    <a:pt x="52" y="68"/>
                    <a:pt x="79" y="57"/>
                    <a:pt x="113" y="53"/>
                  </a:cubicBezTo>
                  <a:cubicBezTo>
                    <a:pt x="113" y="1"/>
                    <a:pt x="113" y="1"/>
                    <a:pt x="113" y="1"/>
                  </a:cubicBezTo>
                  <a:cubicBezTo>
                    <a:pt x="155" y="0"/>
                    <a:pt x="155" y="0"/>
                    <a:pt x="155" y="0"/>
                  </a:cubicBezTo>
                  <a:cubicBezTo>
                    <a:pt x="155" y="51"/>
                    <a:pt x="155" y="51"/>
                    <a:pt x="155" y="51"/>
                  </a:cubicBezTo>
                  <a:cubicBezTo>
                    <a:pt x="195" y="53"/>
                    <a:pt x="222" y="60"/>
                    <a:pt x="242" y="71"/>
                  </a:cubicBezTo>
                  <a:cubicBezTo>
                    <a:pt x="242" y="147"/>
                    <a:pt x="242" y="147"/>
                    <a:pt x="242" y="147"/>
                  </a:cubicBezTo>
                  <a:cubicBezTo>
                    <a:pt x="216" y="131"/>
                    <a:pt x="188" y="120"/>
                    <a:pt x="155" y="117"/>
                  </a:cubicBezTo>
                  <a:cubicBezTo>
                    <a:pt x="155" y="223"/>
                    <a:pt x="155" y="223"/>
                    <a:pt x="155" y="223"/>
                  </a:cubicBezTo>
                  <a:cubicBezTo>
                    <a:pt x="196" y="237"/>
                    <a:pt x="224" y="255"/>
                    <a:pt x="242" y="274"/>
                  </a:cubicBezTo>
                  <a:cubicBezTo>
                    <a:pt x="259" y="292"/>
                    <a:pt x="268" y="315"/>
                    <a:pt x="268" y="343"/>
                  </a:cubicBezTo>
                  <a:close/>
                  <a:moveTo>
                    <a:pt x="113" y="207"/>
                  </a:moveTo>
                  <a:cubicBezTo>
                    <a:pt x="113" y="119"/>
                    <a:pt x="113" y="119"/>
                    <a:pt x="113" y="119"/>
                  </a:cubicBezTo>
                  <a:cubicBezTo>
                    <a:pt x="87" y="123"/>
                    <a:pt x="74" y="137"/>
                    <a:pt x="74" y="159"/>
                  </a:cubicBezTo>
                  <a:cubicBezTo>
                    <a:pt x="74" y="179"/>
                    <a:pt x="87" y="195"/>
                    <a:pt x="113" y="207"/>
                  </a:cubicBezTo>
                  <a:close/>
                  <a:moveTo>
                    <a:pt x="194" y="346"/>
                  </a:moveTo>
                  <a:cubicBezTo>
                    <a:pt x="194" y="328"/>
                    <a:pt x="182" y="313"/>
                    <a:pt x="155" y="301"/>
                  </a:cubicBezTo>
                  <a:cubicBezTo>
                    <a:pt x="155" y="385"/>
                    <a:pt x="155" y="385"/>
                    <a:pt x="155" y="385"/>
                  </a:cubicBezTo>
                  <a:cubicBezTo>
                    <a:pt x="182" y="381"/>
                    <a:pt x="194" y="369"/>
                    <a:pt x="194" y="346"/>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117663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1D0BCE4-FF1B-42C6-A34C-B9B896E24AC9}"/>
              </a:ext>
            </a:extLst>
          </p:cNvPr>
          <p:cNvSpPr>
            <a:spLocks noGrp="1"/>
          </p:cNvSpPr>
          <p:nvPr>
            <p:ph type="body" sz="quarter" idx="10"/>
          </p:nvPr>
        </p:nvSpPr>
        <p:spPr>
          <a:xfrm>
            <a:off x="586390" y="1731186"/>
            <a:ext cx="4898137" cy="1348767"/>
          </a:xfrm>
        </p:spPr>
        <p:txBody>
          <a:bodyPr/>
          <a:lstStyle/>
          <a:p>
            <a:r>
              <a:rPr lang="en-US" dirty="0">
                <a:solidFill>
                  <a:schemeClr val="tx1"/>
                </a:solidFill>
              </a:rPr>
              <a:t>Check out the links below to learn more:</a:t>
            </a:r>
            <a:endParaRPr lang="en-US" dirty="0">
              <a:solidFill>
                <a:schemeClr val="accent1"/>
              </a:solidFill>
            </a:endParaRPr>
          </a:p>
          <a:p>
            <a:pPr marL="285750" marR="0" indent="-285750">
              <a:spcBef>
                <a:spcPts val="0"/>
              </a:spcBef>
              <a:spcAft>
                <a:spcPts val="0"/>
              </a:spcAft>
              <a:buFont typeface="Arial" panose="020B0604020202020204" pitchFamily="34" charset="0"/>
              <a:buChar char="•"/>
            </a:pPr>
            <a:r>
              <a:rPr lang="en-US" dirty="0">
                <a:solidFill>
                  <a:schemeClr val="accent1"/>
                </a:solidFill>
                <a:hlinkClick r:id="rId3">
                  <a:extLst>
                    <a:ext uri="{A12FA001-AC4F-418D-AE19-62706E023703}">
                      <ahyp:hlinkClr xmlns:ahyp="http://schemas.microsoft.com/office/drawing/2018/hyperlinkcolor" val="tx"/>
                    </a:ext>
                  </a:extLst>
                </a:hlinkClick>
              </a:rPr>
              <a:t>Reserved Capacity Pricing</a:t>
            </a:r>
            <a:endParaRPr lang="en-US" dirty="0">
              <a:solidFill>
                <a:schemeClr val="accent1"/>
              </a:solidFill>
            </a:endParaRPr>
          </a:p>
          <a:p>
            <a:pPr marL="285750" marR="0" indent="-285750">
              <a:spcBef>
                <a:spcPts val="0"/>
              </a:spcBef>
              <a:spcAft>
                <a:spcPts val="0"/>
              </a:spcAft>
              <a:buFont typeface="Arial" panose="020B0604020202020204" pitchFamily="34" charset="0"/>
              <a:buChar char="•"/>
            </a:pPr>
            <a:r>
              <a:rPr lang="en-US" dirty="0">
                <a:solidFill>
                  <a:schemeClr val="accent1"/>
                </a:solidFill>
                <a:hlinkClick r:id="rId4">
                  <a:extLst>
                    <a:ext uri="{A12FA001-AC4F-418D-AE19-62706E023703}">
                      <ahyp:hlinkClr xmlns:ahyp="http://schemas.microsoft.com/office/drawing/2018/hyperlinkcolor" val="tx"/>
                    </a:ext>
                  </a:extLst>
                </a:hlinkClick>
              </a:rPr>
              <a:t>Reserved Capacity Pricing documentation</a:t>
            </a:r>
            <a:endParaRPr lang="en-US" dirty="0">
              <a:solidFill>
                <a:schemeClr val="accent1"/>
              </a:solidFill>
            </a:endParaRPr>
          </a:p>
          <a:p>
            <a:endParaRPr lang="en-US" dirty="0">
              <a:solidFill>
                <a:schemeClr val="tx1"/>
              </a:solidFill>
            </a:endParaRPr>
          </a:p>
        </p:txBody>
      </p:sp>
      <p:sp>
        <p:nvSpPr>
          <p:cNvPr id="2" name="Title 1">
            <a:extLst>
              <a:ext uri="{FF2B5EF4-FFF2-40B4-BE49-F238E27FC236}">
                <a16:creationId xmlns:a16="http://schemas.microsoft.com/office/drawing/2014/main" id="{45B32FEF-273E-4C5C-AF47-17ABAF924F0A}"/>
              </a:ext>
            </a:extLst>
          </p:cNvPr>
          <p:cNvSpPr>
            <a:spLocks noGrp="1"/>
          </p:cNvSpPr>
          <p:nvPr>
            <p:ph type="title"/>
          </p:nvPr>
        </p:nvSpPr>
        <p:spPr>
          <a:xfrm>
            <a:off x="588263" y="457200"/>
            <a:ext cx="3995612" cy="553998"/>
          </a:xfrm>
        </p:spPr>
        <p:txBody>
          <a:bodyPr/>
          <a:lstStyle/>
          <a:p>
            <a:r>
              <a:rPr lang="en-US" dirty="0"/>
              <a:t>Reserved Capacity is Now Available!</a:t>
            </a:r>
          </a:p>
        </p:txBody>
      </p:sp>
      <p:pic>
        <p:nvPicPr>
          <p:cNvPr id="4" name="Graphic 3" descr="PostgreSQL icon">
            <a:extLst>
              <a:ext uri="{FF2B5EF4-FFF2-40B4-BE49-F238E27FC236}">
                <a16:creationId xmlns:a16="http://schemas.microsoft.com/office/drawing/2014/main" id="{E0521C5E-7F72-411C-9E6C-367A54EA4809}"/>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7965762" y="2248161"/>
            <a:ext cx="2296897" cy="2296897"/>
          </a:xfrm>
          <a:prstGeom prst="rect">
            <a:avLst/>
          </a:prstGeom>
        </p:spPr>
      </p:pic>
      <p:cxnSp>
        <p:nvCxnSpPr>
          <p:cNvPr id="6" name="Straight Connector 5">
            <a:extLst>
              <a:ext uri="{FF2B5EF4-FFF2-40B4-BE49-F238E27FC236}">
                <a16:creationId xmlns:a16="http://schemas.microsoft.com/office/drawing/2014/main" id="{5E926571-AB3B-4C41-95EB-C83374920A89}"/>
              </a:ext>
              <a:ext uri="{C183D7F6-B498-43B3-948B-1728B52AA6E4}">
                <adec:decorative xmlns:adec="http://schemas.microsoft.com/office/drawing/2017/decorative" val="1"/>
              </a:ext>
            </a:extLst>
          </p:cNvPr>
          <p:cNvCxnSpPr>
            <a:cxnSpLocks/>
          </p:cNvCxnSpPr>
          <p:nvPr/>
        </p:nvCxnSpPr>
        <p:spPr>
          <a:xfrm>
            <a:off x="6092042" y="585788"/>
            <a:ext cx="0" cy="5683250"/>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99739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1D0BCE4-FF1B-42C6-A34C-B9B896E24AC9}"/>
              </a:ext>
            </a:extLst>
          </p:cNvPr>
          <p:cNvSpPr>
            <a:spLocks noGrp="1"/>
          </p:cNvSpPr>
          <p:nvPr>
            <p:ph type="body" sz="quarter" idx="10"/>
          </p:nvPr>
        </p:nvSpPr>
        <p:spPr>
          <a:xfrm>
            <a:off x="586390" y="1731186"/>
            <a:ext cx="4898137" cy="2416752"/>
          </a:xfrm>
        </p:spPr>
        <p:txBody>
          <a:bodyPr/>
          <a:lstStyle/>
          <a:p>
            <a:r>
              <a:rPr lang="en-US" dirty="0"/>
              <a:t>Database Migration Guide</a:t>
            </a:r>
            <a:br>
              <a:rPr lang="en-US" dirty="0"/>
            </a:br>
            <a:r>
              <a:rPr lang="en-US" dirty="0">
                <a:solidFill>
                  <a:schemeClr val="accent1"/>
                </a:solidFill>
                <a:hlinkClick r:id="rId3">
                  <a:extLst>
                    <a:ext uri="{A12FA001-AC4F-418D-AE19-62706E023703}">
                      <ahyp:hlinkClr xmlns:ahyp="http://schemas.microsoft.com/office/drawing/2018/hyperlinkcolor" val="tx"/>
                    </a:ext>
                  </a:extLst>
                </a:hlinkClick>
              </a:rPr>
              <a:t>http://aka.ms/datamigration</a:t>
            </a:r>
            <a:endParaRPr lang="en-US" dirty="0">
              <a:solidFill>
                <a:schemeClr val="accent1"/>
              </a:solidFill>
            </a:endParaRPr>
          </a:p>
          <a:p>
            <a:r>
              <a:rPr lang="en-US" dirty="0"/>
              <a:t>Azure Database Migration Service</a:t>
            </a:r>
            <a:br>
              <a:rPr lang="en-US" dirty="0"/>
            </a:br>
            <a:r>
              <a:rPr lang="en-US" dirty="0"/>
              <a:t>Migrate with minimum downtime</a:t>
            </a:r>
            <a:br>
              <a:rPr lang="en-US" dirty="0"/>
            </a:br>
            <a:r>
              <a:rPr lang="en-US" dirty="0">
                <a:solidFill>
                  <a:schemeClr val="accent1"/>
                </a:solidFill>
                <a:hlinkClick r:id="rId4">
                  <a:extLst>
                    <a:ext uri="{A12FA001-AC4F-418D-AE19-62706E023703}">
                      <ahyp:hlinkClr xmlns:ahyp="http://schemas.microsoft.com/office/drawing/2018/hyperlinkcolor" val="tx"/>
                    </a:ext>
                  </a:extLst>
                </a:hlinkClick>
              </a:rPr>
              <a:t>http://aka.ms/get-dms </a:t>
            </a:r>
            <a:endParaRPr lang="en-US" dirty="0">
              <a:solidFill>
                <a:schemeClr val="accent1"/>
              </a:solidFill>
            </a:endParaRPr>
          </a:p>
          <a:p>
            <a:r>
              <a:rPr lang="en-US" dirty="0"/>
              <a:t>Sign up for Preview</a:t>
            </a:r>
            <a:br>
              <a:rPr lang="en-US" dirty="0"/>
            </a:br>
            <a:r>
              <a:rPr lang="en-US" dirty="0">
                <a:solidFill>
                  <a:schemeClr val="accent1"/>
                </a:solidFill>
                <a:hlinkClick r:id="rId5">
                  <a:extLst>
                    <a:ext uri="{A12FA001-AC4F-418D-AE19-62706E023703}">
                      <ahyp:hlinkClr xmlns:ahyp="http://schemas.microsoft.com/office/drawing/2018/hyperlinkcolor" val="tx"/>
                    </a:ext>
                  </a:extLst>
                </a:hlinkClick>
              </a:rPr>
              <a:t>http://aka.ms/dms-preview</a:t>
            </a:r>
            <a:r>
              <a:rPr lang="en-US" dirty="0">
                <a:solidFill>
                  <a:schemeClr val="accent1"/>
                </a:solidFill>
              </a:rPr>
              <a:t> </a:t>
            </a:r>
          </a:p>
        </p:txBody>
      </p:sp>
      <p:sp>
        <p:nvSpPr>
          <p:cNvPr id="2" name="Title 1">
            <a:extLst>
              <a:ext uri="{FF2B5EF4-FFF2-40B4-BE49-F238E27FC236}">
                <a16:creationId xmlns:a16="http://schemas.microsoft.com/office/drawing/2014/main" id="{45B32FEF-273E-4C5C-AF47-17ABAF924F0A}"/>
              </a:ext>
            </a:extLst>
          </p:cNvPr>
          <p:cNvSpPr>
            <a:spLocks noGrp="1"/>
          </p:cNvSpPr>
          <p:nvPr>
            <p:ph type="title"/>
          </p:nvPr>
        </p:nvSpPr>
        <p:spPr/>
        <p:txBody>
          <a:bodyPr/>
          <a:lstStyle/>
          <a:p>
            <a:r>
              <a:rPr lang="en-US" dirty="0"/>
              <a:t>Resources for migration</a:t>
            </a:r>
          </a:p>
        </p:txBody>
      </p:sp>
      <p:grpSp>
        <p:nvGrpSpPr>
          <p:cNvPr id="8" name="Group 7" descr="Upward arching arrow connecting On-premises workloads, Azure Database migration Service, and microsoft azure cloud">
            <a:extLst>
              <a:ext uri="{FF2B5EF4-FFF2-40B4-BE49-F238E27FC236}">
                <a16:creationId xmlns:a16="http://schemas.microsoft.com/office/drawing/2014/main" id="{E92171CA-6D72-3540-9D1C-44D2A054724A}"/>
              </a:ext>
            </a:extLst>
          </p:cNvPr>
          <p:cNvGrpSpPr/>
          <p:nvPr/>
        </p:nvGrpSpPr>
        <p:grpSpPr>
          <a:xfrm>
            <a:off x="6426526" y="597482"/>
            <a:ext cx="5327779" cy="5707182"/>
            <a:chOff x="6426526" y="597482"/>
            <a:chExt cx="5327779" cy="5707182"/>
          </a:xfrm>
        </p:grpSpPr>
        <p:sp>
          <p:nvSpPr>
            <p:cNvPr id="130" name="Arc 129">
              <a:extLst>
                <a:ext uri="{FF2B5EF4-FFF2-40B4-BE49-F238E27FC236}">
                  <a16:creationId xmlns:a16="http://schemas.microsoft.com/office/drawing/2014/main" id="{55F70ED0-817C-449E-8099-DB7FB52B77B5}"/>
                </a:ext>
                <a:ext uri="{C183D7F6-B498-43B3-948B-1728B52AA6E4}">
                  <adec:decorative xmlns:adec="http://schemas.microsoft.com/office/drawing/2017/decorative" val="1"/>
                </a:ext>
              </a:extLst>
            </p:cNvPr>
            <p:cNvSpPr/>
            <p:nvPr/>
          </p:nvSpPr>
          <p:spPr>
            <a:xfrm flipH="1">
              <a:off x="6865830" y="1477813"/>
              <a:ext cx="3799929" cy="4047968"/>
            </a:xfrm>
            <a:custGeom>
              <a:avLst/>
              <a:gdLst>
                <a:gd name="connsiteX0" fmla="*/ 4312195 w 8112123"/>
                <a:gd name="connsiteY0" fmla="*/ 8095 h 8112126"/>
                <a:gd name="connsiteX1" fmla="*/ 8112124 w 8112123"/>
                <a:gd name="connsiteY1" fmla="*/ 4056063 h 8112126"/>
                <a:gd name="connsiteX2" fmla="*/ 4056062 w 8112123"/>
                <a:gd name="connsiteY2" fmla="*/ 4056063 h 8112126"/>
                <a:gd name="connsiteX3" fmla="*/ 4312195 w 8112123"/>
                <a:gd name="connsiteY3" fmla="*/ 8095 h 8112126"/>
                <a:gd name="connsiteX0" fmla="*/ 4312195 w 8112123"/>
                <a:gd name="connsiteY0" fmla="*/ 8095 h 8112126"/>
                <a:gd name="connsiteX1" fmla="*/ 8112124 w 8112123"/>
                <a:gd name="connsiteY1" fmla="*/ 4056063 h 8112126"/>
                <a:gd name="connsiteX0" fmla="*/ 0 w 3799929"/>
                <a:gd name="connsiteY0" fmla="*/ 0 h 4047968"/>
                <a:gd name="connsiteX1" fmla="*/ 3799929 w 3799929"/>
                <a:gd name="connsiteY1" fmla="*/ 4047968 h 4047968"/>
                <a:gd name="connsiteX2" fmla="*/ 0 w 3799929"/>
                <a:gd name="connsiteY2" fmla="*/ 0 h 4047968"/>
                <a:gd name="connsiteX0" fmla="*/ 0 w 3799929"/>
                <a:gd name="connsiteY0" fmla="*/ 0 h 4047968"/>
                <a:gd name="connsiteX1" fmla="*/ 3799929 w 3799929"/>
                <a:gd name="connsiteY1" fmla="*/ 4047968 h 4047968"/>
              </a:gdLst>
              <a:ahLst/>
              <a:cxnLst>
                <a:cxn ang="0">
                  <a:pos x="connsiteX0" y="connsiteY0"/>
                </a:cxn>
                <a:cxn ang="0">
                  <a:pos x="connsiteX1" y="connsiteY1"/>
                </a:cxn>
              </a:cxnLst>
              <a:rect l="l" t="t" r="r" b="b"/>
              <a:pathLst>
                <a:path w="3799929" h="4047968" stroke="0" extrusionOk="0">
                  <a:moveTo>
                    <a:pt x="0" y="0"/>
                  </a:moveTo>
                  <a:cubicBezTo>
                    <a:pt x="2136379" y="135178"/>
                    <a:pt x="3799929" y="1907316"/>
                    <a:pt x="3799929" y="4047968"/>
                  </a:cubicBezTo>
                  <a:lnTo>
                    <a:pt x="0" y="0"/>
                  </a:lnTo>
                  <a:close/>
                </a:path>
                <a:path w="3799929" h="4047968" fill="none">
                  <a:moveTo>
                    <a:pt x="0" y="0"/>
                  </a:moveTo>
                  <a:cubicBezTo>
                    <a:pt x="2136379" y="135178"/>
                    <a:pt x="3799929" y="1907316"/>
                    <a:pt x="3799929" y="4047968"/>
                  </a:cubicBezTo>
                </a:path>
              </a:pathLst>
            </a:custGeom>
            <a:ln>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87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8" name="Oval 127">
              <a:extLst>
                <a:ext uri="{FF2B5EF4-FFF2-40B4-BE49-F238E27FC236}">
                  <a16:creationId xmlns:a16="http://schemas.microsoft.com/office/drawing/2014/main" id="{B3D15B64-0036-41ED-A274-4C952D4D9D61}"/>
                </a:ext>
                <a:ext uri="{C183D7F6-B498-43B3-948B-1728B52AA6E4}">
                  <adec:decorative xmlns:adec="http://schemas.microsoft.com/office/drawing/2017/decorative" val="1"/>
                </a:ext>
              </a:extLst>
            </p:cNvPr>
            <p:cNvSpPr/>
            <p:nvPr/>
          </p:nvSpPr>
          <p:spPr bwMode="auto">
            <a:xfrm flipH="1">
              <a:off x="7865349" y="2780530"/>
              <a:ext cx="77223" cy="77223"/>
            </a:xfrm>
            <a:prstGeom prst="ellipse">
              <a:avLst/>
            </a:prstGeom>
            <a:solidFill>
              <a:srgbClr val="0078D7"/>
            </a:solidFill>
            <a:ln>
              <a:solidFill>
                <a:srgbClr val="0078D7"/>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bodyPr>
            <a:lstStyle/>
            <a:p>
              <a:pPr marL="0" marR="0" lvl="0" indent="0" algn="ctr" defTabSz="931935"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22" name="Rectangle 121">
              <a:extLst>
                <a:ext uri="{FF2B5EF4-FFF2-40B4-BE49-F238E27FC236}">
                  <a16:creationId xmlns:a16="http://schemas.microsoft.com/office/drawing/2014/main" id="{F820502F-6181-46B4-A4B3-5C06A6C82F23}"/>
                </a:ext>
              </a:extLst>
            </p:cNvPr>
            <p:cNvSpPr/>
            <p:nvPr/>
          </p:nvSpPr>
          <p:spPr>
            <a:xfrm>
              <a:off x="10265180" y="1503503"/>
              <a:ext cx="1489125" cy="307777"/>
            </a:xfrm>
            <a:prstGeom prst="rect">
              <a:avLst/>
            </a:prstGeom>
          </p:spPr>
          <p:txBody>
            <a:bodyPr wrap="square">
              <a:spAutoFit/>
            </a:bodyPr>
            <a:lstStyle/>
            <a:p>
              <a:pPr marL="0" marR="0" lvl="0" indent="0" algn="l" defTabSz="913874" rtl="0" eaLnBrk="1" fontAlgn="auto" latinLnBrk="0" hangingPunct="1">
                <a:lnSpc>
                  <a:spcPct val="100000"/>
                </a:lnSpc>
                <a:spcBef>
                  <a:spcPts val="1400"/>
                </a:spcBef>
                <a:spcAft>
                  <a:spcPts val="0"/>
                </a:spcAft>
                <a:buClrTx/>
                <a:buSzTx/>
                <a:buFontTx/>
                <a:buNone/>
                <a:tabLst/>
                <a:defRPr/>
              </a:pPr>
              <a:r>
                <a:rPr kumimoji="0" lang="en-US" sz="1400" b="1" i="0" u="none" strike="noStrike" kern="1200" cap="none" spc="0" normalizeH="0" baseline="0" noProof="0">
                  <a:ln>
                    <a:noFill/>
                  </a:ln>
                  <a:effectLst/>
                  <a:uLnTx/>
                  <a:uFillTx/>
                  <a:latin typeface="Segoe UI Semibold" charset="0"/>
                  <a:ea typeface="Segoe UI Semibold" charset="0"/>
                  <a:cs typeface="Segoe UI Semibold" charset="0"/>
                </a:rPr>
                <a:t>Microsoft Azure</a:t>
              </a:r>
              <a:endParaRPr kumimoji="0" lang="en-US" sz="1100" b="0" i="0" u="none" strike="noStrike" kern="1200" cap="none" spc="0" normalizeH="0" baseline="0" noProof="0">
                <a:ln>
                  <a:noFill/>
                </a:ln>
                <a:effectLst/>
                <a:uLnTx/>
                <a:uFillTx/>
                <a:latin typeface="Segoe UI Semilight" charset="0"/>
                <a:ea typeface="Segoe UI Semilight" charset="0"/>
                <a:cs typeface="Segoe UI Semilight" charset="0"/>
              </a:endParaRPr>
            </a:p>
          </p:txBody>
        </p:sp>
        <p:sp>
          <p:nvSpPr>
            <p:cNvPr id="29" name="Rectangle 28">
              <a:extLst>
                <a:ext uri="{FF2B5EF4-FFF2-40B4-BE49-F238E27FC236}">
                  <a16:creationId xmlns:a16="http://schemas.microsoft.com/office/drawing/2014/main" id="{7FF9806F-1ADC-4754-8C8C-442FBBEA0348}"/>
                </a:ext>
              </a:extLst>
            </p:cNvPr>
            <p:cNvSpPr/>
            <p:nvPr/>
          </p:nvSpPr>
          <p:spPr>
            <a:xfrm>
              <a:off x="7055337" y="5424188"/>
              <a:ext cx="1810287" cy="523220"/>
            </a:xfrm>
            <a:prstGeom prst="rect">
              <a:avLst/>
            </a:prstGeom>
          </p:spPr>
          <p:txBody>
            <a:bodyPr wrap="square">
              <a:spAutoFit/>
            </a:bodyPr>
            <a:lstStyle/>
            <a:p>
              <a:pPr marL="0" marR="0" lvl="0" indent="0" algn="l" defTabSz="913874" rtl="0" eaLnBrk="1" fontAlgn="auto" latinLnBrk="0" hangingPunct="1">
                <a:lnSpc>
                  <a:spcPct val="100000"/>
                </a:lnSpc>
                <a:spcBef>
                  <a:spcPts val="1400"/>
                </a:spcBef>
                <a:spcAft>
                  <a:spcPts val="0"/>
                </a:spcAft>
                <a:buClrTx/>
                <a:buSzTx/>
                <a:buFontTx/>
                <a:buNone/>
                <a:tabLst/>
                <a:defRPr/>
              </a:pPr>
              <a:r>
                <a:rPr kumimoji="0" lang="en-US" sz="1400" b="1" i="0" u="none" strike="noStrike" kern="1200" cap="none" spc="0" normalizeH="0" baseline="0" noProof="0">
                  <a:ln>
                    <a:noFill/>
                  </a:ln>
                  <a:effectLst/>
                  <a:uLnTx/>
                  <a:uFillTx/>
                  <a:latin typeface="Segoe UI Semibold" charset="0"/>
                  <a:ea typeface="Segoe UI Semibold" charset="0"/>
                  <a:cs typeface="Segoe UI Semibold" charset="0"/>
                </a:rPr>
                <a:t>On-premises workloads</a:t>
              </a:r>
              <a:endParaRPr kumimoji="0" lang="en-US" sz="1100" b="0" i="0" u="none" strike="noStrike" kern="1200" cap="none" spc="0" normalizeH="0" baseline="0" noProof="0">
                <a:ln>
                  <a:noFill/>
                </a:ln>
                <a:effectLst/>
                <a:uLnTx/>
                <a:uFillTx/>
                <a:latin typeface="Segoe UI Semilight" charset="0"/>
                <a:ea typeface="Segoe UI Semilight" charset="0"/>
                <a:cs typeface="Segoe UI Semilight" charset="0"/>
              </a:endParaRPr>
            </a:p>
          </p:txBody>
        </p:sp>
        <p:sp>
          <p:nvSpPr>
            <p:cNvPr id="30" name="Rectangle 29">
              <a:extLst>
                <a:ext uri="{FF2B5EF4-FFF2-40B4-BE49-F238E27FC236}">
                  <a16:creationId xmlns:a16="http://schemas.microsoft.com/office/drawing/2014/main" id="{0C7EB5C8-0832-4938-9DD3-FB001556A686}"/>
                </a:ext>
              </a:extLst>
            </p:cNvPr>
            <p:cNvSpPr/>
            <p:nvPr/>
          </p:nvSpPr>
          <p:spPr>
            <a:xfrm>
              <a:off x="7931793" y="2753129"/>
              <a:ext cx="1810287" cy="523220"/>
            </a:xfrm>
            <a:prstGeom prst="rect">
              <a:avLst/>
            </a:prstGeom>
          </p:spPr>
          <p:txBody>
            <a:bodyPr wrap="square">
              <a:spAutoFit/>
            </a:bodyPr>
            <a:lstStyle/>
            <a:p>
              <a:pPr marL="0" marR="0" lvl="0" indent="0" algn="l" defTabSz="913874" rtl="0" eaLnBrk="1" fontAlgn="auto" latinLnBrk="0" hangingPunct="1">
                <a:lnSpc>
                  <a:spcPct val="100000"/>
                </a:lnSpc>
                <a:spcBef>
                  <a:spcPts val="1400"/>
                </a:spcBef>
                <a:spcAft>
                  <a:spcPts val="0"/>
                </a:spcAft>
                <a:buClrTx/>
                <a:buSzTx/>
                <a:buFontTx/>
                <a:buNone/>
                <a:tabLst/>
                <a:defRPr/>
              </a:pPr>
              <a:r>
                <a:rPr kumimoji="0" lang="en-US" sz="1400" b="1" i="0" u="none" strike="noStrike" kern="1200" cap="none" spc="0" normalizeH="0" baseline="0" noProof="0">
                  <a:ln>
                    <a:noFill/>
                  </a:ln>
                  <a:effectLst/>
                  <a:uLnTx/>
                  <a:uFillTx/>
                  <a:latin typeface="Segoe UI Semibold" charset="0"/>
                  <a:ea typeface="Segoe UI Semibold" charset="0"/>
                  <a:cs typeface="Segoe UI Semibold" charset="0"/>
                </a:rPr>
                <a:t>Azure Database Migration Service </a:t>
              </a:r>
              <a:endParaRPr kumimoji="0" lang="en-US" sz="1100" b="0" i="0" u="none" strike="noStrike" kern="1200" cap="none" spc="0" normalizeH="0" baseline="0" noProof="0">
                <a:ln>
                  <a:noFill/>
                </a:ln>
                <a:effectLst/>
                <a:uLnTx/>
                <a:uFillTx/>
                <a:latin typeface="Segoe UI Semilight" charset="0"/>
                <a:ea typeface="Segoe UI Semilight" charset="0"/>
                <a:cs typeface="Segoe UI Semilight" charset="0"/>
              </a:endParaRPr>
            </a:p>
          </p:txBody>
        </p:sp>
        <p:grpSp>
          <p:nvGrpSpPr>
            <p:cNvPr id="28" name="Group 27">
              <a:extLst>
                <a:ext uri="{FF2B5EF4-FFF2-40B4-BE49-F238E27FC236}">
                  <a16:creationId xmlns:a16="http://schemas.microsoft.com/office/drawing/2014/main" id="{C5067D6B-8B26-4367-8AB0-DA65BF2D5810}"/>
                </a:ext>
              </a:extLst>
            </p:cNvPr>
            <p:cNvGrpSpPr/>
            <p:nvPr/>
          </p:nvGrpSpPr>
          <p:grpSpPr>
            <a:xfrm>
              <a:off x="6426526" y="5748235"/>
              <a:ext cx="716233" cy="556429"/>
              <a:chOff x="4629192" y="2336515"/>
              <a:chExt cx="716233" cy="556429"/>
            </a:xfrm>
          </p:grpSpPr>
          <p:sp>
            <p:nvSpPr>
              <p:cNvPr id="31" name="Rectangle 30">
                <a:extLst>
                  <a:ext uri="{FF2B5EF4-FFF2-40B4-BE49-F238E27FC236}">
                    <a16:creationId xmlns:a16="http://schemas.microsoft.com/office/drawing/2014/main" id="{B784FB43-8425-4B41-9A1B-5D127C43730E}"/>
                  </a:ext>
                </a:extLst>
              </p:cNvPr>
              <p:cNvSpPr/>
              <p:nvPr/>
            </p:nvSpPr>
            <p:spPr>
              <a:xfrm>
                <a:off x="4629192" y="2336515"/>
                <a:ext cx="278414" cy="556429"/>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32" name="Rectangle 31">
                <a:extLst>
                  <a:ext uri="{FF2B5EF4-FFF2-40B4-BE49-F238E27FC236}">
                    <a16:creationId xmlns:a16="http://schemas.microsoft.com/office/drawing/2014/main" id="{54FB7A9A-155A-479B-B075-4B14F49E9F0B}"/>
                  </a:ext>
                </a:extLst>
              </p:cNvPr>
              <p:cNvSpPr/>
              <p:nvPr/>
            </p:nvSpPr>
            <p:spPr>
              <a:xfrm>
                <a:off x="4938421" y="2455083"/>
                <a:ext cx="254220" cy="43786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33" name="Rectangle 32">
                <a:extLst>
                  <a:ext uri="{FF2B5EF4-FFF2-40B4-BE49-F238E27FC236}">
                    <a16:creationId xmlns:a16="http://schemas.microsoft.com/office/drawing/2014/main" id="{D497FD5C-2028-463A-9219-49BF81CCB6A1}"/>
                  </a:ext>
                </a:extLst>
              </p:cNvPr>
              <p:cNvSpPr/>
              <p:nvPr/>
            </p:nvSpPr>
            <p:spPr>
              <a:xfrm>
                <a:off x="5223456" y="2639024"/>
                <a:ext cx="121969" cy="253920"/>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34" name="Rectangle 33">
                <a:extLst>
                  <a:ext uri="{FF2B5EF4-FFF2-40B4-BE49-F238E27FC236}">
                    <a16:creationId xmlns:a16="http://schemas.microsoft.com/office/drawing/2014/main" id="{A07FA8F2-15F8-462F-A9CE-A1C68A9F9172}"/>
                  </a:ext>
                </a:extLst>
              </p:cNvPr>
              <p:cNvSpPr/>
              <p:nvPr/>
            </p:nvSpPr>
            <p:spPr>
              <a:xfrm>
                <a:off x="4733709" y="2770148"/>
                <a:ext cx="69380" cy="122796"/>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35" name="Rectangle 34">
                <a:extLst>
                  <a:ext uri="{FF2B5EF4-FFF2-40B4-BE49-F238E27FC236}">
                    <a16:creationId xmlns:a16="http://schemas.microsoft.com/office/drawing/2014/main" id="{54E66AFF-50E0-431D-A9E1-157818BFEBFE}"/>
                  </a:ext>
                </a:extLst>
              </p:cNvPr>
              <p:cNvSpPr/>
              <p:nvPr/>
            </p:nvSpPr>
            <p:spPr>
              <a:xfrm>
                <a:off x="5030398" y="2770148"/>
                <a:ext cx="69380" cy="122796"/>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36" name="Rectangle 35">
                <a:extLst>
                  <a:ext uri="{FF2B5EF4-FFF2-40B4-BE49-F238E27FC236}">
                    <a16:creationId xmlns:a16="http://schemas.microsoft.com/office/drawing/2014/main" id="{523FC9BA-81E0-4C5A-87C1-EAAA918C1ED5}"/>
                  </a:ext>
                </a:extLst>
              </p:cNvPr>
              <p:cNvSpPr/>
              <p:nvPr/>
            </p:nvSpPr>
            <p:spPr>
              <a:xfrm>
                <a:off x="5258775" y="2799041"/>
                <a:ext cx="45719" cy="93903"/>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40" name="Group 39">
              <a:extLst>
                <a:ext uri="{FF2B5EF4-FFF2-40B4-BE49-F238E27FC236}">
                  <a16:creationId xmlns:a16="http://schemas.microsoft.com/office/drawing/2014/main" id="{AC3297C3-E80D-49DD-A036-A8A727B8C53E}"/>
                </a:ext>
              </a:extLst>
            </p:cNvPr>
            <p:cNvGrpSpPr/>
            <p:nvPr/>
          </p:nvGrpSpPr>
          <p:grpSpPr>
            <a:xfrm>
              <a:off x="10917393" y="1154422"/>
              <a:ext cx="589823" cy="349081"/>
              <a:chOff x="944563" y="1663701"/>
              <a:chExt cx="155575" cy="92075"/>
            </a:xfrm>
            <a:solidFill>
              <a:schemeClr val="accent1"/>
            </a:solidFill>
          </p:grpSpPr>
          <p:sp>
            <p:nvSpPr>
              <p:cNvPr id="41" name="Oval 19">
                <a:extLst>
                  <a:ext uri="{FF2B5EF4-FFF2-40B4-BE49-F238E27FC236}">
                    <a16:creationId xmlns:a16="http://schemas.microsoft.com/office/drawing/2014/main" id="{9B8F1414-F74A-4521-B373-5D962A82B338}"/>
                  </a:ext>
                </a:extLst>
              </p:cNvPr>
              <p:cNvSpPr>
                <a:spLocks noChangeArrowheads="1"/>
              </p:cNvSpPr>
              <p:nvPr/>
            </p:nvSpPr>
            <p:spPr bwMode="auto">
              <a:xfrm>
                <a:off x="960438" y="1663701"/>
                <a:ext cx="93663" cy="920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20">
                <a:extLst>
                  <a:ext uri="{FF2B5EF4-FFF2-40B4-BE49-F238E27FC236}">
                    <a16:creationId xmlns:a16="http://schemas.microsoft.com/office/drawing/2014/main" id="{12F41E3E-DD39-4A18-A27F-5E96748761C9}"/>
                  </a:ext>
                </a:extLst>
              </p:cNvPr>
              <p:cNvSpPr>
                <a:spLocks/>
              </p:cNvSpPr>
              <p:nvPr/>
            </p:nvSpPr>
            <p:spPr bwMode="auto">
              <a:xfrm>
                <a:off x="944563" y="1720851"/>
                <a:ext cx="155575" cy="34925"/>
              </a:xfrm>
              <a:custGeom>
                <a:avLst/>
                <a:gdLst>
                  <a:gd name="T0" fmla="*/ 379 w 427"/>
                  <a:gd name="T1" fmla="*/ 96 h 96"/>
                  <a:gd name="T2" fmla="*/ 48 w 427"/>
                  <a:gd name="T3" fmla="*/ 96 h 96"/>
                  <a:gd name="T4" fmla="*/ 0 w 427"/>
                  <a:gd name="T5" fmla="*/ 48 h 96"/>
                  <a:gd name="T6" fmla="*/ 0 w 427"/>
                  <a:gd name="T7" fmla="*/ 48 h 96"/>
                  <a:gd name="T8" fmla="*/ 48 w 427"/>
                  <a:gd name="T9" fmla="*/ 0 h 96"/>
                  <a:gd name="T10" fmla="*/ 379 w 427"/>
                  <a:gd name="T11" fmla="*/ 0 h 96"/>
                  <a:gd name="T12" fmla="*/ 427 w 427"/>
                  <a:gd name="T13" fmla="*/ 48 h 96"/>
                  <a:gd name="T14" fmla="*/ 427 w 427"/>
                  <a:gd name="T15" fmla="*/ 48 h 96"/>
                  <a:gd name="T16" fmla="*/ 379 w 427"/>
                  <a:gd name="T1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96">
                    <a:moveTo>
                      <a:pt x="379" y="96"/>
                    </a:moveTo>
                    <a:cubicBezTo>
                      <a:pt x="48" y="96"/>
                      <a:pt x="48" y="96"/>
                      <a:pt x="48" y="96"/>
                    </a:cubicBezTo>
                    <a:cubicBezTo>
                      <a:pt x="22" y="96"/>
                      <a:pt x="0" y="75"/>
                      <a:pt x="0" y="48"/>
                    </a:cubicBezTo>
                    <a:cubicBezTo>
                      <a:pt x="0" y="48"/>
                      <a:pt x="0" y="48"/>
                      <a:pt x="0" y="48"/>
                    </a:cubicBezTo>
                    <a:cubicBezTo>
                      <a:pt x="0" y="21"/>
                      <a:pt x="22" y="0"/>
                      <a:pt x="48" y="0"/>
                    </a:cubicBezTo>
                    <a:cubicBezTo>
                      <a:pt x="379" y="0"/>
                      <a:pt x="379" y="0"/>
                      <a:pt x="379" y="0"/>
                    </a:cubicBezTo>
                    <a:cubicBezTo>
                      <a:pt x="406" y="0"/>
                      <a:pt x="427" y="21"/>
                      <a:pt x="427" y="48"/>
                    </a:cubicBezTo>
                    <a:cubicBezTo>
                      <a:pt x="427" y="48"/>
                      <a:pt x="427" y="48"/>
                      <a:pt x="427" y="48"/>
                    </a:cubicBezTo>
                    <a:cubicBezTo>
                      <a:pt x="427" y="75"/>
                      <a:pt x="406" y="96"/>
                      <a:pt x="379"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Oval 21">
                <a:extLst>
                  <a:ext uri="{FF2B5EF4-FFF2-40B4-BE49-F238E27FC236}">
                    <a16:creationId xmlns:a16="http://schemas.microsoft.com/office/drawing/2014/main" id="{7A3020D0-AA8D-4A43-B767-CDE857226B4E}"/>
                  </a:ext>
                </a:extLst>
              </p:cNvPr>
              <p:cNvSpPr>
                <a:spLocks noChangeArrowheads="1"/>
              </p:cNvSpPr>
              <p:nvPr/>
            </p:nvSpPr>
            <p:spPr bwMode="auto">
              <a:xfrm>
                <a:off x="1022350" y="1679576"/>
                <a:ext cx="61913" cy="60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39" name="Graphic 38">
              <a:extLst>
                <a:ext uri="{FF2B5EF4-FFF2-40B4-BE49-F238E27FC236}">
                  <a16:creationId xmlns:a16="http://schemas.microsoft.com/office/drawing/2014/main" id="{BE5EE865-5EF1-4C41-8134-A6ACC8D550DE}"/>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0255432" y="597482"/>
              <a:ext cx="722147" cy="722147"/>
            </a:xfrm>
            <a:prstGeom prst="rect">
              <a:avLst/>
            </a:prstGeom>
          </p:spPr>
        </p:pic>
        <p:pic>
          <p:nvPicPr>
            <p:cNvPr id="37" name="Graphic 36">
              <a:extLst>
                <a:ext uri="{FF2B5EF4-FFF2-40B4-BE49-F238E27FC236}">
                  <a16:creationId xmlns:a16="http://schemas.microsoft.com/office/drawing/2014/main" id="{5623151A-CB46-6845-8A15-B637C41E1E93}"/>
                </a:ext>
              </a:extLst>
            </p:cNvPr>
            <p:cNvPicPr>
              <a:picLocks noChangeAspect="1"/>
            </p:cNvPicPr>
            <p:nvPr/>
          </p:nvPicPr>
          <p:blipFill>
            <a:blip r:embed="rId8">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7184571" y="2188485"/>
              <a:ext cx="690134" cy="690134"/>
            </a:xfrm>
            <a:prstGeom prst="rect">
              <a:avLst/>
            </a:prstGeom>
          </p:spPr>
        </p:pic>
      </p:grpSp>
      <p:cxnSp>
        <p:nvCxnSpPr>
          <p:cNvPr id="44" name="Straight Connector 43">
            <a:extLst>
              <a:ext uri="{FF2B5EF4-FFF2-40B4-BE49-F238E27FC236}">
                <a16:creationId xmlns:a16="http://schemas.microsoft.com/office/drawing/2014/main" id="{E2D1AD87-B4D1-B74B-A44B-84472D7C3FE3}"/>
              </a:ext>
              <a:ext uri="{C183D7F6-B498-43B3-948B-1728B52AA6E4}">
                <adec:decorative xmlns:adec="http://schemas.microsoft.com/office/drawing/2017/decorative" val="1"/>
              </a:ext>
            </a:extLst>
          </p:cNvPr>
          <p:cNvCxnSpPr>
            <a:cxnSpLocks/>
          </p:cNvCxnSpPr>
          <p:nvPr/>
        </p:nvCxnSpPr>
        <p:spPr>
          <a:xfrm>
            <a:off x="6092042" y="585788"/>
            <a:ext cx="0" cy="5683250"/>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7322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5">
            <a:extLst>
              <a:ext uri="{FF2B5EF4-FFF2-40B4-BE49-F238E27FC236}">
                <a16:creationId xmlns:a16="http://schemas.microsoft.com/office/drawing/2014/main" id="{1C7F6BD0-6B1C-4C52-B7AB-EB2F92DD53BE}"/>
              </a:ext>
            </a:extLst>
          </p:cNvPr>
          <p:cNvSpPr>
            <a:spLocks noGrp="1"/>
          </p:cNvSpPr>
          <p:nvPr>
            <p:ph type="body" sz="quarter" idx="10"/>
          </p:nvPr>
        </p:nvSpPr>
        <p:spPr>
          <a:xfrm>
            <a:off x="6595305" y="1731185"/>
            <a:ext cx="4811250" cy="4353091"/>
          </a:xfrm>
        </p:spPr>
        <p:txBody>
          <a:bodyPr/>
          <a:lstStyle/>
          <a:p>
            <a:pPr marL="0" indent="0">
              <a:lnSpc>
                <a:spcPct val="110000"/>
              </a:lnSpc>
              <a:spcBef>
                <a:spcPts val="0"/>
              </a:spcBef>
              <a:buNone/>
            </a:pPr>
            <a:r>
              <a:rPr lang="en-US" sz="1600" dirty="0">
                <a:latin typeface="+mn-lt"/>
              </a:rPr>
              <a:t>Azure service page: </a:t>
            </a:r>
            <a:r>
              <a:rPr lang="en-US" sz="1600" dirty="0">
                <a:latin typeface="+mj-lt"/>
                <a:hlinkClick r:id="rId3"/>
              </a:rPr>
              <a:t>http://aka.ms/postgresql</a:t>
            </a:r>
            <a:r>
              <a:rPr lang="en-US" sz="1600" dirty="0">
                <a:latin typeface="+mj-lt"/>
              </a:rPr>
              <a:t> </a:t>
            </a:r>
          </a:p>
          <a:p>
            <a:pPr marL="287338" lvl="1" indent="-285750">
              <a:lnSpc>
                <a:spcPct val="110000"/>
              </a:lnSpc>
              <a:spcBef>
                <a:spcPts val="0"/>
              </a:spcBef>
            </a:pPr>
            <a:endParaRPr lang="en-US" dirty="0">
              <a:latin typeface="+mj-lt"/>
            </a:endParaRPr>
          </a:p>
          <a:p>
            <a:pPr marL="0" indent="0">
              <a:lnSpc>
                <a:spcPct val="110000"/>
              </a:lnSpc>
              <a:spcBef>
                <a:spcPts val="0"/>
              </a:spcBef>
              <a:buNone/>
            </a:pPr>
            <a:r>
              <a:rPr lang="en-US" sz="1600" dirty="0">
                <a:latin typeface="+mn-lt"/>
              </a:rPr>
              <a:t>Documentation: </a:t>
            </a:r>
            <a:r>
              <a:rPr lang="en-US" sz="1600" dirty="0">
                <a:latin typeface="+mj-lt"/>
                <a:hlinkClick r:id="rId4"/>
              </a:rPr>
              <a:t>Azure Database for PostgreSQL</a:t>
            </a:r>
            <a:endParaRPr lang="en-US" sz="1600" dirty="0">
              <a:latin typeface="+mj-lt"/>
            </a:endParaRPr>
          </a:p>
          <a:p>
            <a:pPr marL="1588" lvl="1" indent="0">
              <a:lnSpc>
                <a:spcPct val="110000"/>
              </a:lnSpc>
              <a:spcBef>
                <a:spcPts val="0"/>
              </a:spcBef>
              <a:buNone/>
            </a:pPr>
            <a:endParaRPr lang="en-US" dirty="0">
              <a:latin typeface="+mj-lt"/>
            </a:endParaRPr>
          </a:p>
          <a:p>
            <a:pPr marL="0" indent="0">
              <a:lnSpc>
                <a:spcPct val="110000"/>
              </a:lnSpc>
              <a:spcBef>
                <a:spcPts val="0"/>
              </a:spcBef>
              <a:buNone/>
            </a:pPr>
            <a:r>
              <a:rPr lang="en-US" sz="1600" dirty="0">
                <a:latin typeface="+mn-lt"/>
              </a:rPr>
              <a:t>Discussion forum: </a:t>
            </a:r>
            <a:r>
              <a:rPr lang="en-US" sz="1600" dirty="0">
                <a:latin typeface="+mj-lt"/>
                <a:hlinkClick r:id="rId5"/>
              </a:rPr>
              <a:t>MSDN</a:t>
            </a:r>
            <a:r>
              <a:rPr lang="en-US" sz="1600" dirty="0">
                <a:latin typeface="+mj-lt"/>
              </a:rPr>
              <a:t>, </a:t>
            </a:r>
            <a:r>
              <a:rPr lang="en-US" sz="1600" dirty="0">
                <a:latin typeface="+mj-lt"/>
                <a:hlinkClick r:id="rId6"/>
              </a:rPr>
              <a:t>StackOverflow</a:t>
            </a:r>
            <a:endParaRPr lang="en-US" sz="1600" dirty="0">
              <a:latin typeface="+mj-lt"/>
            </a:endParaRPr>
          </a:p>
          <a:p>
            <a:pPr marL="0" indent="0">
              <a:lnSpc>
                <a:spcPct val="110000"/>
              </a:lnSpc>
              <a:spcBef>
                <a:spcPts val="0"/>
              </a:spcBef>
              <a:buNone/>
            </a:pPr>
            <a:endParaRPr lang="en-US" sz="1600" dirty="0">
              <a:latin typeface="+mj-lt"/>
            </a:endParaRPr>
          </a:p>
          <a:p>
            <a:pPr marL="0" indent="0">
              <a:lnSpc>
                <a:spcPct val="110000"/>
              </a:lnSpc>
              <a:spcBef>
                <a:spcPts val="0"/>
              </a:spcBef>
              <a:buClr>
                <a:prstClr val="black"/>
              </a:buClr>
              <a:buNone/>
            </a:pPr>
            <a:r>
              <a:rPr lang="en-US" sz="1600" dirty="0">
                <a:gradFill>
                  <a:gsLst>
                    <a:gs pos="1250">
                      <a:prstClr val="black"/>
                    </a:gs>
                    <a:gs pos="100000">
                      <a:prstClr val="black"/>
                    </a:gs>
                  </a:gsLst>
                  <a:lin ang="5400000" scaled="0"/>
                </a:gradFill>
              </a:rPr>
              <a:t>Feedback forum: </a:t>
            </a:r>
            <a:r>
              <a:rPr lang="en-US" sz="1600" dirty="0">
                <a:solidFill>
                  <a:schemeClr val="accent1"/>
                </a:solidFill>
                <a:latin typeface="Segoe UI Semibold"/>
                <a:hlinkClick r:id="rId7">
                  <a:extLst>
                    <a:ext uri="{A12FA001-AC4F-418D-AE19-62706E023703}">
                      <ahyp:hlinkClr xmlns:ahyp="http://schemas.microsoft.com/office/drawing/2018/hyperlinkcolor" val="tx"/>
                    </a:ext>
                  </a:extLst>
                </a:hlinkClick>
              </a:rPr>
              <a:t>User Voice</a:t>
            </a:r>
            <a:endParaRPr lang="en-US" sz="1600" dirty="0">
              <a:solidFill>
                <a:schemeClr val="accent1"/>
              </a:solidFill>
              <a:latin typeface="Segoe UI Semibold"/>
            </a:endParaRPr>
          </a:p>
          <a:p>
            <a:pPr marL="0" indent="0">
              <a:lnSpc>
                <a:spcPct val="110000"/>
              </a:lnSpc>
              <a:buNone/>
              <a:defRPr/>
            </a:pPr>
            <a:r>
              <a:rPr lang="en-US" sz="1600" dirty="0"/>
              <a:t>Hands-on Lab: </a:t>
            </a:r>
            <a:r>
              <a:rPr lang="en-US" sz="1600" b="1" dirty="0">
                <a:gradFill>
                  <a:gsLst>
                    <a:gs pos="1250">
                      <a:srgbClr val="000000"/>
                    </a:gs>
                    <a:gs pos="100000">
                      <a:srgbClr val="000000"/>
                    </a:gs>
                  </a:gsLst>
                  <a:lin ang="5400000" scaled="0"/>
                </a:gradFill>
                <a:latin typeface="+mj-lt"/>
                <a:hlinkClick r:id="rId8"/>
              </a:rPr>
              <a:t>http://aka.ms/postgresqlhol</a:t>
            </a:r>
            <a:r>
              <a:rPr lang="en-US" sz="1600" b="1" dirty="0">
                <a:gradFill>
                  <a:gsLst>
                    <a:gs pos="1250">
                      <a:srgbClr val="000000"/>
                    </a:gs>
                    <a:gs pos="100000">
                      <a:srgbClr val="000000"/>
                    </a:gs>
                  </a:gsLst>
                  <a:lin ang="5400000" scaled="0"/>
                </a:gradFill>
                <a:latin typeface="+mj-lt"/>
              </a:rPr>
              <a:t> </a:t>
            </a:r>
          </a:p>
          <a:p>
            <a:pPr marL="0" indent="0">
              <a:lnSpc>
                <a:spcPct val="110000"/>
              </a:lnSpc>
              <a:buNone/>
              <a:defRPr/>
            </a:pPr>
            <a:r>
              <a:rPr lang="en-US" sz="1600" dirty="0"/>
              <a:t>GitHub repo: </a:t>
            </a:r>
            <a:r>
              <a:rPr lang="en-US" sz="1600" b="1" dirty="0">
                <a:gradFill>
                  <a:gsLst>
                    <a:gs pos="1250">
                      <a:srgbClr val="000000"/>
                    </a:gs>
                    <a:gs pos="100000">
                      <a:srgbClr val="000000"/>
                    </a:gs>
                  </a:gsLst>
                  <a:lin ang="5400000" scaled="0"/>
                </a:gradFill>
                <a:latin typeface="+mj-lt"/>
                <a:hlinkClick r:id="rId9"/>
              </a:rPr>
              <a:t>https://github.com/Azure/azure-postgresql</a:t>
            </a:r>
            <a:endParaRPr lang="de-DE" sz="1600" b="1" dirty="0">
              <a:gradFill>
                <a:gsLst>
                  <a:gs pos="1250">
                    <a:srgbClr val="000000"/>
                  </a:gs>
                  <a:gs pos="100000">
                    <a:srgbClr val="000000"/>
                  </a:gs>
                </a:gsLst>
                <a:lin ang="5400000" scaled="0"/>
              </a:gradFill>
              <a:latin typeface="+mj-lt"/>
            </a:endParaRPr>
          </a:p>
        </p:txBody>
      </p:sp>
      <p:sp>
        <p:nvSpPr>
          <p:cNvPr id="8" name="Title 7">
            <a:extLst>
              <a:ext uri="{FF2B5EF4-FFF2-40B4-BE49-F238E27FC236}">
                <a16:creationId xmlns:a16="http://schemas.microsoft.com/office/drawing/2014/main" id="{A3196AD8-3856-451D-8B75-85C980D297BE}"/>
              </a:ext>
            </a:extLst>
          </p:cNvPr>
          <p:cNvSpPr>
            <a:spLocks noGrp="1"/>
          </p:cNvSpPr>
          <p:nvPr>
            <p:ph type="title"/>
          </p:nvPr>
        </p:nvSpPr>
        <p:spPr>
          <a:xfrm>
            <a:off x="588263" y="2856016"/>
            <a:ext cx="4221243" cy="837210"/>
          </a:xfrm>
        </p:spPr>
        <p:txBody>
          <a:bodyPr/>
          <a:lstStyle/>
          <a:p>
            <a:r>
              <a:rPr lang="en-US" sz="3600" cap="none" spc="0" dirty="0">
                <a:latin typeface="+mj-lt"/>
              </a:rPr>
              <a:t>General resources to learn more </a:t>
            </a:r>
          </a:p>
        </p:txBody>
      </p:sp>
      <p:cxnSp>
        <p:nvCxnSpPr>
          <p:cNvPr id="5" name="Straight Connector 4">
            <a:extLst>
              <a:ext uri="{FF2B5EF4-FFF2-40B4-BE49-F238E27FC236}">
                <a16:creationId xmlns:a16="http://schemas.microsoft.com/office/drawing/2014/main" id="{323D3F53-A9B1-3A49-A064-88E2D7B5735B}"/>
              </a:ext>
              <a:ext uri="{C183D7F6-B498-43B3-948B-1728B52AA6E4}">
                <adec:decorative xmlns:adec="http://schemas.microsoft.com/office/drawing/2017/decorative" val="1"/>
              </a:ext>
            </a:extLst>
          </p:cNvPr>
          <p:cNvCxnSpPr>
            <a:cxnSpLocks/>
          </p:cNvCxnSpPr>
          <p:nvPr/>
        </p:nvCxnSpPr>
        <p:spPr>
          <a:xfrm>
            <a:off x="6092042" y="585788"/>
            <a:ext cx="0" cy="5683250"/>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49722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16067ED-1605-44E7-BD4A-042CF598F59F}"/>
              </a:ext>
            </a:extLst>
          </p:cNvPr>
          <p:cNvSpPr>
            <a:spLocks noGrp="1"/>
          </p:cNvSpPr>
          <p:nvPr>
            <p:ph type="title"/>
          </p:nvPr>
        </p:nvSpPr>
        <p:spPr>
          <a:xfrm>
            <a:off x="585216" y="2038614"/>
            <a:ext cx="10998868" cy="1495794"/>
          </a:xfrm>
        </p:spPr>
        <p:txBody>
          <a:bodyPr/>
          <a:lstStyle/>
          <a:p>
            <a:pPr>
              <a:spcAft>
                <a:spcPts val="3000"/>
              </a:spcAft>
            </a:pPr>
            <a:r>
              <a:rPr lang="en-US" sz="4400"/>
              <a:t>Questions? </a:t>
            </a:r>
            <a:br>
              <a:rPr lang="en-US" sz="3200"/>
            </a:br>
            <a:br>
              <a:rPr lang="en-US" sz="3200"/>
            </a:br>
            <a:r>
              <a:rPr lang="en-US" sz="3200"/>
              <a:t>Contact </a:t>
            </a:r>
            <a:r>
              <a:rPr lang="en-US" sz="3200">
                <a:solidFill>
                  <a:schemeClr val="accent2"/>
                </a:solidFill>
                <a:hlinkClick r:id="rId2">
                  <a:extLst>
                    <a:ext uri="{A12FA001-AC4F-418D-AE19-62706E023703}">
                      <ahyp:hlinkClr xmlns:ahyp="http://schemas.microsoft.com/office/drawing/2018/hyperlinkcolor" val="tx"/>
                    </a:ext>
                  </a:extLst>
                </a:hlinkClick>
              </a:rPr>
              <a:t>@Azure Database for MySQL, PostgreSQL &amp; MariaDB</a:t>
            </a:r>
            <a:endParaRPr lang="en-US" sz="3200">
              <a:solidFill>
                <a:schemeClr val="accent2"/>
              </a:solidFill>
            </a:endParaRPr>
          </a:p>
        </p:txBody>
      </p:sp>
    </p:spTree>
    <p:extLst>
      <p:ext uri="{BB962C8B-B14F-4D97-AF65-F5344CB8AC3E}">
        <p14:creationId xmlns:p14="http://schemas.microsoft.com/office/powerpoint/2010/main" val="163077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16067ED-1605-44E7-BD4A-042CF598F59F}"/>
              </a:ext>
            </a:extLst>
          </p:cNvPr>
          <p:cNvSpPr>
            <a:spLocks noGrp="1"/>
          </p:cNvSpPr>
          <p:nvPr>
            <p:ph type="title"/>
          </p:nvPr>
        </p:nvSpPr>
        <p:spPr/>
        <p:txBody>
          <a:bodyPr/>
          <a:lstStyle/>
          <a:p>
            <a:r>
              <a:rPr lang="en-US"/>
              <a:t>Case studies</a:t>
            </a:r>
          </a:p>
        </p:txBody>
      </p:sp>
    </p:spTree>
    <p:extLst>
      <p:ext uri="{BB962C8B-B14F-4D97-AF65-F5344CB8AC3E}">
        <p14:creationId xmlns:p14="http://schemas.microsoft.com/office/powerpoint/2010/main" val="39402112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A0BBBC7-C909-43AB-968C-B4AA30A37377}"/>
              </a:ext>
            </a:extLst>
          </p:cNvPr>
          <p:cNvSpPr>
            <a:spLocks noGrp="1"/>
          </p:cNvSpPr>
          <p:nvPr>
            <p:ph type="title"/>
          </p:nvPr>
        </p:nvSpPr>
        <p:spPr>
          <a:xfrm>
            <a:off x="588263" y="457200"/>
            <a:ext cx="6092455" cy="2215991"/>
          </a:xfrm>
        </p:spPr>
        <p:txBody>
          <a:bodyPr/>
          <a:lstStyle/>
          <a:p>
            <a:r>
              <a:rPr lang="en-US" dirty="0" err="1"/>
              <a:t>HarvestMark</a:t>
            </a:r>
            <a:r>
              <a:rPr lang="en-US" dirty="0"/>
              <a:t> chooses Azure over Amazon for improved security and performance</a:t>
            </a:r>
          </a:p>
        </p:txBody>
      </p:sp>
      <p:pic>
        <p:nvPicPr>
          <p:cNvPr id="9" name="Picture Placeholder 8">
            <a:extLst>
              <a:ext uri="{FF2B5EF4-FFF2-40B4-BE49-F238E27FC236}">
                <a16:creationId xmlns:a16="http://schemas.microsoft.com/office/drawing/2014/main" id="{68F8A10C-5CA0-8742-85E5-6FACD2D0C187}"/>
              </a:ext>
              <a:ext uri="{C183D7F6-B498-43B3-948B-1728B52AA6E4}">
                <adec:decorative xmlns:adec="http://schemas.microsoft.com/office/drawing/2017/decorative" val="1"/>
              </a:ext>
            </a:extLst>
          </p:cNvPr>
          <p:cNvPicPr>
            <a:picLocks noGrp="1" noChangeAspect="1"/>
          </p:cNvPicPr>
          <p:nvPr>
            <p:ph type="pic" sz="quarter" idx="11"/>
          </p:nvPr>
        </p:nvPicPr>
        <p:blipFill rotWithShape="1">
          <a:blip r:embed="rId3" cstate="hqprint">
            <a:extLst>
              <a:ext uri="{28A0092B-C50C-407E-A947-70E740481C1C}">
                <a14:useLocalDpi xmlns:a14="http://schemas.microsoft.com/office/drawing/2010/main"/>
              </a:ext>
            </a:extLst>
          </a:blip>
          <a:srcRect/>
          <a:stretch/>
        </p:blipFill>
        <p:spPr/>
      </p:pic>
      <p:sp>
        <p:nvSpPr>
          <p:cNvPr id="4" name="Text Placeholder 3">
            <a:extLst>
              <a:ext uri="{FF2B5EF4-FFF2-40B4-BE49-F238E27FC236}">
                <a16:creationId xmlns:a16="http://schemas.microsoft.com/office/drawing/2014/main" id="{9A923F77-67EF-4799-B8A0-0A66C08F1110}"/>
              </a:ext>
            </a:extLst>
          </p:cNvPr>
          <p:cNvSpPr>
            <a:spLocks noGrp="1"/>
          </p:cNvSpPr>
          <p:nvPr>
            <p:ph type="body" sz="quarter" idx="10"/>
          </p:nvPr>
        </p:nvSpPr>
        <p:spPr>
          <a:xfrm>
            <a:off x="584200" y="2418334"/>
            <a:ext cx="5146331" cy="2995692"/>
          </a:xfrm>
        </p:spPr>
        <p:txBody>
          <a:bodyPr/>
          <a:lstStyle/>
          <a:p>
            <a:pPr marL="0" marR="0" lvl="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r>
              <a:rPr kumimoji="0" lang="en-CA" sz="1600" b="1" i="0" u="none" strike="noStrike" kern="1200" cap="none" spc="0" normalizeH="0" baseline="0" noProof="0" dirty="0">
                <a:ln>
                  <a:noFill/>
                </a:ln>
                <a:solidFill>
                  <a:schemeClr val="tx1"/>
                </a:solidFill>
                <a:effectLst/>
                <a:uLnTx/>
                <a:uFillTx/>
                <a:latin typeface="+mn-lt"/>
                <a:ea typeface="+mn-ea"/>
                <a:cs typeface="Segoe UI Semilight" panose="020B0402040204020203" pitchFamily="34" charset="0"/>
              </a:rPr>
              <a:t>Challenge</a:t>
            </a:r>
          </a:p>
          <a:p>
            <a:pPr marL="0" marR="0" lvl="1"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chemeClr val="tx1"/>
                </a:solidFill>
                <a:effectLst/>
                <a:uLnTx/>
                <a:uFillTx/>
                <a:latin typeface="Segoe UI"/>
                <a:ea typeface="+mn-ea"/>
                <a:cs typeface="+mn-cs"/>
              </a:rPr>
              <a:t>Grocery chains depend on </a:t>
            </a:r>
            <a:r>
              <a:rPr kumimoji="0" lang="en-US" sz="1400" b="0" i="0" u="none" strike="noStrike" kern="1200" cap="none" spc="0" normalizeH="0" baseline="0" noProof="0" dirty="0" err="1">
                <a:ln>
                  <a:noFill/>
                </a:ln>
                <a:solidFill>
                  <a:schemeClr val="tx1"/>
                </a:solidFill>
                <a:effectLst/>
                <a:uLnTx/>
                <a:uFillTx/>
                <a:latin typeface="Segoe UI"/>
                <a:ea typeface="+mn-ea"/>
                <a:cs typeface="+mn-cs"/>
              </a:rPr>
              <a:t>HarvestMark</a:t>
            </a:r>
            <a:r>
              <a:rPr kumimoji="0" lang="en-US" sz="1400" b="0" i="0" u="none" strike="noStrike" kern="1200" cap="none" spc="0" normalizeH="0" baseline="0" noProof="0" dirty="0">
                <a:ln>
                  <a:noFill/>
                </a:ln>
                <a:solidFill>
                  <a:schemeClr val="tx1"/>
                </a:solidFill>
                <a:effectLst/>
                <a:uLnTx/>
                <a:uFillTx/>
                <a:latin typeface="Segoe UI"/>
                <a:ea typeface="+mn-ea"/>
                <a:cs typeface="+mn-cs"/>
              </a:rPr>
              <a:t> for sophisticated quality assurance solutions. </a:t>
            </a:r>
            <a:r>
              <a:rPr kumimoji="0" lang="en-US" sz="1400" b="0" i="0" u="none" strike="noStrike" kern="1200" cap="none" spc="0" normalizeH="0" baseline="0" noProof="0" dirty="0" err="1">
                <a:ln>
                  <a:noFill/>
                </a:ln>
                <a:solidFill>
                  <a:schemeClr val="tx1"/>
                </a:solidFill>
                <a:effectLst/>
                <a:uLnTx/>
                <a:uFillTx/>
                <a:latin typeface="Segoe UI"/>
                <a:ea typeface="+mn-ea"/>
                <a:cs typeface="+mn-cs"/>
              </a:rPr>
              <a:t>HarvestMark</a:t>
            </a:r>
            <a:r>
              <a:rPr kumimoji="0" lang="en-US" sz="1400" b="0" i="0" u="none" strike="noStrike" kern="1200" cap="none" spc="0" normalizeH="0" baseline="0" noProof="0" dirty="0">
                <a:ln>
                  <a:noFill/>
                </a:ln>
                <a:solidFill>
                  <a:schemeClr val="tx1"/>
                </a:solidFill>
                <a:effectLst/>
                <a:uLnTx/>
                <a:uFillTx/>
                <a:latin typeface="Segoe UI"/>
                <a:ea typeface="+mn-ea"/>
                <a:cs typeface="+mn-cs"/>
              </a:rPr>
              <a:t> depended on AWS for reliable hosting. But when AWS branched into groceries, </a:t>
            </a:r>
            <a:r>
              <a:rPr kumimoji="0" lang="en-US" sz="1400" b="0" i="0" u="none" strike="noStrike" kern="1200" cap="none" spc="0" normalizeH="0" baseline="0" noProof="0" dirty="0" err="1">
                <a:ln>
                  <a:noFill/>
                </a:ln>
                <a:solidFill>
                  <a:schemeClr val="tx1"/>
                </a:solidFill>
                <a:effectLst/>
                <a:uLnTx/>
                <a:uFillTx/>
                <a:latin typeface="Segoe UI"/>
                <a:ea typeface="+mn-ea"/>
                <a:cs typeface="+mn-cs"/>
              </a:rPr>
              <a:t>HarvestMark’s</a:t>
            </a:r>
            <a:r>
              <a:rPr kumimoji="0" lang="en-US" sz="1400" b="0" i="0" u="none" strike="noStrike" kern="1200" cap="none" spc="0" normalizeH="0" baseline="0" noProof="0" dirty="0">
                <a:ln>
                  <a:noFill/>
                </a:ln>
                <a:solidFill>
                  <a:schemeClr val="tx1"/>
                </a:solidFill>
                <a:effectLst/>
                <a:uLnTx/>
                <a:uFillTx/>
                <a:latin typeface="Segoe UI"/>
                <a:ea typeface="+mn-ea"/>
                <a:cs typeface="+mn-cs"/>
              </a:rPr>
              <a:t> customers feared conflict of interest.</a:t>
            </a:r>
          </a:p>
          <a:p>
            <a:pPr marL="0" marR="0" lvl="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r>
              <a:rPr kumimoji="0" lang="en-CA" sz="1600" b="1" i="0" u="none" strike="noStrike" kern="1200" cap="none" spc="0" normalizeH="0" baseline="0" noProof="0" dirty="0">
                <a:ln>
                  <a:noFill/>
                </a:ln>
                <a:solidFill>
                  <a:schemeClr val="tx1"/>
                </a:solidFill>
                <a:effectLst/>
                <a:uLnTx/>
                <a:uFillTx/>
                <a:latin typeface="+mn-lt"/>
                <a:ea typeface="+mn-ea"/>
                <a:cs typeface="Segoe UI Semilight" panose="020B0402040204020203" pitchFamily="34" charset="0"/>
              </a:rPr>
              <a:t>Solution</a:t>
            </a:r>
          </a:p>
          <a:p>
            <a:pPr marL="0" marR="0" lvl="1"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400" b="1" i="0" u="none" strike="noStrike" kern="1200" cap="none" spc="0" normalizeH="0" baseline="0" noProof="0" dirty="0">
                <a:ln>
                  <a:noFill/>
                </a:ln>
                <a:solidFill>
                  <a:schemeClr val="tx1"/>
                </a:solidFill>
                <a:effectLst/>
                <a:uLnTx/>
                <a:uFillTx/>
                <a:latin typeface="Segoe UI"/>
                <a:ea typeface="+mn-ea"/>
                <a:cs typeface="+mn-cs"/>
              </a:rPr>
              <a:t>Azure Database for PostgreSQL </a:t>
            </a:r>
            <a:r>
              <a:rPr kumimoji="0" lang="en-US" sz="1400" b="0" i="0" u="none" strike="noStrike" kern="1200" cap="none" spc="0" normalizeH="0" baseline="0" noProof="0" dirty="0">
                <a:ln>
                  <a:noFill/>
                </a:ln>
                <a:solidFill>
                  <a:schemeClr val="tx1"/>
                </a:solidFill>
                <a:effectLst/>
                <a:uLnTx/>
                <a:uFillTx/>
                <a:latin typeface="Segoe UI"/>
                <a:ea typeface="+mn-ea"/>
                <a:cs typeface="+mn-cs"/>
              </a:rPr>
              <a:t>enabled: </a:t>
            </a:r>
          </a:p>
          <a:p>
            <a:pPr marL="285750" marR="0" lvl="1" indent="-28575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1400" b="0" i="0" u="none" strike="noStrike" kern="1200" cap="none" spc="0" normalizeH="0" baseline="0" noProof="0" dirty="0">
                <a:ln>
                  <a:noFill/>
                </a:ln>
                <a:solidFill>
                  <a:schemeClr val="tx1"/>
                </a:solidFill>
                <a:effectLst/>
                <a:uLnTx/>
                <a:uFillTx/>
                <a:latin typeface="Segoe UI"/>
                <a:ea typeface="+mn-ea"/>
                <a:cs typeface="+mn-cs"/>
              </a:rPr>
              <a:t>Seamless 2-hour migration with zero customer impact</a:t>
            </a:r>
          </a:p>
          <a:p>
            <a:pPr marL="285750" marR="0" lvl="1" indent="-28575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1400" b="0" i="0" u="none" strike="noStrike" kern="1200" cap="none" spc="0" normalizeH="0" baseline="0" noProof="0" dirty="0">
                <a:ln>
                  <a:noFill/>
                </a:ln>
                <a:solidFill>
                  <a:schemeClr val="tx1"/>
                </a:solidFill>
                <a:effectLst/>
                <a:uLnTx/>
                <a:uFillTx/>
                <a:latin typeface="Segoe UI"/>
                <a:ea typeface="+mn-ea"/>
                <a:cs typeface="+mn-cs"/>
              </a:rPr>
              <a:t>Fully managed environment</a:t>
            </a:r>
          </a:p>
          <a:p>
            <a:pPr marL="285750" marR="0" lvl="1" indent="-28575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1400" b="0" i="0" u="none" strike="noStrike" kern="1200" cap="none" spc="0" normalizeH="0" baseline="0" noProof="0" dirty="0">
                <a:ln>
                  <a:noFill/>
                </a:ln>
                <a:solidFill>
                  <a:schemeClr val="tx1"/>
                </a:solidFill>
                <a:effectLst/>
                <a:uLnTx/>
                <a:uFillTx/>
                <a:latin typeface="Segoe UI"/>
                <a:ea typeface="+mn-ea"/>
                <a:cs typeface="+mn-cs"/>
              </a:rPr>
              <a:t>20% decrease in cloud hosting service costs</a:t>
            </a:r>
          </a:p>
          <a:p>
            <a:endParaRPr lang="en-US" dirty="0">
              <a:solidFill>
                <a:schemeClr val="tx1"/>
              </a:solidFill>
            </a:endParaRPr>
          </a:p>
        </p:txBody>
      </p:sp>
      <p:pic>
        <p:nvPicPr>
          <p:cNvPr id="3" name="Graphic 2" descr="Harvest Mark logo">
            <a:extLst>
              <a:ext uri="{FF2B5EF4-FFF2-40B4-BE49-F238E27FC236}">
                <a16:creationId xmlns:a16="http://schemas.microsoft.com/office/drawing/2014/main" id="{2422FF8D-5DB5-4565-A997-82B402545990}"/>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612790" y="5987113"/>
            <a:ext cx="2500386" cy="280792"/>
          </a:xfrm>
          <a:prstGeom prst="rect">
            <a:avLst/>
          </a:prstGeom>
        </p:spPr>
      </p:pic>
      <p:sp>
        <p:nvSpPr>
          <p:cNvPr id="11" name="Rectangle 10">
            <a:extLst>
              <a:ext uri="{FF2B5EF4-FFF2-40B4-BE49-F238E27FC236}">
                <a16:creationId xmlns:a16="http://schemas.microsoft.com/office/drawing/2014/main" id="{3D4FE931-213E-4B29-B5CB-BD739D544582}"/>
              </a:ext>
              <a:ext uri="{C183D7F6-B498-43B3-948B-1728B52AA6E4}">
                <adec:decorative xmlns:adec="http://schemas.microsoft.com/office/drawing/2017/decorative" val="1"/>
              </a:ext>
            </a:extLst>
          </p:cNvPr>
          <p:cNvSpPr/>
          <p:nvPr/>
        </p:nvSpPr>
        <p:spPr bwMode="auto">
          <a:xfrm>
            <a:off x="6429375" y="4615221"/>
            <a:ext cx="5597525" cy="2103120"/>
          </a:xfrm>
          <a:prstGeom prst="rect">
            <a:avLst/>
          </a:prstGeom>
          <a:solidFill>
            <a:schemeClr val="bg1">
              <a:alpha val="80000"/>
            </a:schemeClr>
          </a:solidFill>
          <a:ln w="9525" cap="flat" cmpd="sng" algn="ctr">
            <a:noFill/>
            <a:prstDash val="solid"/>
            <a:headEnd type="none" w="med" len="med"/>
            <a:tailEnd type="none" w="med" len="med"/>
          </a:ln>
          <a:effectLst/>
        </p:spPr>
        <p:txBody>
          <a:bodyPr rot="0" spcFirstLastPara="0" vertOverflow="overflow" horzOverflow="overflow" vert="horz" wrap="square" lIns="274320" tIns="182880" rIns="274320" bIns="182880" numCol="1" spcCol="0" rtlCol="0" fromWordArt="0" anchor="b" anchorCtr="0" forceAA="0" compatLnSpc="1">
            <a:prstTxWarp prst="textNoShape">
              <a:avLst/>
            </a:prstTxWarp>
            <a:spAutoFit/>
          </a:bodyPr>
          <a:lstStyle/>
          <a:p>
            <a:pPr marL="0" marR="0" lvl="0" indent="0" algn="r" defTabSz="932472" rtl="0" eaLnBrk="1" fontAlgn="base" latinLnBrk="0" hangingPunct="1">
              <a:lnSpc>
                <a:spcPct val="114000"/>
              </a:lnSpc>
              <a:spcBef>
                <a:spcPct val="0"/>
              </a:spcBef>
              <a:spcAft>
                <a:spcPct val="0"/>
              </a:spcAft>
              <a:buClrTx/>
              <a:buSzTx/>
              <a:buFontTx/>
              <a:buNone/>
              <a:tabLst/>
              <a:defRPr/>
            </a:pPr>
            <a:endParaRPr kumimoji="0" lang="en-US" sz="1200" b="0" i="0" u="none" strike="noStrike" kern="0" cap="none" spc="0" normalizeH="0" baseline="0" noProof="0">
              <a:ln>
                <a:noFill/>
              </a:ln>
              <a:effectLst/>
              <a:uLnTx/>
              <a:uFillTx/>
              <a:latin typeface="+mj-lt"/>
              <a:ea typeface="Segoe UI" pitchFamily="34" charset="0"/>
              <a:cs typeface="Segoe UI" pitchFamily="34" charset="0"/>
            </a:endParaRPr>
          </a:p>
        </p:txBody>
      </p:sp>
      <p:sp>
        <p:nvSpPr>
          <p:cNvPr id="12" name="Content Placeholder 1">
            <a:extLst>
              <a:ext uri="{FF2B5EF4-FFF2-40B4-BE49-F238E27FC236}">
                <a16:creationId xmlns:a16="http://schemas.microsoft.com/office/drawing/2014/main" id="{F77858AC-3A6E-47CE-B0C7-BA384F0B865D}"/>
              </a:ext>
            </a:extLst>
          </p:cNvPr>
          <p:cNvSpPr txBox="1">
            <a:spLocks/>
          </p:cNvSpPr>
          <p:nvPr/>
        </p:nvSpPr>
        <p:spPr>
          <a:xfrm>
            <a:off x="7056844" y="4747932"/>
            <a:ext cx="4675729" cy="1252009"/>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defTabSz="932472" fontAlgn="base">
              <a:lnSpc>
                <a:spcPct val="114000"/>
              </a:lnSpc>
              <a:spcBef>
                <a:spcPct val="0"/>
              </a:spcBef>
              <a:spcAft>
                <a:spcPct val="0"/>
              </a:spcAft>
              <a:buSzTx/>
              <a:buFontTx/>
              <a:buNone/>
              <a:defRPr/>
            </a:pPr>
            <a:r>
              <a:rPr lang="en-US" sz="1400" kern="0" dirty="0">
                <a:solidFill>
                  <a:prstClr val="black"/>
                </a:solidFill>
                <a:latin typeface="Segoe UI"/>
                <a:ea typeface="Segoe UI" pitchFamily="34" charset="0"/>
                <a:cs typeface="Segoe UI" pitchFamily="34" charset="0"/>
              </a:rPr>
              <a:t>“We took an instance of the database, copied it to Azure, then spun it up in the Azure managed PostgreSQL environment. It happened flawlessly in two hours…. The services and utilities, plus technical support, from Microsoft made all the difference.”</a:t>
            </a:r>
          </a:p>
          <a:p>
            <a:pPr marL="0" indent="0" algn="r" defTabSz="932472" fontAlgn="base">
              <a:lnSpc>
                <a:spcPct val="114000"/>
              </a:lnSpc>
              <a:spcBef>
                <a:spcPts val="600"/>
              </a:spcBef>
              <a:spcAft>
                <a:spcPct val="0"/>
              </a:spcAft>
              <a:buSzTx/>
              <a:buFontTx/>
              <a:buNone/>
              <a:defRPr/>
            </a:pPr>
            <a:r>
              <a:rPr lang="en-US" sz="1400" kern="0" dirty="0">
                <a:solidFill>
                  <a:schemeClr val="accent1"/>
                </a:solidFill>
                <a:latin typeface="Segoe UI Semibold"/>
                <a:ea typeface="Segoe UI" pitchFamily="34" charset="0"/>
                <a:cs typeface="Segoe UI" pitchFamily="34" charset="0"/>
              </a:rPr>
              <a:t>Todd Berg</a:t>
            </a:r>
            <a:br>
              <a:rPr lang="en-US" sz="1400" kern="0" dirty="0">
                <a:solidFill>
                  <a:prstClr val="black"/>
                </a:solidFill>
                <a:latin typeface="Segoe UI Semibold"/>
                <a:ea typeface="Segoe UI" pitchFamily="34" charset="0"/>
                <a:cs typeface="Segoe UI" pitchFamily="34" charset="0"/>
              </a:rPr>
            </a:br>
            <a:r>
              <a:rPr lang="en-US" sz="1200" kern="0" dirty="0">
                <a:solidFill>
                  <a:prstClr val="black"/>
                </a:solidFill>
                <a:latin typeface="Segoe UI Semibold"/>
                <a:ea typeface="Segoe UI" pitchFamily="34" charset="0"/>
                <a:cs typeface="Segoe UI" pitchFamily="34" charset="0"/>
              </a:rPr>
              <a:t>Head of Product and Customer Success </a:t>
            </a:r>
          </a:p>
        </p:txBody>
      </p:sp>
    </p:spTree>
    <p:extLst>
      <p:ext uri="{BB962C8B-B14F-4D97-AF65-F5344CB8AC3E}">
        <p14:creationId xmlns:p14="http://schemas.microsoft.com/office/powerpoint/2010/main" val="3032666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49B1F33-0F0D-4EDE-9422-7BB2BCD675C1}"/>
              </a:ext>
            </a:extLst>
          </p:cNvPr>
          <p:cNvSpPr>
            <a:spLocks noGrp="1"/>
          </p:cNvSpPr>
          <p:nvPr>
            <p:ph type="title"/>
          </p:nvPr>
        </p:nvSpPr>
        <p:spPr/>
        <p:txBody>
          <a:bodyPr/>
          <a:lstStyle/>
          <a:p>
            <a:r>
              <a:rPr lang="en-US" dirty="0"/>
              <a:t>Be future-ready with Azure and open source </a:t>
            </a:r>
          </a:p>
        </p:txBody>
      </p:sp>
      <p:sp>
        <p:nvSpPr>
          <p:cNvPr id="4" name="TextBox 3">
            <a:extLst>
              <a:ext uri="{FF2B5EF4-FFF2-40B4-BE49-F238E27FC236}">
                <a16:creationId xmlns:a16="http://schemas.microsoft.com/office/drawing/2014/main" id="{E4617297-FBB4-4806-A250-27A9C828345A}"/>
              </a:ext>
            </a:extLst>
          </p:cNvPr>
          <p:cNvSpPr txBox="1"/>
          <p:nvPr/>
        </p:nvSpPr>
        <p:spPr>
          <a:xfrm>
            <a:off x="7927848" y="1460741"/>
            <a:ext cx="3681540" cy="3554819"/>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1800"/>
              </a:spcAft>
              <a:buClrTx/>
              <a:buSzTx/>
              <a:buFontTx/>
              <a:buNone/>
              <a:tabLst/>
              <a:defRPr/>
            </a:pPr>
            <a:r>
              <a:rPr kumimoji="0" lang="en-US" sz="1800" i="0" u="none" strike="noStrike" kern="1200" cap="none" spc="0" normalizeH="0" baseline="0" noProof="0" dirty="0">
                <a:ln>
                  <a:noFill/>
                </a:ln>
                <a:solidFill>
                  <a:srgbClr val="0078D4"/>
                </a:solidFill>
                <a:effectLst/>
                <a:uLnTx/>
                <a:uFillTx/>
                <a:latin typeface="+mj-lt"/>
                <a:ea typeface="+mn-ea"/>
                <a:cs typeface="Segoe UI" panose="020B0502040204020203" pitchFamily="34" charset="0"/>
              </a:rPr>
              <a:t>Leverage your favorite open source services on Azure with:</a:t>
            </a:r>
          </a:p>
          <a:p>
            <a:pPr marL="231775" marR="0" lvl="0" indent="-231775" algn="l" defTabSz="914400" rtl="0" eaLnBrk="1" fontAlgn="auto" latinLnBrk="0" hangingPunct="1">
              <a:lnSpc>
                <a:spcPct val="100000"/>
              </a:lnSpc>
              <a:spcBef>
                <a:spcPts val="0"/>
              </a:spcBef>
              <a:spcAft>
                <a:spcPts val="1200"/>
              </a:spcAft>
              <a:buClr>
                <a:schemeClr val="accent1"/>
              </a:buClr>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Segoe UI"/>
                <a:ea typeface="+mn-ea"/>
                <a:cs typeface="Segoe UI" panose="020B0502040204020203" pitchFamily="34" charset="0"/>
              </a:rPr>
              <a:t>Seamless migration of Linux </a:t>
            </a:r>
            <a:r>
              <a:rPr lang="en-US" sz="1400" dirty="0">
                <a:solidFill>
                  <a:prstClr val="black"/>
                </a:solidFill>
                <a:latin typeface="Segoe UI"/>
                <a:cs typeface="Segoe UI" panose="020B0502040204020203" pitchFamily="34" charset="0"/>
              </a:rPr>
              <a:t>workloads </a:t>
            </a:r>
            <a:endParaRPr kumimoji="0" lang="en-US" sz="1400" b="0" i="0" u="none" strike="noStrike" kern="1200" cap="none" spc="0" normalizeH="0" baseline="0" noProof="0" dirty="0">
              <a:ln>
                <a:noFill/>
              </a:ln>
              <a:solidFill>
                <a:prstClr val="black"/>
              </a:solidFill>
              <a:effectLst/>
              <a:uLnTx/>
              <a:uFillTx/>
              <a:latin typeface="Segoe UI"/>
              <a:ea typeface="+mn-ea"/>
              <a:cs typeface="Segoe UI" panose="020B0502040204020203" pitchFamily="34" charset="0"/>
            </a:endParaRPr>
          </a:p>
          <a:p>
            <a:pPr marL="231775" marR="0" lvl="0" indent="-231775" algn="l" defTabSz="914400" rtl="0" eaLnBrk="1" fontAlgn="auto" latinLnBrk="0" hangingPunct="1">
              <a:lnSpc>
                <a:spcPct val="100000"/>
              </a:lnSpc>
              <a:spcBef>
                <a:spcPts val="0"/>
              </a:spcBef>
              <a:spcAft>
                <a:spcPts val="1200"/>
              </a:spcAft>
              <a:buClr>
                <a:schemeClr val="accent1"/>
              </a:buClr>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Segoe UI"/>
                <a:ea typeface="+mn-ea"/>
                <a:cs typeface="Segoe UI" panose="020B0502040204020203" pitchFamily="34" charset="0"/>
              </a:rPr>
              <a:t>Support for modern development practices including Azure Kubernetes Service </a:t>
            </a:r>
          </a:p>
          <a:p>
            <a:pPr marL="231775" indent="-231775">
              <a:spcAft>
                <a:spcPts val="1200"/>
              </a:spcAft>
              <a:buClr>
                <a:schemeClr val="accent1"/>
              </a:buClr>
              <a:buFont typeface="Arial" panose="020B0604020202020204" pitchFamily="34" charset="0"/>
              <a:buChar char="•"/>
              <a:defRPr/>
            </a:pPr>
            <a:r>
              <a:rPr kumimoji="0" lang="en-US" sz="1400" b="0" i="0" u="none" strike="noStrike" kern="1200" cap="none" spc="0" normalizeH="0" baseline="0" noProof="0" dirty="0">
                <a:ln>
                  <a:noFill/>
                </a:ln>
                <a:solidFill>
                  <a:prstClr val="black"/>
                </a:solidFill>
                <a:effectLst/>
                <a:uLnTx/>
                <a:uFillTx/>
                <a:latin typeface="Segoe UI"/>
                <a:ea typeface="+mn-ea"/>
                <a:cs typeface="Segoe UI" panose="020B0502040204020203" pitchFamily="34" charset="0"/>
              </a:rPr>
              <a:t>Choice of fully managed open source database including MySQL, PostgreSQL and MariaDB </a:t>
            </a:r>
          </a:p>
          <a:p>
            <a:pPr marL="231775" indent="-231775">
              <a:spcAft>
                <a:spcPts val="1200"/>
              </a:spcAft>
              <a:buClr>
                <a:schemeClr val="accent1"/>
              </a:buClr>
              <a:buFont typeface="Arial" panose="020B0604020202020204" pitchFamily="34" charset="0"/>
              <a:buChar char="•"/>
              <a:defRPr/>
            </a:pPr>
            <a:r>
              <a:rPr lang="en-US" sz="1400" dirty="0">
                <a:solidFill>
                  <a:prstClr val="black"/>
                </a:solidFill>
                <a:latin typeface="Segoe UI"/>
                <a:cs typeface="Segoe UI" panose="020B0502040204020203" pitchFamily="34" charset="0"/>
              </a:rPr>
              <a:t>Compatibility with latest open source extensions and tools</a:t>
            </a:r>
            <a:endParaRPr kumimoji="0" lang="en-US" sz="1400" b="0" i="0" u="none" strike="noStrike" kern="1200" cap="none" spc="0" normalizeH="0" baseline="0" noProof="0" dirty="0">
              <a:ln>
                <a:noFill/>
              </a:ln>
              <a:solidFill>
                <a:prstClr val="black"/>
              </a:solidFill>
              <a:effectLst/>
              <a:uLnTx/>
              <a:uFillTx/>
              <a:latin typeface="Segoe UI"/>
              <a:ea typeface="+mn-ea"/>
              <a:cs typeface="Segoe UI" panose="020B0502040204020203" pitchFamily="34" charset="0"/>
            </a:endParaRPr>
          </a:p>
          <a:p>
            <a:pPr marL="231775" indent="-231775">
              <a:spcAft>
                <a:spcPts val="1200"/>
              </a:spcAft>
              <a:buClr>
                <a:schemeClr val="accent1"/>
              </a:buClr>
              <a:buFont typeface="Arial" panose="020B0604020202020204" pitchFamily="34" charset="0"/>
              <a:buChar char="•"/>
              <a:defRPr/>
            </a:pPr>
            <a:r>
              <a:rPr kumimoji="0" lang="en-US" sz="1400" b="0" i="0" u="none" strike="noStrike" kern="1200" cap="none" spc="0" normalizeH="0" baseline="0" noProof="0" dirty="0">
                <a:ln>
                  <a:noFill/>
                </a:ln>
                <a:solidFill>
                  <a:prstClr val="black"/>
                </a:solidFill>
                <a:effectLst/>
                <a:uLnTx/>
                <a:uFillTx/>
                <a:latin typeface="Segoe UI"/>
                <a:ea typeface="+mn-ea"/>
                <a:cs typeface="Segoe UI" panose="020B0502040204020203" pitchFamily="34" charset="0"/>
              </a:rPr>
              <a:t>Enjoy community-driven quality with a large developer network </a:t>
            </a:r>
          </a:p>
        </p:txBody>
      </p:sp>
      <p:sp>
        <p:nvSpPr>
          <p:cNvPr id="2" name="TextBox 1">
            <a:extLst>
              <a:ext uri="{FF2B5EF4-FFF2-40B4-BE49-F238E27FC236}">
                <a16:creationId xmlns:a16="http://schemas.microsoft.com/office/drawing/2014/main" id="{1A11B892-829F-4992-BFA9-ACB63FA84FD0}"/>
              </a:ext>
            </a:extLst>
          </p:cNvPr>
          <p:cNvSpPr txBox="1"/>
          <p:nvPr/>
        </p:nvSpPr>
        <p:spPr>
          <a:xfrm>
            <a:off x="2653014" y="2994879"/>
            <a:ext cx="1907648" cy="430887"/>
          </a:xfrm>
          <a:prstGeom prst="rect">
            <a:avLst/>
          </a:prstGeom>
          <a:noFill/>
        </p:spPr>
        <p:txBody>
          <a:bodyPr wrap="square" lIns="0" tIns="0" rIns="0" bIns="0" rtlCol="0">
            <a:spAutoFit/>
          </a:bodyPr>
          <a:lstStyle/>
          <a:p>
            <a:pPr algn="ctr"/>
            <a:r>
              <a:rPr lang="en-US" sz="2800">
                <a:gradFill>
                  <a:gsLst>
                    <a:gs pos="2917">
                      <a:schemeClr val="tx1"/>
                    </a:gs>
                    <a:gs pos="30000">
                      <a:schemeClr val="tx1"/>
                    </a:gs>
                  </a:gsLst>
                  <a:lin ang="5400000" scaled="0"/>
                </a:gradFill>
                <a:latin typeface="+mj-lt"/>
              </a:rPr>
              <a:t>Azure</a:t>
            </a:r>
          </a:p>
        </p:txBody>
      </p:sp>
      <p:grpSp>
        <p:nvGrpSpPr>
          <p:cNvPr id="3" name="Group 2" descr="Azure cloud graphic with AI, Hybrid, Security, Scale icons. ">
            <a:extLst>
              <a:ext uri="{FF2B5EF4-FFF2-40B4-BE49-F238E27FC236}">
                <a16:creationId xmlns:a16="http://schemas.microsoft.com/office/drawing/2014/main" id="{DBB3FFAD-6A3B-4221-AB9B-1B2E1F3AEC99}"/>
              </a:ext>
            </a:extLst>
          </p:cNvPr>
          <p:cNvGrpSpPr/>
          <p:nvPr/>
        </p:nvGrpSpPr>
        <p:grpSpPr>
          <a:xfrm>
            <a:off x="181182" y="1147157"/>
            <a:ext cx="7513294" cy="4229976"/>
            <a:chOff x="2107160" y="1261302"/>
            <a:chExt cx="9189963" cy="5147496"/>
          </a:xfrm>
        </p:grpSpPr>
        <p:sp>
          <p:nvSpPr>
            <p:cNvPr id="136" name="Freeform: Shape 135">
              <a:extLst>
                <a:ext uri="{FF2B5EF4-FFF2-40B4-BE49-F238E27FC236}">
                  <a16:creationId xmlns:a16="http://schemas.microsoft.com/office/drawing/2014/main" id="{EE525C6D-C99D-4AFE-AFEA-EC0259BBED55}"/>
                </a:ext>
              </a:extLst>
            </p:cNvPr>
            <p:cNvSpPr>
              <a:spLocks/>
            </p:cNvSpPr>
            <p:nvPr/>
          </p:nvSpPr>
          <p:spPr bwMode="auto">
            <a:xfrm flipH="1">
              <a:off x="3846700" y="1932750"/>
              <a:ext cx="5177504" cy="3175168"/>
            </a:xfrm>
            <a:custGeom>
              <a:avLst/>
              <a:gdLst>
                <a:gd name="connsiteX0" fmla="*/ 2105218 w 5177504"/>
                <a:gd name="connsiteY0" fmla="*/ 0 h 3175168"/>
                <a:gd name="connsiteX1" fmla="*/ 495447 w 5177504"/>
                <a:gd name="connsiteY1" fmla="*/ 1582478 h 3175168"/>
                <a:gd name="connsiteX2" fmla="*/ 503758 w 5177504"/>
                <a:gd name="connsiteY2" fmla="*/ 1744277 h 3175168"/>
                <a:gd name="connsiteX3" fmla="*/ 518994 w 5177504"/>
                <a:gd name="connsiteY3" fmla="*/ 1842417 h 3175168"/>
                <a:gd name="connsiteX4" fmla="*/ 413199 w 5177504"/>
                <a:gd name="connsiteY4" fmla="*/ 1875258 h 3175168"/>
                <a:gd name="connsiteX5" fmla="*/ 0 w 5177504"/>
                <a:gd name="connsiteY5" fmla="*/ 2498630 h 3175168"/>
                <a:gd name="connsiteX6" fmla="*/ 676538 w 5177504"/>
                <a:gd name="connsiteY6" fmla="*/ 3175168 h 3175168"/>
                <a:gd name="connsiteX7" fmla="*/ 4500966 w 5177504"/>
                <a:gd name="connsiteY7" fmla="*/ 3175168 h 3175168"/>
                <a:gd name="connsiteX8" fmla="*/ 5177504 w 5177504"/>
                <a:gd name="connsiteY8" fmla="*/ 2498630 h 3175168"/>
                <a:gd name="connsiteX9" fmla="*/ 4764305 w 5177504"/>
                <a:gd name="connsiteY9" fmla="*/ 1875258 h 3175168"/>
                <a:gd name="connsiteX10" fmla="*/ 4645075 w 5177504"/>
                <a:gd name="connsiteY10" fmla="*/ 1838247 h 3175168"/>
                <a:gd name="connsiteX11" fmla="*/ 4657815 w 5177504"/>
                <a:gd name="connsiteY11" fmla="*/ 1798257 h 3175168"/>
                <a:gd name="connsiteX12" fmla="*/ 4680140 w 5177504"/>
                <a:gd name="connsiteY12" fmla="*/ 1582478 h 3175168"/>
                <a:gd name="connsiteX13" fmla="*/ 3581277 w 5177504"/>
                <a:gd name="connsiteY13" fmla="*/ 511799 h 3175168"/>
                <a:gd name="connsiteX14" fmla="*/ 3359818 w 5177504"/>
                <a:gd name="connsiteY14" fmla="*/ 533551 h 3175168"/>
                <a:gd name="connsiteX15" fmla="*/ 3317961 w 5177504"/>
                <a:gd name="connsiteY15" fmla="*/ 544038 h 3175168"/>
                <a:gd name="connsiteX16" fmla="*/ 3243498 w 5177504"/>
                <a:gd name="connsiteY16" fmla="*/ 463497 h 3175168"/>
                <a:gd name="connsiteX17" fmla="*/ 2105218 w 5177504"/>
                <a:gd name="connsiteY17" fmla="*/ 0 h 3175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177504" h="3175168">
                  <a:moveTo>
                    <a:pt x="2105218" y="0"/>
                  </a:moveTo>
                  <a:cubicBezTo>
                    <a:pt x="1216166" y="0"/>
                    <a:pt x="495447" y="708500"/>
                    <a:pt x="495447" y="1582478"/>
                  </a:cubicBezTo>
                  <a:cubicBezTo>
                    <a:pt x="495447" y="1637102"/>
                    <a:pt x="498262" y="1691079"/>
                    <a:pt x="503758" y="1744277"/>
                  </a:cubicBezTo>
                  <a:lnTo>
                    <a:pt x="518994" y="1842417"/>
                  </a:lnTo>
                  <a:lnTo>
                    <a:pt x="413199" y="1875258"/>
                  </a:lnTo>
                  <a:cubicBezTo>
                    <a:pt x="170379" y="1977962"/>
                    <a:pt x="0" y="2218399"/>
                    <a:pt x="0" y="2498630"/>
                  </a:cubicBezTo>
                  <a:cubicBezTo>
                    <a:pt x="0" y="2872272"/>
                    <a:pt x="302896" y="3175168"/>
                    <a:pt x="676538" y="3175168"/>
                  </a:cubicBezTo>
                  <a:lnTo>
                    <a:pt x="4500966" y="3175168"/>
                  </a:lnTo>
                  <a:cubicBezTo>
                    <a:pt x="4874608" y="3175168"/>
                    <a:pt x="5177504" y="2872272"/>
                    <a:pt x="5177504" y="2498630"/>
                  </a:cubicBezTo>
                  <a:cubicBezTo>
                    <a:pt x="5177504" y="2218399"/>
                    <a:pt x="5007125" y="1977962"/>
                    <a:pt x="4764305" y="1875258"/>
                  </a:cubicBezTo>
                  <a:lnTo>
                    <a:pt x="4645075" y="1838247"/>
                  </a:lnTo>
                  <a:lnTo>
                    <a:pt x="4657815" y="1798257"/>
                  </a:lnTo>
                  <a:cubicBezTo>
                    <a:pt x="4672453" y="1728559"/>
                    <a:pt x="4680140" y="1656393"/>
                    <a:pt x="4680140" y="1582478"/>
                  </a:cubicBezTo>
                  <a:cubicBezTo>
                    <a:pt x="4680140" y="991158"/>
                    <a:pt x="4188162" y="511799"/>
                    <a:pt x="3581277" y="511799"/>
                  </a:cubicBezTo>
                  <a:cubicBezTo>
                    <a:pt x="3505417" y="511799"/>
                    <a:pt x="3431351" y="519289"/>
                    <a:pt x="3359818" y="533551"/>
                  </a:cubicBezTo>
                  <a:lnTo>
                    <a:pt x="3317961" y="544038"/>
                  </a:lnTo>
                  <a:lnTo>
                    <a:pt x="3243498" y="463497"/>
                  </a:lnTo>
                  <a:cubicBezTo>
                    <a:pt x="2952187" y="177125"/>
                    <a:pt x="2549744" y="0"/>
                    <a:pt x="2105218" y="0"/>
                  </a:cubicBezTo>
                  <a:close/>
                </a:path>
              </a:pathLst>
            </a:custGeom>
            <a:noFill/>
            <a:ln w="15875">
              <a:solidFill>
                <a:schemeClr val="accent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gradFill>
                  <a:gsLst>
                    <a:gs pos="0">
                      <a:srgbClr val="FFFFFF"/>
                    </a:gs>
                    <a:gs pos="100000">
                      <a:srgbClr val="FFFFFF"/>
                    </a:gs>
                  </a:gsLst>
                  <a:lin ang="5400000" scaled="0"/>
                </a:gradFill>
                <a:latin typeface="Segoe UI"/>
                <a:cs typeface="Segoe UI" pitchFamily="34" charset="0"/>
              </a:endParaRPr>
            </a:p>
          </p:txBody>
        </p:sp>
        <p:sp>
          <p:nvSpPr>
            <p:cNvPr id="122" name="Oval 19">
              <a:extLst>
                <a:ext uri="{FF2B5EF4-FFF2-40B4-BE49-F238E27FC236}">
                  <a16:creationId xmlns:a16="http://schemas.microsoft.com/office/drawing/2014/main" id="{9FD264EE-7752-4D38-B2F5-36A813179631}"/>
                </a:ext>
              </a:extLst>
            </p:cNvPr>
            <p:cNvSpPr>
              <a:spLocks noChangeArrowheads="1"/>
            </p:cNvSpPr>
            <p:nvPr/>
          </p:nvSpPr>
          <p:spPr bwMode="auto">
            <a:xfrm flipH="1">
              <a:off x="5422955" y="2034471"/>
              <a:ext cx="3003064" cy="2952148"/>
            </a:xfrm>
            <a:prstGeom prst="ellipse">
              <a:avLst/>
            </a:prstGeom>
            <a:gradFill flip="none" rotWithShape="1">
              <a:gsLst>
                <a:gs pos="19000">
                  <a:schemeClr val="accent2">
                    <a:alpha val="0"/>
                  </a:schemeClr>
                </a:gs>
                <a:gs pos="100000">
                  <a:schemeClr val="accent2">
                    <a:alpha val="75000"/>
                  </a:schemeClr>
                </a:gs>
              </a:gsLst>
              <a:lin ang="13500000" scaled="0"/>
              <a:tileRect/>
            </a:gradFill>
            <a:ln>
              <a:noFill/>
            </a:ln>
          </p:spPr>
          <p:txBody>
            <a:bodyPr vert="horz" wrap="square" lIns="91440" tIns="45720" rIns="91440" bIns="45720" numCol="1" anchor="t" anchorCtr="0" compatLnSpc="1">
              <a:prstTxWarp prst="textNoShape">
                <a:avLst/>
              </a:prstTxWarp>
              <a:noAutofit/>
            </a:bodyPr>
            <a:lstStyle/>
            <a:p>
              <a:endParaRPr lang="en-US" kern="0">
                <a:solidFill>
                  <a:prstClr val="white"/>
                </a:solidFill>
                <a:latin typeface="Segoe UI"/>
              </a:endParaRPr>
            </a:p>
          </p:txBody>
        </p:sp>
        <p:sp>
          <p:nvSpPr>
            <p:cNvPr id="123" name="Freeform 20">
              <a:extLst>
                <a:ext uri="{FF2B5EF4-FFF2-40B4-BE49-F238E27FC236}">
                  <a16:creationId xmlns:a16="http://schemas.microsoft.com/office/drawing/2014/main" id="{00BAE9E6-8235-4886-BABA-2CF10ED56F41}"/>
                </a:ext>
              </a:extLst>
            </p:cNvPr>
            <p:cNvSpPr>
              <a:spLocks/>
            </p:cNvSpPr>
            <p:nvPr/>
          </p:nvSpPr>
          <p:spPr bwMode="auto">
            <a:xfrm flipH="1">
              <a:off x="3946897" y="3875515"/>
              <a:ext cx="4988113" cy="1119780"/>
            </a:xfrm>
            <a:custGeom>
              <a:avLst/>
              <a:gdLst>
                <a:gd name="T0" fmla="*/ 379 w 427"/>
                <a:gd name="T1" fmla="*/ 96 h 96"/>
                <a:gd name="T2" fmla="*/ 48 w 427"/>
                <a:gd name="T3" fmla="*/ 96 h 96"/>
                <a:gd name="T4" fmla="*/ 0 w 427"/>
                <a:gd name="T5" fmla="*/ 48 h 96"/>
                <a:gd name="T6" fmla="*/ 0 w 427"/>
                <a:gd name="T7" fmla="*/ 48 h 96"/>
                <a:gd name="T8" fmla="*/ 48 w 427"/>
                <a:gd name="T9" fmla="*/ 0 h 96"/>
                <a:gd name="T10" fmla="*/ 379 w 427"/>
                <a:gd name="T11" fmla="*/ 0 h 96"/>
                <a:gd name="T12" fmla="*/ 427 w 427"/>
                <a:gd name="T13" fmla="*/ 48 h 96"/>
                <a:gd name="T14" fmla="*/ 427 w 427"/>
                <a:gd name="T15" fmla="*/ 48 h 96"/>
                <a:gd name="T16" fmla="*/ 379 w 427"/>
                <a:gd name="T1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96">
                  <a:moveTo>
                    <a:pt x="379" y="96"/>
                  </a:moveTo>
                  <a:cubicBezTo>
                    <a:pt x="48" y="96"/>
                    <a:pt x="48" y="96"/>
                    <a:pt x="48" y="96"/>
                  </a:cubicBezTo>
                  <a:cubicBezTo>
                    <a:pt x="22" y="96"/>
                    <a:pt x="0" y="75"/>
                    <a:pt x="0" y="48"/>
                  </a:cubicBezTo>
                  <a:cubicBezTo>
                    <a:pt x="0" y="48"/>
                    <a:pt x="0" y="48"/>
                    <a:pt x="0" y="48"/>
                  </a:cubicBezTo>
                  <a:cubicBezTo>
                    <a:pt x="0" y="21"/>
                    <a:pt x="22" y="0"/>
                    <a:pt x="48" y="0"/>
                  </a:cubicBezTo>
                  <a:cubicBezTo>
                    <a:pt x="379" y="0"/>
                    <a:pt x="379" y="0"/>
                    <a:pt x="379" y="0"/>
                  </a:cubicBezTo>
                  <a:cubicBezTo>
                    <a:pt x="406" y="0"/>
                    <a:pt x="427" y="21"/>
                    <a:pt x="427" y="48"/>
                  </a:cubicBezTo>
                  <a:cubicBezTo>
                    <a:pt x="427" y="48"/>
                    <a:pt x="427" y="48"/>
                    <a:pt x="427" y="48"/>
                  </a:cubicBezTo>
                  <a:cubicBezTo>
                    <a:pt x="427" y="75"/>
                    <a:pt x="406" y="96"/>
                    <a:pt x="379" y="96"/>
                  </a:cubicBezTo>
                  <a:close/>
                </a:path>
              </a:pathLst>
            </a:custGeom>
            <a:gradFill flip="none" rotWithShape="1">
              <a:gsLst>
                <a:gs pos="8000">
                  <a:schemeClr val="accent2">
                    <a:alpha val="0"/>
                  </a:schemeClr>
                </a:gs>
                <a:gs pos="100000">
                  <a:schemeClr val="accent2">
                    <a:alpha val="65000"/>
                  </a:schemeClr>
                </a:gs>
              </a:gsLst>
              <a:lin ang="5400000" scaled="0"/>
              <a:tileRect/>
            </a:gradFill>
            <a:ln>
              <a:noFill/>
            </a:ln>
          </p:spPr>
          <p:txBody>
            <a:bodyPr vert="horz" wrap="square" lIns="91440" tIns="45720" rIns="91440" bIns="45720" numCol="1" anchor="t" anchorCtr="0" compatLnSpc="1">
              <a:prstTxWarp prst="textNoShape">
                <a:avLst/>
              </a:prstTxWarp>
              <a:noAutofit/>
            </a:bodyPr>
            <a:lstStyle/>
            <a:p>
              <a:endParaRPr lang="en-US" kern="0">
                <a:solidFill>
                  <a:prstClr val="white"/>
                </a:solidFill>
                <a:latin typeface="Segoe UI"/>
              </a:endParaRPr>
            </a:p>
          </p:txBody>
        </p:sp>
        <p:sp>
          <p:nvSpPr>
            <p:cNvPr id="124" name="Oval 21">
              <a:extLst>
                <a:ext uri="{FF2B5EF4-FFF2-40B4-BE49-F238E27FC236}">
                  <a16:creationId xmlns:a16="http://schemas.microsoft.com/office/drawing/2014/main" id="{0D3FEBDE-5A17-4D0B-9378-38EC2FC2AF14}"/>
                </a:ext>
              </a:extLst>
            </p:cNvPr>
            <p:cNvSpPr>
              <a:spLocks noChangeArrowheads="1"/>
            </p:cNvSpPr>
            <p:nvPr/>
          </p:nvSpPr>
          <p:spPr bwMode="auto">
            <a:xfrm flipH="1">
              <a:off x="4455888" y="2543462"/>
              <a:ext cx="1985081" cy="1934166"/>
            </a:xfrm>
            <a:prstGeom prst="ellipse">
              <a:avLst/>
            </a:prstGeom>
            <a:gradFill flip="none" rotWithShape="1">
              <a:gsLst>
                <a:gs pos="12000">
                  <a:schemeClr val="accent2">
                    <a:alpha val="0"/>
                  </a:schemeClr>
                </a:gs>
                <a:gs pos="100000">
                  <a:schemeClr val="accent2">
                    <a:alpha val="85000"/>
                  </a:schemeClr>
                </a:gs>
              </a:gsLst>
              <a:lin ang="0" scaled="0"/>
              <a:tileRect/>
            </a:gradFill>
            <a:ln>
              <a:noFill/>
            </a:ln>
          </p:spPr>
          <p:txBody>
            <a:bodyPr vert="horz" wrap="square" lIns="91440" tIns="45720" rIns="91440" bIns="45720" numCol="1" anchor="t" anchorCtr="0" compatLnSpc="1">
              <a:prstTxWarp prst="textNoShape">
                <a:avLst/>
              </a:prstTxWarp>
              <a:noAutofit/>
            </a:bodyPr>
            <a:lstStyle/>
            <a:p>
              <a:endParaRPr lang="en-US" kern="0">
                <a:solidFill>
                  <a:prstClr val="white"/>
                </a:solidFill>
                <a:latin typeface="Segoe UI"/>
              </a:endParaRPr>
            </a:p>
          </p:txBody>
        </p:sp>
        <p:sp>
          <p:nvSpPr>
            <p:cNvPr id="82" name="Oval 81">
              <a:extLst>
                <a:ext uri="{FF2B5EF4-FFF2-40B4-BE49-F238E27FC236}">
                  <a16:creationId xmlns:a16="http://schemas.microsoft.com/office/drawing/2014/main" id="{C1E7AD1A-5791-44E8-8F13-30EA32D28574}"/>
                </a:ext>
              </a:extLst>
            </p:cNvPr>
            <p:cNvSpPr/>
            <p:nvPr/>
          </p:nvSpPr>
          <p:spPr bwMode="auto">
            <a:xfrm>
              <a:off x="5614412" y="1261302"/>
              <a:ext cx="1141165" cy="1147570"/>
            </a:xfrm>
            <a:prstGeom prst="ellipse">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83" name="Rectangle 82">
              <a:extLst>
                <a:ext uri="{FF2B5EF4-FFF2-40B4-BE49-F238E27FC236}">
                  <a16:creationId xmlns:a16="http://schemas.microsoft.com/office/drawing/2014/main" id="{BEDC16EF-EE1B-4058-B960-EFB350ECA8F9}"/>
                </a:ext>
              </a:extLst>
            </p:cNvPr>
            <p:cNvSpPr/>
            <p:nvPr/>
          </p:nvSpPr>
          <p:spPr bwMode="auto">
            <a:xfrm>
              <a:off x="3452665" y="1503268"/>
              <a:ext cx="2057475" cy="74009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r" defTabSz="932742" rtl="0" eaLnBrk="1" fontAlgn="auto" latinLnBrk="0" hangingPunct="1">
                <a:lnSpc>
                  <a:spcPct val="100000"/>
                </a:lnSpc>
                <a:spcBef>
                  <a:spcPct val="20000"/>
                </a:spcBef>
                <a:spcAft>
                  <a:spcPts val="0"/>
                </a:spcAft>
                <a:buClrTx/>
                <a:buSzPct val="90000"/>
                <a:buFontTx/>
                <a:buNone/>
                <a:tabLst/>
                <a:defRPr/>
              </a:pPr>
              <a:r>
                <a:rPr kumimoji="0" lang="en-US" sz="2000" b="0" i="0" u="none" strike="noStrike" kern="1200" cap="none" spc="0" normalizeH="0" baseline="0" noProof="0">
                  <a:ln>
                    <a:noFill/>
                  </a:ln>
                  <a:solidFill>
                    <a:srgbClr val="0078D4"/>
                  </a:solidFill>
                  <a:effectLst/>
                  <a:uLnTx/>
                  <a:uFillTx/>
                  <a:latin typeface="Segoe UI Semibold"/>
                  <a:ea typeface="+mn-ea"/>
                  <a:cs typeface="Segoe UI" panose="020B0502040204020203" pitchFamily="34" charset="0"/>
                </a:rPr>
                <a:t>A.I.</a:t>
              </a:r>
            </a:p>
            <a:p>
              <a:pPr marL="0" marR="0" lvl="1" indent="0" algn="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Intelligent by default</a:t>
              </a:r>
            </a:p>
          </p:txBody>
        </p:sp>
        <p:sp>
          <p:nvSpPr>
            <p:cNvPr id="80" name="Rectangle 79">
              <a:extLst>
                <a:ext uri="{FF2B5EF4-FFF2-40B4-BE49-F238E27FC236}">
                  <a16:creationId xmlns:a16="http://schemas.microsoft.com/office/drawing/2014/main" id="{E0A76551-974C-457E-A0BD-6D775EAAA480}"/>
                </a:ext>
              </a:extLst>
            </p:cNvPr>
            <p:cNvSpPr/>
            <p:nvPr/>
          </p:nvSpPr>
          <p:spPr bwMode="auto">
            <a:xfrm>
              <a:off x="2107160" y="2960927"/>
              <a:ext cx="1316557" cy="74009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r" defTabSz="932742" rtl="0" eaLnBrk="1" fontAlgn="auto" latinLnBrk="0" hangingPunct="1">
                <a:lnSpc>
                  <a:spcPct val="100000"/>
                </a:lnSpc>
                <a:spcBef>
                  <a:spcPct val="20000"/>
                </a:spcBef>
                <a:spcAft>
                  <a:spcPts val="0"/>
                </a:spcAft>
                <a:buClrTx/>
                <a:buSzPct val="90000"/>
                <a:buFontTx/>
                <a:buNone/>
                <a:tabLst/>
                <a:defRPr/>
              </a:pPr>
              <a:r>
                <a:rPr kumimoji="0" lang="en-US" sz="2000" b="0" i="0" u="none" strike="noStrike" kern="1200" cap="none" spc="0" normalizeH="0" baseline="0" noProof="0">
                  <a:ln>
                    <a:noFill/>
                  </a:ln>
                  <a:solidFill>
                    <a:srgbClr val="0078D4"/>
                  </a:solidFill>
                  <a:effectLst/>
                  <a:uLnTx/>
                  <a:uFillTx/>
                  <a:latin typeface="Segoe UI Semibold"/>
                  <a:ea typeface="+mn-ea"/>
                  <a:cs typeface="Segoe UI" panose="020B0502040204020203" pitchFamily="34" charset="0"/>
                </a:rPr>
                <a:t>Scale</a:t>
              </a:r>
            </a:p>
            <a:p>
              <a:pPr marL="0" marR="0" lvl="1" indent="0" algn="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Limitless</a:t>
              </a:r>
              <a:endParaRPr kumimoji="0" lang="en-US" sz="1400" b="0" i="0" u="none" strike="noStrike" kern="0" cap="none" spc="0" normalizeH="0" baseline="0" noProof="0">
                <a:ln>
                  <a:noFill/>
                </a:ln>
                <a:solidFill>
                  <a:srgbClr val="000000"/>
                </a:solidFill>
                <a:effectLst/>
                <a:uLnTx/>
                <a:uFillTx/>
                <a:latin typeface="Segoe UI Semibold"/>
                <a:ea typeface="+mn-ea"/>
                <a:cs typeface="+mn-cs"/>
              </a:endParaRPr>
            </a:p>
          </p:txBody>
        </p:sp>
        <p:sp>
          <p:nvSpPr>
            <p:cNvPr id="81" name="Oval 80">
              <a:extLst>
                <a:ext uri="{FF2B5EF4-FFF2-40B4-BE49-F238E27FC236}">
                  <a16:creationId xmlns:a16="http://schemas.microsoft.com/office/drawing/2014/main" id="{14427E28-35CC-4399-B118-9FF9E6207024}"/>
                </a:ext>
              </a:extLst>
            </p:cNvPr>
            <p:cNvSpPr/>
            <p:nvPr/>
          </p:nvSpPr>
          <p:spPr bwMode="auto">
            <a:xfrm>
              <a:off x="3533254" y="2716463"/>
              <a:ext cx="1141165" cy="1147570"/>
            </a:xfrm>
            <a:prstGeom prst="ellipse">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89" name="Group 154">
              <a:extLst>
                <a:ext uri="{FF2B5EF4-FFF2-40B4-BE49-F238E27FC236}">
                  <a16:creationId xmlns:a16="http://schemas.microsoft.com/office/drawing/2014/main" id="{4E8ADC1C-4C42-4862-988A-9647342382FB}"/>
                </a:ext>
              </a:extLst>
            </p:cNvPr>
            <p:cNvGrpSpPr>
              <a:grpSpLocks noChangeAspect="1"/>
            </p:cNvGrpSpPr>
            <p:nvPr/>
          </p:nvGrpSpPr>
          <p:grpSpPr bwMode="auto">
            <a:xfrm>
              <a:off x="5993672" y="1582976"/>
              <a:ext cx="382645" cy="530602"/>
              <a:chOff x="1057" y="2781"/>
              <a:chExt cx="225" cy="312"/>
            </a:xfrm>
            <a:solidFill>
              <a:schemeClr val="accent1"/>
            </a:solidFill>
          </p:grpSpPr>
          <p:sp>
            <p:nvSpPr>
              <p:cNvPr id="90" name="Oval 155">
                <a:extLst>
                  <a:ext uri="{FF2B5EF4-FFF2-40B4-BE49-F238E27FC236}">
                    <a16:creationId xmlns:a16="http://schemas.microsoft.com/office/drawing/2014/main" id="{96683422-D8D6-44C0-B8CF-63EBD133E361}"/>
                  </a:ext>
                </a:extLst>
              </p:cNvPr>
              <p:cNvSpPr>
                <a:spLocks noChangeArrowheads="1"/>
              </p:cNvSpPr>
              <p:nvPr/>
            </p:nvSpPr>
            <p:spPr bwMode="auto">
              <a:xfrm>
                <a:off x="1057" y="2781"/>
                <a:ext cx="225" cy="2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black"/>
                  </a:solidFill>
                  <a:effectLst/>
                  <a:uLnTx/>
                  <a:uFillTx/>
                  <a:latin typeface="Segoe UI"/>
                  <a:ea typeface="+mn-ea"/>
                  <a:cs typeface="+mn-cs"/>
                </a:endParaRPr>
              </a:p>
            </p:txBody>
          </p:sp>
          <p:sp>
            <p:nvSpPr>
              <p:cNvPr id="91" name="Freeform 156">
                <a:extLst>
                  <a:ext uri="{FF2B5EF4-FFF2-40B4-BE49-F238E27FC236}">
                    <a16:creationId xmlns:a16="http://schemas.microsoft.com/office/drawing/2014/main" id="{4307302F-2F27-4AD4-9268-FB8E55C5A9BB}"/>
                  </a:ext>
                </a:extLst>
              </p:cNvPr>
              <p:cNvSpPr>
                <a:spLocks/>
              </p:cNvSpPr>
              <p:nvPr/>
            </p:nvSpPr>
            <p:spPr bwMode="auto">
              <a:xfrm>
                <a:off x="1121" y="3064"/>
                <a:ext cx="98" cy="29"/>
              </a:xfrm>
              <a:custGeom>
                <a:avLst/>
                <a:gdLst>
                  <a:gd name="T0" fmla="*/ 363 w 427"/>
                  <a:gd name="T1" fmla="*/ 128 h 128"/>
                  <a:gd name="T2" fmla="*/ 64 w 427"/>
                  <a:gd name="T3" fmla="*/ 128 h 128"/>
                  <a:gd name="T4" fmla="*/ 0 w 427"/>
                  <a:gd name="T5" fmla="*/ 64 h 128"/>
                  <a:gd name="T6" fmla="*/ 0 w 427"/>
                  <a:gd name="T7" fmla="*/ 64 h 128"/>
                  <a:gd name="T8" fmla="*/ 64 w 427"/>
                  <a:gd name="T9" fmla="*/ 0 h 128"/>
                  <a:gd name="T10" fmla="*/ 363 w 427"/>
                  <a:gd name="T11" fmla="*/ 0 h 128"/>
                  <a:gd name="T12" fmla="*/ 427 w 427"/>
                  <a:gd name="T13" fmla="*/ 64 h 128"/>
                  <a:gd name="T14" fmla="*/ 427 w 427"/>
                  <a:gd name="T15" fmla="*/ 64 h 128"/>
                  <a:gd name="T16" fmla="*/ 363 w 427"/>
                  <a:gd name="T17"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128">
                    <a:moveTo>
                      <a:pt x="363" y="128"/>
                    </a:moveTo>
                    <a:cubicBezTo>
                      <a:pt x="64" y="128"/>
                      <a:pt x="64" y="128"/>
                      <a:pt x="64" y="128"/>
                    </a:cubicBezTo>
                    <a:cubicBezTo>
                      <a:pt x="29" y="128"/>
                      <a:pt x="0" y="99"/>
                      <a:pt x="0" y="64"/>
                    </a:cubicBezTo>
                    <a:cubicBezTo>
                      <a:pt x="0" y="64"/>
                      <a:pt x="0" y="64"/>
                      <a:pt x="0" y="64"/>
                    </a:cubicBezTo>
                    <a:cubicBezTo>
                      <a:pt x="0" y="29"/>
                      <a:pt x="29" y="0"/>
                      <a:pt x="64" y="0"/>
                    </a:cubicBezTo>
                    <a:cubicBezTo>
                      <a:pt x="363" y="0"/>
                      <a:pt x="363" y="0"/>
                      <a:pt x="363" y="0"/>
                    </a:cubicBezTo>
                    <a:cubicBezTo>
                      <a:pt x="398" y="0"/>
                      <a:pt x="427" y="29"/>
                      <a:pt x="427" y="64"/>
                    </a:cubicBezTo>
                    <a:cubicBezTo>
                      <a:pt x="427" y="64"/>
                      <a:pt x="427" y="64"/>
                      <a:pt x="427" y="64"/>
                    </a:cubicBezTo>
                    <a:cubicBezTo>
                      <a:pt x="427" y="99"/>
                      <a:pt x="398" y="128"/>
                      <a:pt x="363" y="128"/>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black"/>
                  </a:solidFill>
                  <a:effectLst/>
                  <a:uLnTx/>
                  <a:uFillTx/>
                  <a:latin typeface="Segoe UI"/>
                  <a:ea typeface="+mn-ea"/>
                  <a:cs typeface="+mn-cs"/>
                </a:endParaRPr>
              </a:p>
            </p:txBody>
          </p:sp>
          <p:sp>
            <p:nvSpPr>
              <p:cNvPr id="92" name="Freeform 157">
                <a:extLst>
                  <a:ext uri="{FF2B5EF4-FFF2-40B4-BE49-F238E27FC236}">
                    <a16:creationId xmlns:a16="http://schemas.microsoft.com/office/drawing/2014/main" id="{D8317A7A-3005-45A3-97F8-AF3D02987535}"/>
                  </a:ext>
                </a:extLst>
              </p:cNvPr>
              <p:cNvSpPr>
                <a:spLocks/>
              </p:cNvSpPr>
              <p:nvPr/>
            </p:nvSpPr>
            <p:spPr bwMode="auto">
              <a:xfrm>
                <a:off x="1121" y="3025"/>
                <a:ext cx="98" cy="29"/>
              </a:xfrm>
              <a:custGeom>
                <a:avLst/>
                <a:gdLst>
                  <a:gd name="T0" fmla="*/ 363 w 427"/>
                  <a:gd name="T1" fmla="*/ 128 h 128"/>
                  <a:gd name="T2" fmla="*/ 64 w 427"/>
                  <a:gd name="T3" fmla="*/ 128 h 128"/>
                  <a:gd name="T4" fmla="*/ 0 w 427"/>
                  <a:gd name="T5" fmla="*/ 64 h 128"/>
                  <a:gd name="T6" fmla="*/ 0 w 427"/>
                  <a:gd name="T7" fmla="*/ 64 h 128"/>
                  <a:gd name="T8" fmla="*/ 64 w 427"/>
                  <a:gd name="T9" fmla="*/ 0 h 128"/>
                  <a:gd name="T10" fmla="*/ 363 w 427"/>
                  <a:gd name="T11" fmla="*/ 0 h 128"/>
                  <a:gd name="T12" fmla="*/ 427 w 427"/>
                  <a:gd name="T13" fmla="*/ 64 h 128"/>
                  <a:gd name="T14" fmla="*/ 427 w 427"/>
                  <a:gd name="T15" fmla="*/ 64 h 128"/>
                  <a:gd name="T16" fmla="*/ 363 w 427"/>
                  <a:gd name="T17"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128">
                    <a:moveTo>
                      <a:pt x="363" y="128"/>
                    </a:moveTo>
                    <a:cubicBezTo>
                      <a:pt x="64" y="128"/>
                      <a:pt x="64" y="128"/>
                      <a:pt x="64" y="128"/>
                    </a:cubicBezTo>
                    <a:cubicBezTo>
                      <a:pt x="29" y="128"/>
                      <a:pt x="0" y="100"/>
                      <a:pt x="0" y="64"/>
                    </a:cubicBezTo>
                    <a:cubicBezTo>
                      <a:pt x="0" y="64"/>
                      <a:pt x="0" y="64"/>
                      <a:pt x="0" y="64"/>
                    </a:cubicBezTo>
                    <a:cubicBezTo>
                      <a:pt x="0" y="29"/>
                      <a:pt x="29" y="0"/>
                      <a:pt x="64" y="0"/>
                    </a:cubicBezTo>
                    <a:cubicBezTo>
                      <a:pt x="363" y="0"/>
                      <a:pt x="363" y="0"/>
                      <a:pt x="363" y="0"/>
                    </a:cubicBezTo>
                    <a:cubicBezTo>
                      <a:pt x="398" y="0"/>
                      <a:pt x="427" y="29"/>
                      <a:pt x="427" y="64"/>
                    </a:cubicBezTo>
                    <a:cubicBezTo>
                      <a:pt x="427" y="64"/>
                      <a:pt x="427" y="64"/>
                      <a:pt x="427" y="64"/>
                    </a:cubicBezTo>
                    <a:cubicBezTo>
                      <a:pt x="427" y="100"/>
                      <a:pt x="398" y="128"/>
                      <a:pt x="363" y="128"/>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black"/>
                  </a:solidFill>
                  <a:effectLst/>
                  <a:uLnTx/>
                  <a:uFillTx/>
                  <a:latin typeface="Segoe UI"/>
                  <a:ea typeface="+mn-ea"/>
                  <a:cs typeface="+mn-cs"/>
                </a:endParaRPr>
              </a:p>
            </p:txBody>
          </p:sp>
          <p:sp>
            <p:nvSpPr>
              <p:cNvPr id="93" name="Freeform 158">
                <a:extLst>
                  <a:ext uri="{FF2B5EF4-FFF2-40B4-BE49-F238E27FC236}">
                    <a16:creationId xmlns:a16="http://schemas.microsoft.com/office/drawing/2014/main" id="{340E4E8C-8BA5-4EDE-8DA5-D9ABE0135AD0}"/>
                  </a:ext>
                </a:extLst>
              </p:cNvPr>
              <p:cNvSpPr>
                <a:spLocks/>
              </p:cNvSpPr>
              <p:nvPr/>
            </p:nvSpPr>
            <p:spPr bwMode="auto">
              <a:xfrm>
                <a:off x="1121" y="2976"/>
                <a:ext cx="98" cy="39"/>
              </a:xfrm>
              <a:custGeom>
                <a:avLst/>
                <a:gdLst>
                  <a:gd name="T0" fmla="*/ 341 w 427"/>
                  <a:gd name="T1" fmla="*/ 171 h 171"/>
                  <a:gd name="T2" fmla="*/ 85 w 427"/>
                  <a:gd name="T3" fmla="*/ 171 h 171"/>
                  <a:gd name="T4" fmla="*/ 0 w 427"/>
                  <a:gd name="T5" fmla="*/ 85 h 171"/>
                  <a:gd name="T6" fmla="*/ 0 w 427"/>
                  <a:gd name="T7" fmla="*/ 85 h 171"/>
                  <a:gd name="T8" fmla="*/ 85 w 427"/>
                  <a:gd name="T9" fmla="*/ 0 h 171"/>
                  <a:gd name="T10" fmla="*/ 341 w 427"/>
                  <a:gd name="T11" fmla="*/ 0 h 171"/>
                  <a:gd name="T12" fmla="*/ 427 w 427"/>
                  <a:gd name="T13" fmla="*/ 85 h 171"/>
                  <a:gd name="T14" fmla="*/ 427 w 427"/>
                  <a:gd name="T15" fmla="*/ 85 h 171"/>
                  <a:gd name="T16" fmla="*/ 341 w 427"/>
                  <a:gd name="T17" fmla="*/ 171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171">
                    <a:moveTo>
                      <a:pt x="341" y="171"/>
                    </a:moveTo>
                    <a:cubicBezTo>
                      <a:pt x="85" y="171"/>
                      <a:pt x="85" y="171"/>
                      <a:pt x="85" y="171"/>
                    </a:cubicBezTo>
                    <a:cubicBezTo>
                      <a:pt x="38" y="171"/>
                      <a:pt x="0" y="133"/>
                      <a:pt x="0" y="85"/>
                    </a:cubicBezTo>
                    <a:cubicBezTo>
                      <a:pt x="0" y="85"/>
                      <a:pt x="0" y="85"/>
                      <a:pt x="0" y="85"/>
                    </a:cubicBezTo>
                    <a:cubicBezTo>
                      <a:pt x="0" y="38"/>
                      <a:pt x="38" y="0"/>
                      <a:pt x="85" y="0"/>
                    </a:cubicBezTo>
                    <a:cubicBezTo>
                      <a:pt x="341" y="0"/>
                      <a:pt x="341" y="0"/>
                      <a:pt x="341" y="0"/>
                    </a:cubicBezTo>
                    <a:cubicBezTo>
                      <a:pt x="388" y="0"/>
                      <a:pt x="427" y="38"/>
                      <a:pt x="427" y="85"/>
                    </a:cubicBezTo>
                    <a:cubicBezTo>
                      <a:pt x="427" y="85"/>
                      <a:pt x="427" y="85"/>
                      <a:pt x="427" y="85"/>
                    </a:cubicBezTo>
                    <a:cubicBezTo>
                      <a:pt x="427" y="133"/>
                      <a:pt x="388" y="171"/>
                      <a:pt x="341" y="1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black"/>
                  </a:solidFill>
                  <a:effectLst/>
                  <a:uLnTx/>
                  <a:uFillTx/>
                  <a:latin typeface="Segoe UI"/>
                  <a:ea typeface="+mn-ea"/>
                  <a:cs typeface="+mn-cs"/>
                </a:endParaRPr>
              </a:p>
            </p:txBody>
          </p:sp>
        </p:grpSp>
        <p:sp>
          <p:nvSpPr>
            <p:cNvPr id="75" name="Oval 74">
              <a:extLst>
                <a:ext uri="{FF2B5EF4-FFF2-40B4-BE49-F238E27FC236}">
                  <a16:creationId xmlns:a16="http://schemas.microsoft.com/office/drawing/2014/main" id="{E4F96866-669E-43B3-89B2-6F8B63BD7677}"/>
                </a:ext>
              </a:extLst>
            </p:cNvPr>
            <p:cNvSpPr/>
            <p:nvPr/>
          </p:nvSpPr>
          <p:spPr bwMode="auto">
            <a:xfrm>
              <a:off x="7915703" y="2716463"/>
              <a:ext cx="1141165" cy="1147570"/>
            </a:xfrm>
            <a:prstGeom prst="ellipse">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Segoe UI Semilight"/>
                <a:ea typeface="+mn-ea"/>
                <a:cs typeface="+mn-cs"/>
              </a:endParaRPr>
            </a:p>
          </p:txBody>
        </p:sp>
        <p:sp>
          <p:nvSpPr>
            <p:cNvPr id="76" name="Rectangle 75">
              <a:extLst>
                <a:ext uri="{FF2B5EF4-FFF2-40B4-BE49-F238E27FC236}">
                  <a16:creationId xmlns:a16="http://schemas.microsoft.com/office/drawing/2014/main" id="{F99754BC-F2D1-469A-98DE-35EBA4080261}"/>
                </a:ext>
              </a:extLst>
            </p:cNvPr>
            <p:cNvSpPr/>
            <p:nvPr/>
          </p:nvSpPr>
          <p:spPr bwMode="auto">
            <a:xfrm>
              <a:off x="9146699" y="2960927"/>
              <a:ext cx="2150424" cy="74009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defTabSz="932742" rtl="0" eaLnBrk="1" fontAlgn="auto" latinLnBrk="0" hangingPunct="1">
                <a:lnSpc>
                  <a:spcPct val="100000"/>
                </a:lnSpc>
                <a:spcBef>
                  <a:spcPct val="20000"/>
                </a:spcBef>
                <a:spcAft>
                  <a:spcPts val="0"/>
                </a:spcAft>
                <a:buClrTx/>
                <a:buSzPct val="90000"/>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mn-ea"/>
                  <a:cs typeface="Segoe UI" panose="020B0502040204020203" pitchFamily="34" charset="0"/>
                </a:rPr>
                <a:t>Hybrid</a:t>
              </a:r>
            </a:p>
            <a:p>
              <a:pPr marL="0" marR="0" lvl="1" indent="0"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Operational freedom </a:t>
              </a:r>
            </a:p>
          </p:txBody>
        </p:sp>
        <p:sp>
          <p:nvSpPr>
            <p:cNvPr id="77" name="Oval 76">
              <a:extLst>
                <a:ext uri="{FF2B5EF4-FFF2-40B4-BE49-F238E27FC236}">
                  <a16:creationId xmlns:a16="http://schemas.microsoft.com/office/drawing/2014/main" id="{563F39FD-260F-4561-91C2-8437F484FD94}"/>
                </a:ext>
              </a:extLst>
            </p:cNvPr>
            <p:cNvSpPr/>
            <p:nvPr/>
          </p:nvSpPr>
          <p:spPr bwMode="auto">
            <a:xfrm>
              <a:off x="5783184" y="4438231"/>
              <a:ext cx="1141165" cy="1147570"/>
            </a:xfrm>
            <a:prstGeom prst="ellipse">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Segoe UI Semilight"/>
                <a:ea typeface="+mn-ea"/>
                <a:cs typeface="+mn-cs"/>
              </a:endParaRPr>
            </a:p>
          </p:txBody>
        </p:sp>
        <p:sp>
          <p:nvSpPr>
            <p:cNvPr id="78" name="Rectangle 77">
              <a:extLst>
                <a:ext uri="{FF2B5EF4-FFF2-40B4-BE49-F238E27FC236}">
                  <a16:creationId xmlns:a16="http://schemas.microsoft.com/office/drawing/2014/main" id="{0DAD3FA9-3D4A-4DD4-A645-B60E693A0648}"/>
                </a:ext>
              </a:extLst>
            </p:cNvPr>
            <p:cNvSpPr/>
            <p:nvPr/>
          </p:nvSpPr>
          <p:spPr bwMode="auto">
            <a:xfrm>
              <a:off x="5321640" y="5668706"/>
              <a:ext cx="2064252" cy="74009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2000" b="0" i="0" u="none" strike="noStrike" kern="1200" cap="none" spc="0" normalizeH="0" baseline="0" noProof="0">
                  <a:ln>
                    <a:noFill/>
                  </a:ln>
                  <a:solidFill>
                    <a:srgbClr val="0078D4"/>
                  </a:solidFill>
                  <a:effectLst/>
                  <a:uLnTx/>
                  <a:uFillTx/>
                  <a:latin typeface="Segoe UI Semibold"/>
                  <a:ea typeface="+mn-ea"/>
                  <a:cs typeface="Segoe UI" panose="020B0502040204020203" pitchFamily="34" charset="0"/>
                </a:rPr>
                <a:t>Security</a:t>
              </a:r>
            </a:p>
            <a:p>
              <a:pPr marL="0" marR="0" lvl="1"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Always a step ahead</a:t>
              </a:r>
            </a:p>
          </p:txBody>
        </p:sp>
        <p:grpSp>
          <p:nvGrpSpPr>
            <p:cNvPr id="137" name="Group 32">
              <a:extLst>
                <a:ext uri="{FF2B5EF4-FFF2-40B4-BE49-F238E27FC236}">
                  <a16:creationId xmlns:a16="http://schemas.microsoft.com/office/drawing/2014/main" id="{A4E56269-E1A0-4DC1-8176-D775EF16D252}"/>
                </a:ext>
              </a:extLst>
            </p:cNvPr>
            <p:cNvGrpSpPr>
              <a:grpSpLocks noChangeAspect="1"/>
            </p:cNvGrpSpPr>
            <p:nvPr/>
          </p:nvGrpSpPr>
          <p:grpSpPr bwMode="auto">
            <a:xfrm>
              <a:off x="3863929" y="3042598"/>
              <a:ext cx="495300" cy="495300"/>
              <a:chOff x="2812" y="999"/>
              <a:chExt cx="312" cy="312"/>
            </a:xfrm>
          </p:grpSpPr>
          <p:sp>
            <p:nvSpPr>
              <p:cNvPr id="138" name="AutoShape 31">
                <a:extLst>
                  <a:ext uri="{FF2B5EF4-FFF2-40B4-BE49-F238E27FC236}">
                    <a16:creationId xmlns:a16="http://schemas.microsoft.com/office/drawing/2014/main" id="{E76299FC-1F19-4A2F-954C-BABCB96A636D}"/>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Rectangle 33">
                <a:extLst>
                  <a:ext uri="{FF2B5EF4-FFF2-40B4-BE49-F238E27FC236}">
                    <a16:creationId xmlns:a16="http://schemas.microsoft.com/office/drawing/2014/main" id="{DBD90042-C9BC-41CA-A450-EBA2D27F4444}"/>
                  </a:ext>
                </a:extLst>
              </p:cNvPr>
              <p:cNvSpPr>
                <a:spLocks noChangeArrowheads="1"/>
              </p:cNvSpPr>
              <p:nvPr/>
            </p:nvSpPr>
            <p:spPr bwMode="auto">
              <a:xfrm>
                <a:off x="3095" y="999"/>
                <a:ext cx="29" cy="9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 name="Rectangle 34">
                <a:extLst>
                  <a:ext uri="{FF2B5EF4-FFF2-40B4-BE49-F238E27FC236}">
                    <a16:creationId xmlns:a16="http://schemas.microsoft.com/office/drawing/2014/main" id="{30859ED6-43E4-42D6-ACC4-C71E11397357}"/>
                  </a:ext>
                </a:extLst>
              </p:cNvPr>
              <p:cNvSpPr>
                <a:spLocks noChangeArrowheads="1"/>
              </p:cNvSpPr>
              <p:nvPr/>
            </p:nvSpPr>
            <p:spPr bwMode="auto">
              <a:xfrm>
                <a:off x="3027" y="999"/>
                <a:ext cx="97" cy="3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 name="Rectangle 35">
                <a:extLst>
                  <a:ext uri="{FF2B5EF4-FFF2-40B4-BE49-F238E27FC236}">
                    <a16:creationId xmlns:a16="http://schemas.microsoft.com/office/drawing/2014/main" id="{D1F806E6-6F7B-4B19-B485-56062FC9C2C7}"/>
                  </a:ext>
                </a:extLst>
              </p:cNvPr>
              <p:cNvSpPr>
                <a:spLocks noChangeArrowheads="1"/>
              </p:cNvSpPr>
              <p:nvPr/>
            </p:nvSpPr>
            <p:spPr bwMode="auto">
              <a:xfrm>
                <a:off x="3027" y="1282"/>
                <a:ext cx="97" cy="2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 name="Rectangle 36">
                <a:extLst>
                  <a:ext uri="{FF2B5EF4-FFF2-40B4-BE49-F238E27FC236}">
                    <a16:creationId xmlns:a16="http://schemas.microsoft.com/office/drawing/2014/main" id="{A4113406-0D6A-42AE-832B-DEBEA214D9E2}"/>
                  </a:ext>
                </a:extLst>
              </p:cNvPr>
              <p:cNvSpPr>
                <a:spLocks noChangeArrowheads="1"/>
              </p:cNvSpPr>
              <p:nvPr/>
            </p:nvSpPr>
            <p:spPr bwMode="auto">
              <a:xfrm>
                <a:off x="3095" y="1213"/>
                <a:ext cx="29" cy="9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Rectangle 37">
                <a:extLst>
                  <a:ext uri="{FF2B5EF4-FFF2-40B4-BE49-F238E27FC236}">
                    <a16:creationId xmlns:a16="http://schemas.microsoft.com/office/drawing/2014/main" id="{07DFE685-47D5-48A6-9725-069FC13511BA}"/>
                  </a:ext>
                </a:extLst>
              </p:cNvPr>
              <p:cNvSpPr>
                <a:spLocks noChangeArrowheads="1"/>
              </p:cNvSpPr>
              <p:nvPr/>
            </p:nvSpPr>
            <p:spPr bwMode="auto">
              <a:xfrm>
                <a:off x="2812" y="1213"/>
                <a:ext cx="29" cy="9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Rectangle 38">
                <a:extLst>
                  <a:ext uri="{FF2B5EF4-FFF2-40B4-BE49-F238E27FC236}">
                    <a16:creationId xmlns:a16="http://schemas.microsoft.com/office/drawing/2014/main" id="{852097C1-B3E2-4564-8EC9-A679E4F90828}"/>
                  </a:ext>
                </a:extLst>
              </p:cNvPr>
              <p:cNvSpPr>
                <a:spLocks noChangeArrowheads="1"/>
              </p:cNvSpPr>
              <p:nvPr/>
            </p:nvSpPr>
            <p:spPr bwMode="auto">
              <a:xfrm>
                <a:off x="2812" y="1282"/>
                <a:ext cx="98" cy="2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39">
                <a:extLst>
                  <a:ext uri="{FF2B5EF4-FFF2-40B4-BE49-F238E27FC236}">
                    <a16:creationId xmlns:a16="http://schemas.microsoft.com/office/drawing/2014/main" id="{A90C4C7B-27C8-4AF3-AC39-56BA37B23D76}"/>
                  </a:ext>
                </a:extLst>
              </p:cNvPr>
              <p:cNvSpPr>
                <a:spLocks/>
              </p:cNvSpPr>
              <p:nvPr/>
            </p:nvSpPr>
            <p:spPr bwMode="auto">
              <a:xfrm>
                <a:off x="2949" y="1007"/>
                <a:ext cx="167" cy="168"/>
              </a:xfrm>
              <a:custGeom>
                <a:avLst/>
                <a:gdLst>
                  <a:gd name="T0" fmla="*/ 147 w 167"/>
                  <a:gd name="T1" fmla="*/ 0 h 168"/>
                  <a:gd name="T2" fmla="*/ 167 w 167"/>
                  <a:gd name="T3" fmla="*/ 21 h 168"/>
                  <a:gd name="T4" fmla="*/ 21 w 167"/>
                  <a:gd name="T5" fmla="*/ 168 h 168"/>
                  <a:gd name="T6" fmla="*/ 0 w 167"/>
                  <a:gd name="T7" fmla="*/ 147 h 168"/>
                  <a:gd name="T8" fmla="*/ 147 w 167"/>
                  <a:gd name="T9" fmla="*/ 0 h 168"/>
                </a:gdLst>
                <a:ahLst/>
                <a:cxnLst>
                  <a:cxn ang="0">
                    <a:pos x="T0" y="T1"/>
                  </a:cxn>
                  <a:cxn ang="0">
                    <a:pos x="T2" y="T3"/>
                  </a:cxn>
                  <a:cxn ang="0">
                    <a:pos x="T4" y="T5"/>
                  </a:cxn>
                  <a:cxn ang="0">
                    <a:pos x="T6" y="T7"/>
                  </a:cxn>
                  <a:cxn ang="0">
                    <a:pos x="T8" y="T9"/>
                  </a:cxn>
                </a:cxnLst>
                <a:rect l="0" t="0" r="r" b="b"/>
                <a:pathLst>
                  <a:path w="167" h="168">
                    <a:moveTo>
                      <a:pt x="147" y="0"/>
                    </a:moveTo>
                    <a:lnTo>
                      <a:pt x="167" y="21"/>
                    </a:lnTo>
                    <a:lnTo>
                      <a:pt x="21" y="168"/>
                    </a:lnTo>
                    <a:lnTo>
                      <a:pt x="0" y="147"/>
                    </a:lnTo>
                    <a:lnTo>
                      <a:pt x="147"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40">
                <a:extLst>
                  <a:ext uri="{FF2B5EF4-FFF2-40B4-BE49-F238E27FC236}">
                    <a16:creationId xmlns:a16="http://schemas.microsoft.com/office/drawing/2014/main" id="{DDD26296-7858-4E76-9618-015ACB4F9A0B}"/>
                  </a:ext>
                </a:extLst>
              </p:cNvPr>
              <p:cNvSpPr>
                <a:spLocks/>
              </p:cNvSpPr>
              <p:nvPr/>
            </p:nvSpPr>
            <p:spPr bwMode="auto">
              <a:xfrm>
                <a:off x="2948" y="1136"/>
                <a:ext cx="168" cy="167"/>
              </a:xfrm>
              <a:custGeom>
                <a:avLst/>
                <a:gdLst>
                  <a:gd name="T0" fmla="*/ 168 w 168"/>
                  <a:gd name="T1" fmla="*/ 146 h 167"/>
                  <a:gd name="T2" fmla="*/ 147 w 168"/>
                  <a:gd name="T3" fmla="*/ 167 h 167"/>
                  <a:gd name="T4" fmla="*/ 0 w 168"/>
                  <a:gd name="T5" fmla="*/ 20 h 167"/>
                  <a:gd name="T6" fmla="*/ 21 w 168"/>
                  <a:gd name="T7" fmla="*/ 0 h 167"/>
                  <a:gd name="T8" fmla="*/ 168 w 168"/>
                  <a:gd name="T9" fmla="*/ 146 h 167"/>
                </a:gdLst>
                <a:ahLst/>
                <a:cxnLst>
                  <a:cxn ang="0">
                    <a:pos x="T0" y="T1"/>
                  </a:cxn>
                  <a:cxn ang="0">
                    <a:pos x="T2" y="T3"/>
                  </a:cxn>
                  <a:cxn ang="0">
                    <a:pos x="T4" y="T5"/>
                  </a:cxn>
                  <a:cxn ang="0">
                    <a:pos x="T6" y="T7"/>
                  </a:cxn>
                  <a:cxn ang="0">
                    <a:pos x="T8" y="T9"/>
                  </a:cxn>
                </a:cxnLst>
                <a:rect l="0" t="0" r="r" b="b"/>
                <a:pathLst>
                  <a:path w="168" h="167">
                    <a:moveTo>
                      <a:pt x="168" y="146"/>
                    </a:moveTo>
                    <a:lnTo>
                      <a:pt x="147" y="167"/>
                    </a:lnTo>
                    <a:lnTo>
                      <a:pt x="0" y="20"/>
                    </a:lnTo>
                    <a:lnTo>
                      <a:pt x="21" y="0"/>
                    </a:lnTo>
                    <a:lnTo>
                      <a:pt x="168" y="14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41">
                <a:extLst>
                  <a:ext uri="{FF2B5EF4-FFF2-40B4-BE49-F238E27FC236}">
                    <a16:creationId xmlns:a16="http://schemas.microsoft.com/office/drawing/2014/main" id="{C6DD67FE-FF8B-4405-B4DA-F6AB21A22246}"/>
                  </a:ext>
                </a:extLst>
              </p:cNvPr>
              <p:cNvSpPr>
                <a:spLocks/>
              </p:cNvSpPr>
              <p:nvPr/>
            </p:nvSpPr>
            <p:spPr bwMode="auto">
              <a:xfrm>
                <a:off x="2820" y="1135"/>
                <a:ext cx="167" cy="168"/>
              </a:xfrm>
              <a:custGeom>
                <a:avLst/>
                <a:gdLst>
                  <a:gd name="T0" fmla="*/ 20 w 167"/>
                  <a:gd name="T1" fmla="*/ 168 h 168"/>
                  <a:gd name="T2" fmla="*/ 0 w 167"/>
                  <a:gd name="T3" fmla="*/ 147 h 168"/>
                  <a:gd name="T4" fmla="*/ 147 w 167"/>
                  <a:gd name="T5" fmla="*/ 0 h 168"/>
                  <a:gd name="T6" fmla="*/ 167 w 167"/>
                  <a:gd name="T7" fmla="*/ 21 h 168"/>
                  <a:gd name="T8" fmla="*/ 20 w 167"/>
                  <a:gd name="T9" fmla="*/ 168 h 168"/>
                </a:gdLst>
                <a:ahLst/>
                <a:cxnLst>
                  <a:cxn ang="0">
                    <a:pos x="T0" y="T1"/>
                  </a:cxn>
                  <a:cxn ang="0">
                    <a:pos x="T2" y="T3"/>
                  </a:cxn>
                  <a:cxn ang="0">
                    <a:pos x="T4" y="T5"/>
                  </a:cxn>
                  <a:cxn ang="0">
                    <a:pos x="T6" y="T7"/>
                  </a:cxn>
                  <a:cxn ang="0">
                    <a:pos x="T8" y="T9"/>
                  </a:cxn>
                </a:cxnLst>
                <a:rect l="0" t="0" r="r" b="b"/>
                <a:pathLst>
                  <a:path w="167" h="168">
                    <a:moveTo>
                      <a:pt x="20" y="168"/>
                    </a:moveTo>
                    <a:lnTo>
                      <a:pt x="0" y="147"/>
                    </a:lnTo>
                    <a:lnTo>
                      <a:pt x="147" y="0"/>
                    </a:lnTo>
                    <a:lnTo>
                      <a:pt x="167" y="21"/>
                    </a:lnTo>
                    <a:lnTo>
                      <a:pt x="20" y="16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42">
                <a:extLst>
                  <a:ext uri="{FF2B5EF4-FFF2-40B4-BE49-F238E27FC236}">
                    <a16:creationId xmlns:a16="http://schemas.microsoft.com/office/drawing/2014/main" id="{4FFE2161-6352-4341-898D-40EF1994DC68}"/>
                  </a:ext>
                </a:extLst>
              </p:cNvPr>
              <p:cNvSpPr>
                <a:spLocks/>
              </p:cNvSpPr>
              <p:nvPr/>
            </p:nvSpPr>
            <p:spPr bwMode="auto">
              <a:xfrm>
                <a:off x="2820" y="1007"/>
                <a:ext cx="168" cy="167"/>
              </a:xfrm>
              <a:custGeom>
                <a:avLst/>
                <a:gdLst>
                  <a:gd name="T0" fmla="*/ 0 w 168"/>
                  <a:gd name="T1" fmla="*/ 21 h 167"/>
                  <a:gd name="T2" fmla="*/ 21 w 168"/>
                  <a:gd name="T3" fmla="*/ 0 h 167"/>
                  <a:gd name="T4" fmla="*/ 168 w 168"/>
                  <a:gd name="T5" fmla="*/ 147 h 167"/>
                  <a:gd name="T6" fmla="*/ 147 w 168"/>
                  <a:gd name="T7" fmla="*/ 167 h 167"/>
                  <a:gd name="T8" fmla="*/ 0 w 168"/>
                  <a:gd name="T9" fmla="*/ 21 h 167"/>
                </a:gdLst>
                <a:ahLst/>
                <a:cxnLst>
                  <a:cxn ang="0">
                    <a:pos x="T0" y="T1"/>
                  </a:cxn>
                  <a:cxn ang="0">
                    <a:pos x="T2" y="T3"/>
                  </a:cxn>
                  <a:cxn ang="0">
                    <a:pos x="T4" y="T5"/>
                  </a:cxn>
                  <a:cxn ang="0">
                    <a:pos x="T6" y="T7"/>
                  </a:cxn>
                  <a:cxn ang="0">
                    <a:pos x="T8" y="T9"/>
                  </a:cxn>
                </a:cxnLst>
                <a:rect l="0" t="0" r="r" b="b"/>
                <a:pathLst>
                  <a:path w="168" h="167">
                    <a:moveTo>
                      <a:pt x="0" y="21"/>
                    </a:moveTo>
                    <a:lnTo>
                      <a:pt x="21" y="0"/>
                    </a:lnTo>
                    <a:lnTo>
                      <a:pt x="168" y="147"/>
                    </a:lnTo>
                    <a:lnTo>
                      <a:pt x="147" y="167"/>
                    </a:lnTo>
                    <a:lnTo>
                      <a:pt x="0" y="2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Rectangle 43">
                <a:extLst>
                  <a:ext uri="{FF2B5EF4-FFF2-40B4-BE49-F238E27FC236}">
                    <a16:creationId xmlns:a16="http://schemas.microsoft.com/office/drawing/2014/main" id="{0599B117-2B98-4058-AABB-449FAD1B01FA}"/>
                  </a:ext>
                </a:extLst>
              </p:cNvPr>
              <p:cNvSpPr>
                <a:spLocks noChangeArrowheads="1"/>
              </p:cNvSpPr>
              <p:nvPr/>
            </p:nvSpPr>
            <p:spPr bwMode="auto">
              <a:xfrm>
                <a:off x="2812" y="999"/>
                <a:ext cx="98" cy="2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Rectangle 44">
                <a:extLst>
                  <a:ext uri="{FF2B5EF4-FFF2-40B4-BE49-F238E27FC236}">
                    <a16:creationId xmlns:a16="http://schemas.microsoft.com/office/drawing/2014/main" id="{97A04DF0-1806-43AB-87D1-840916A8065F}"/>
                  </a:ext>
                </a:extLst>
              </p:cNvPr>
              <p:cNvSpPr>
                <a:spLocks noChangeArrowheads="1"/>
              </p:cNvSpPr>
              <p:nvPr/>
            </p:nvSpPr>
            <p:spPr bwMode="auto">
              <a:xfrm>
                <a:off x="2812" y="999"/>
                <a:ext cx="30" cy="9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51" name="Group 4">
              <a:extLst>
                <a:ext uri="{FF2B5EF4-FFF2-40B4-BE49-F238E27FC236}">
                  <a16:creationId xmlns:a16="http://schemas.microsoft.com/office/drawing/2014/main" id="{55F24035-77D9-42B3-8AE0-98BF341BE71F}"/>
                </a:ext>
              </a:extLst>
            </p:cNvPr>
            <p:cNvGrpSpPr>
              <a:grpSpLocks noChangeAspect="1"/>
            </p:cNvGrpSpPr>
            <p:nvPr/>
          </p:nvGrpSpPr>
          <p:grpSpPr bwMode="auto">
            <a:xfrm>
              <a:off x="8268200" y="3042598"/>
              <a:ext cx="495300" cy="495300"/>
              <a:chOff x="410" y="999"/>
              <a:chExt cx="312" cy="312"/>
            </a:xfrm>
          </p:grpSpPr>
          <p:sp>
            <p:nvSpPr>
              <p:cNvPr id="152" name="AutoShape 3">
                <a:extLst>
                  <a:ext uri="{FF2B5EF4-FFF2-40B4-BE49-F238E27FC236}">
                    <a16:creationId xmlns:a16="http://schemas.microsoft.com/office/drawing/2014/main" id="{129C3F54-7476-4E5E-8F29-FA74D6919F82}"/>
                  </a:ext>
                </a:extLst>
              </p:cNvPr>
              <p:cNvSpPr>
                <a:spLocks noChangeAspect="1" noChangeArrowheads="1" noTextEdit="1"/>
              </p:cNvSpPr>
              <p:nvPr/>
            </p:nvSpPr>
            <p:spPr bwMode="auto">
              <a:xfrm>
                <a:off x="410"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Rectangle 5">
                <a:extLst>
                  <a:ext uri="{FF2B5EF4-FFF2-40B4-BE49-F238E27FC236}">
                    <a16:creationId xmlns:a16="http://schemas.microsoft.com/office/drawing/2014/main" id="{F70F1FD8-43C8-4881-AE8E-537336991BBD}"/>
                  </a:ext>
                </a:extLst>
              </p:cNvPr>
              <p:cNvSpPr>
                <a:spLocks noChangeArrowheads="1"/>
              </p:cNvSpPr>
              <p:nvPr/>
            </p:nvSpPr>
            <p:spPr bwMode="auto">
              <a:xfrm>
                <a:off x="410" y="999"/>
                <a:ext cx="156" cy="3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Rectangle 153">
                <a:extLst>
                  <a:ext uri="{FF2B5EF4-FFF2-40B4-BE49-F238E27FC236}">
                    <a16:creationId xmlns:a16="http://schemas.microsoft.com/office/drawing/2014/main" id="{5D4AE7C2-713B-41BC-AE5C-5FAD038D2A71}"/>
                  </a:ext>
                </a:extLst>
              </p:cNvPr>
              <p:cNvSpPr>
                <a:spLocks noChangeArrowheads="1"/>
              </p:cNvSpPr>
              <p:nvPr/>
            </p:nvSpPr>
            <p:spPr bwMode="auto">
              <a:xfrm>
                <a:off x="566" y="1155"/>
                <a:ext cx="156" cy="15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Rectangle 7">
                <a:extLst>
                  <a:ext uri="{FF2B5EF4-FFF2-40B4-BE49-F238E27FC236}">
                    <a16:creationId xmlns:a16="http://schemas.microsoft.com/office/drawing/2014/main" id="{6BBCB16F-D1BA-467E-95C4-7238A9CD9560}"/>
                  </a:ext>
                </a:extLst>
              </p:cNvPr>
              <p:cNvSpPr>
                <a:spLocks noChangeArrowheads="1"/>
              </p:cNvSpPr>
              <p:nvPr/>
            </p:nvSpPr>
            <p:spPr bwMode="auto">
              <a:xfrm>
                <a:off x="449" y="1048"/>
                <a:ext cx="29"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Rectangle 8">
                <a:extLst>
                  <a:ext uri="{FF2B5EF4-FFF2-40B4-BE49-F238E27FC236}">
                    <a16:creationId xmlns:a16="http://schemas.microsoft.com/office/drawing/2014/main" id="{232AFB75-0410-4353-8EDF-5A721FEA3B7F}"/>
                  </a:ext>
                </a:extLst>
              </p:cNvPr>
              <p:cNvSpPr>
                <a:spLocks noChangeArrowheads="1"/>
              </p:cNvSpPr>
              <p:nvPr/>
            </p:nvSpPr>
            <p:spPr bwMode="auto">
              <a:xfrm>
                <a:off x="498" y="1048"/>
                <a:ext cx="29"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Rectangle 9">
                <a:extLst>
                  <a:ext uri="{FF2B5EF4-FFF2-40B4-BE49-F238E27FC236}">
                    <a16:creationId xmlns:a16="http://schemas.microsoft.com/office/drawing/2014/main" id="{5979BDD0-6598-40E1-8E4A-9826B9D5149C}"/>
                  </a:ext>
                </a:extLst>
              </p:cNvPr>
              <p:cNvSpPr>
                <a:spLocks noChangeArrowheads="1"/>
              </p:cNvSpPr>
              <p:nvPr/>
            </p:nvSpPr>
            <p:spPr bwMode="auto">
              <a:xfrm>
                <a:off x="449" y="1096"/>
                <a:ext cx="29" cy="3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Rectangle 10">
                <a:extLst>
                  <a:ext uri="{FF2B5EF4-FFF2-40B4-BE49-F238E27FC236}">
                    <a16:creationId xmlns:a16="http://schemas.microsoft.com/office/drawing/2014/main" id="{500F778B-935F-4B0C-856A-2665B560ABF6}"/>
                  </a:ext>
                </a:extLst>
              </p:cNvPr>
              <p:cNvSpPr>
                <a:spLocks noChangeArrowheads="1"/>
              </p:cNvSpPr>
              <p:nvPr/>
            </p:nvSpPr>
            <p:spPr bwMode="auto">
              <a:xfrm>
                <a:off x="498" y="1096"/>
                <a:ext cx="29" cy="3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Rectangle 11">
                <a:extLst>
                  <a:ext uri="{FF2B5EF4-FFF2-40B4-BE49-F238E27FC236}">
                    <a16:creationId xmlns:a16="http://schemas.microsoft.com/office/drawing/2014/main" id="{AE18C534-4279-4B4F-85AA-E165BF85CD98}"/>
                  </a:ext>
                </a:extLst>
              </p:cNvPr>
              <p:cNvSpPr>
                <a:spLocks noChangeArrowheads="1"/>
              </p:cNvSpPr>
              <p:nvPr/>
            </p:nvSpPr>
            <p:spPr bwMode="auto">
              <a:xfrm>
                <a:off x="449" y="1145"/>
                <a:ext cx="29" cy="3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Rectangle 12">
                <a:extLst>
                  <a:ext uri="{FF2B5EF4-FFF2-40B4-BE49-F238E27FC236}">
                    <a16:creationId xmlns:a16="http://schemas.microsoft.com/office/drawing/2014/main" id="{592D444E-23F8-43D7-97D7-E51F90733586}"/>
                  </a:ext>
                </a:extLst>
              </p:cNvPr>
              <p:cNvSpPr>
                <a:spLocks noChangeArrowheads="1"/>
              </p:cNvSpPr>
              <p:nvPr/>
            </p:nvSpPr>
            <p:spPr bwMode="auto">
              <a:xfrm>
                <a:off x="498" y="1145"/>
                <a:ext cx="29" cy="3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Rectangle 13">
                <a:extLst>
                  <a:ext uri="{FF2B5EF4-FFF2-40B4-BE49-F238E27FC236}">
                    <a16:creationId xmlns:a16="http://schemas.microsoft.com/office/drawing/2014/main" id="{B25D0B47-29FE-4F0A-95C5-1F525D248EF6}"/>
                  </a:ext>
                </a:extLst>
              </p:cNvPr>
              <p:cNvSpPr>
                <a:spLocks noChangeArrowheads="1"/>
              </p:cNvSpPr>
              <p:nvPr/>
            </p:nvSpPr>
            <p:spPr bwMode="auto">
              <a:xfrm>
                <a:off x="449" y="1194"/>
                <a:ext cx="29"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Rectangle 14">
                <a:extLst>
                  <a:ext uri="{FF2B5EF4-FFF2-40B4-BE49-F238E27FC236}">
                    <a16:creationId xmlns:a16="http://schemas.microsoft.com/office/drawing/2014/main" id="{7052C004-E800-4683-AC6B-9B16AD527C5E}"/>
                  </a:ext>
                </a:extLst>
              </p:cNvPr>
              <p:cNvSpPr>
                <a:spLocks noChangeArrowheads="1"/>
              </p:cNvSpPr>
              <p:nvPr/>
            </p:nvSpPr>
            <p:spPr bwMode="auto">
              <a:xfrm>
                <a:off x="498" y="1194"/>
                <a:ext cx="29"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Rectangle 15">
                <a:extLst>
                  <a:ext uri="{FF2B5EF4-FFF2-40B4-BE49-F238E27FC236}">
                    <a16:creationId xmlns:a16="http://schemas.microsoft.com/office/drawing/2014/main" id="{A9B80768-C600-4437-BCBE-419BD5C03679}"/>
                  </a:ext>
                </a:extLst>
              </p:cNvPr>
              <p:cNvSpPr>
                <a:spLocks noChangeArrowheads="1"/>
              </p:cNvSpPr>
              <p:nvPr/>
            </p:nvSpPr>
            <p:spPr bwMode="auto">
              <a:xfrm>
                <a:off x="469" y="1272"/>
                <a:ext cx="38" cy="39"/>
              </a:xfrm>
              <a:prstGeom prst="rect">
                <a:avLst/>
              </a:prstGeom>
              <a:solidFill>
                <a:srgbClr val="F8F7F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Rectangle 16">
                <a:extLst>
                  <a:ext uri="{FF2B5EF4-FFF2-40B4-BE49-F238E27FC236}">
                    <a16:creationId xmlns:a16="http://schemas.microsoft.com/office/drawing/2014/main" id="{88BA2145-097C-4BEA-BC56-59D7620E1CA2}"/>
                  </a:ext>
                </a:extLst>
              </p:cNvPr>
              <p:cNvSpPr>
                <a:spLocks noChangeArrowheads="1"/>
              </p:cNvSpPr>
              <p:nvPr/>
            </p:nvSpPr>
            <p:spPr bwMode="auto">
              <a:xfrm>
                <a:off x="605" y="1194"/>
                <a:ext cx="29"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Rectangle 17">
                <a:extLst>
                  <a:ext uri="{FF2B5EF4-FFF2-40B4-BE49-F238E27FC236}">
                    <a16:creationId xmlns:a16="http://schemas.microsoft.com/office/drawing/2014/main" id="{C4551E7D-87D5-4516-86CD-95644FD6A8E9}"/>
                  </a:ext>
                </a:extLst>
              </p:cNvPr>
              <p:cNvSpPr>
                <a:spLocks noChangeArrowheads="1"/>
              </p:cNvSpPr>
              <p:nvPr/>
            </p:nvSpPr>
            <p:spPr bwMode="auto">
              <a:xfrm>
                <a:off x="654" y="1194"/>
                <a:ext cx="29"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Rectangle 18">
                <a:extLst>
                  <a:ext uri="{FF2B5EF4-FFF2-40B4-BE49-F238E27FC236}">
                    <a16:creationId xmlns:a16="http://schemas.microsoft.com/office/drawing/2014/main" id="{0CE66012-9441-4A85-812B-46857276C026}"/>
                  </a:ext>
                </a:extLst>
              </p:cNvPr>
              <p:cNvSpPr>
                <a:spLocks noChangeArrowheads="1"/>
              </p:cNvSpPr>
              <p:nvPr/>
            </p:nvSpPr>
            <p:spPr bwMode="auto">
              <a:xfrm>
                <a:off x="624" y="1272"/>
                <a:ext cx="40" cy="39"/>
              </a:xfrm>
              <a:prstGeom prst="rect">
                <a:avLst/>
              </a:prstGeom>
              <a:solidFill>
                <a:srgbClr val="F8F7F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Oval 19">
                <a:extLst>
                  <a:ext uri="{FF2B5EF4-FFF2-40B4-BE49-F238E27FC236}">
                    <a16:creationId xmlns:a16="http://schemas.microsoft.com/office/drawing/2014/main" id="{9C51E722-79BD-4616-BB82-EB80ABE3BFA7}"/>
                  </a:ext>
                </a:extLst>
              </p:cNvPr>
              <p:cNvSpPr>
                <a:spLocks noChangeArrowheads="1"/>
              </p:cNvSpPr>
              <p:nvPr/>
            </p:nvSpPr>
            <p:spPr bwMode="auto">
              <a:xfrm>
                <a:off x="605" y="1048"/>
                <a:ext cx="59" cy="58"/>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20">
                <a:extLst>
                  <a:ext uri="{FF2B5EF4-FFF2-40B4-BE49-F238E27FC236}">
                    <a16:creationId xmlns:a16="http://schemas.microsoft.com/office/drawing/2014/main" id="{7D8573F2-CADC-4B0A-A011-1F9BE5F1689F}"/>
                  </a:ext>
                </a:extLst>
              </p:cNvPr>
              <p:cNvSpPr>
                <a:spLocks/>
              </p:cNvSpPr>
              <p:nvPr/>
            </p:nvSpPr>
            <p:spPr bwMode="auto">
              <a:xfrm>
                <a:off x="595" y="1084"/>
                <a:ext cx="98" cy="22"/>
              </a:xfrm>
              <a:custGeom>
                <a:avLst/>
                <a:gdLst>
                  <a:gd name="T0" fmla="*/ 379 w 427"/>
                  <a:gd name="T1" fmla="*/ 96 h 96"/>
                  <a:gd name="T2" fmla="*/ 48 w 427"/>
                  <a:gd name="T3" fmla="*/ 96 h 96"/>
                  <a:gd name="T4" fmla="*/ 0 w 427"/>
                  <a:gd name="T5" fmla="*/ 48 h 96"/>
                  <a:gd name="T6" fmla="*/ 0 w 427"/>
                  <a:gd name="T7" fmla="*/ 48 h 96"/>
                  <a:gd name="T8" fmla="*/ 48 w 427"/>
                  <a:gd name="T9" fmla="*/ 0 h 96"/>
                  <a:gd name="T10" fmla="*/ 379 w 427"/>
                  <a:gd name="T11" fmla="*/ 0 h 96"/>
                  <a:gd name="T12" fmla="*/ 427 w 427"/>
                  <a:gd name="T13" fmla="*/ 48 h 96"/>
                  <a:gd name="T14" fmla="*/ 427 w 427"/>
                  <a:gd name="T15" fmla="*/ 48 h 96"/>
                  <a:gd name="T16" fmla="*/ 379 w 427"/>
                  <a:gd name="T1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96">
                    <a:moveTo>
                      <a:pt x="379" y="96"/>
                    </a:moveTo>
                    <a:cubicBezTo>
                      <a:pt x="48" y="96"/>
                      <a:pt x="48" y="96"/>
                      <a:pt x="48" y="96"/>
                    </a:cubicBezTo>
                    <a:cubicBezTo>
                      <a:pt x="22" y="96"/>
                      <a:pt x="0" y="75"/>
                      <a:pt x="0" y="48"/>
                    </a:cubicBezTo>
                    <a:cubicBezTo>
                      <a:pt x="0" y="48"/>
                      <a:pt x="0" y="48"/>
                      <a:pt x="0" y="48"/>
                    </a:cubicBezTo>
                    <a:cubicBezTo>
                      <a:pt x="0" y="21"/>
                      <a:pt x="22" y="0"/>
                      <a:pt x="48" y="0"/>
                    </a:cubicBezTo>
                    <a:cubicBezTo>
                      <a:pt x="379" y="0"/>
                      <a:pt x="379" y="0"/>
                      <a:pt x="379" y="0"/>
                    </a:cubicBezTo>
                    <a:cubicBezTo>
                      <a:pt x="406" y="0"/>
                      <a:pt x="427" y="21"/>
                      <a:pt x="427" y="48"/>
                    </a:cubicBezTo>
                    <a:cubicBezTo>
                      <a:pt x="427" y="48"/>
                      <a:pt x="427" y="48"/>
                      <a:pt x="427" y="48"/>
                    </a:cubicBezTo>
                    <a:cubicBezTo>
                      <a:pt x="427" y="75"/>
                      <a:pt x="406" y="96"/>
                      <a:pt x="379" y="96"/>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Oval 21">
                <a:extLst>
                  <a:ext uri="{FF2B5EF4-FFF2-40B4-BE49-F238E27FC236}">
                    <a16:creationId xmlns:a16="http://schemas.microsoft.com/office/drawing/2014/main" id="{765A9FD3-F9EB-4C0B-8ADA-4AE73A6525F4}"/>
                  </a:ext>
                </a:extLst>
              </p:cNvPr>
              <p:cNvSpPr>
                <a:spLocks noChangeArrowheads="1"/>
              </p:cNvSpPr>
              <p:nvPr/>
            </p:nvSpPr>
            <p:spPr bwMode="auto">
              <a:xfrm>
                <a:off x="644" y="1058"/>
                <a:ext cx="39" cy="38"/>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70" name="Group 169">
              <a:extLst>
                <a:ext uri="{FF2B5EF4-FFF2-40B4-BE49-F238E27FC236}">
                  <a16:creationId xmlns:a16="http://schemas.microsoft.com/office/drawing/2014/main" id="{282B7493-8A92-4046-BE4D-D1A34C422686}"/>
                </a:ext>
              </a:extLst>
            </p:cNvPr>
            <p:cNvGrpSpPr/>
            <p:nvPr/>
          </p:nvGrpSpPr>
          <p:grpSpPr>
            <a:xfrm>
              <a:off x="6124320" y="4694200"/>
              <a:ext cx="458892" cy="566332"/>
              <a:chOff x="1980078" y="253998"/>
              <a:chExt cx="3830386" cy="4727197"/>
            </a:xfrm>
          </p:grpSpPr>
          <p:sp>
            <p:nvSpPr>
              <p:cNvPr id="171" name="Rectangle 27">
                <a:extLst>
                  <a:ext uri="{FF2B5EF4-FFF2-40B4-BE49-F238E27FC236}">
                    <a16:creationId xmlns:a16="http://schemas.microsoft.com/office/drawing/2014/main" id="{BC487EB9-E82C-4A87-8EAC-52E7A4CAED1D}"/>
                  </a:ext>
                </a:extLst>
              </p:cNvPr>
              <p:cNvSpPr>
                <a:spLocks noChangeArrowheads="1"/>
              </p:cNvSpPr>
              <p:nvPr/>
            </p:nvSpPr>
            <p:spPr bwMode="auto">
              <a:xfrm>
                <a:off x="1980078" y="2169196"/>
                <a:ext cx="3830386" cy="281199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72" name="Freeform 29">
                <a:extLst>
                  <a:ext uri="{FF2B5EF4-FFF2-40B4-BE49-F238E27FC236}">
                    <a16:creationId xmlns:a16="http://schemas.microsoft.com/office/drawing/2014/main" id="{69BB3FC2-544F-42E9-9505-AF327B68013F}"/>
                  </a:ext>
                </a:extLst>
              </p:cNvPr>
              <p:cNvSpPr>
                <a:spLocks/>
              </p:cNvSpPr>
              <p:nvPr/>
            </p:nvSpPr>
            <p:spPr bwMode="auto">
              <a:xfrm>
                <a:off x="3454477" y="2913999"/>
                <a:ext cx="881597" cy="881598"/>
              </a:xfrm>
              <a:custGeom>
                <a:avLst/>
                <a:gdLst>
                  <a:gd name="T0" fmla="*/ 256 w 256"/>
                  <a:gd name="T1" fmla="*/ 127 h 256"/>
                  <a:gd name="T2" fmla="*/ 256 w 256"/>
                  <a:gd name="T3" fmla="*/ 129 h 256"/>
                  <a:gd name="T4" fmla="*/ 129 w 256"/>
                  <a:gd name="T5" fmla="*/ 256 h 256"/>
                  <a:gd name="T6" fmla="*/ 127 w 256"/>
                  <a:gd name="T7" fmla="*/ 256 h 256"/>
                  <a:gd name="T8" fmla="*/ 0 w 256"/>
                  <a:gd name="T9" fmla="*/ 129 h 256"/>
                  <a:gd name="T10" fmla="*/ 0 w 256"/>
                  <a:gd name="T11" fmla="*/ 127 h 256"/>
                  <a:gd name="T12" fmla="*/ 127 w 256"/>
                  <a:gd name="T13" fmla="*/ 0 h 256"/>
                  <a:gd name="T14" fmla="*/ 129 w 256"/>
                  <a:gd name="T15" fmla="*/ 0 h 256"/>
                  <a:gd name="T16" fmla="*/ 256 w 256"/>
                  <a:gd name="T17" fmla="*/ 12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6">
                    <a:moveTo>
                      <a:pt x="256" y="127"/>
                    </a:moveTo>
                    <a:cubicBezTo>
                      <a:pt x="256" y="129"/>
                      <a:pt x="256" y="129"/>
                      <a:pt x="256" y="129"/>
                    </a:cubicBezTo>
                    <a:cubicBezTo>
                      <a:pt x="256" y="199"/>
                      <a:pt x="199" y="256"/>
                      <a:pt x="129" y="256"/>
                    </a:cubicBezTo>
                    <a:cubicBezTo>
                      <a:pt x="127" y="256"/>
                      <a:pt x="127" y="256"/>
                      <a:pt x="127" y="256"/>
                    </a:cubicBezTo>
                    <a:cubicBezTo>
                      <a:pt x="57" y="256"/>
                      <a:pt x="0" y="199"/>
                      <a:pt x="0" y="129"/>
                    </a:cubicBezTo>
                    <a:cubicBezTo>
                      <a:pt x="0" y="127"/>
                      <a:pt x="0" y="127"/>
                      <a:pt x="0" y="127"/>
                    </a:cubicBezTo>
                    <a:cubicBezTo>
                      <a:pt x="0" y="57"/>
                      <a:pt x="57" y="0"/>
                      <a:pt x="127" y="0"/>
                    </a:cubicBezTo>
                    <a:cubicBezTo>
                      <a:pt x="129" y="0"/>
                      <a:pt x="129" y="0"/>
                      <a:pt x="129" y="0"/>
                    </a:cubicBezTo>
                    <a:cubicBezTo>
                      <a:pt x="199" y="0"/>
                      <a:pt x="256" y="57"/>
                      <a:pt x="256" y="127"/>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73" name="Freeform 30">
                <a:extLst>
                  <a:ext uri="{FF2B5EF4-FFF2-40B4-BE49-F238E27FC236}">
                    <a16:creationId xmlns:a16="http://schemas.microsoft.com/office/drawing/2014/main" id="{2A8C6E94-9DD4-44E0-BE8E-AE383119D942}"/>
                  </a:ext>
                </a:extLst>
              </p:cNvPr>
              <p:cNvSpPr>
                <a:spLocks/>
              </p:cNvSpPr>
              <p:nvPr/>
            </p:nvSpPr>
            <p:spPr bwMode="auto">
              <a:xfrm>
                <a:off x="3667277" y="3354793"/>
                <a:ext cx="455998" cy="1033598"/>
              </a:xfrm>
              <a:custGeom>
                <a:avLst/>
                <a:gdLst>
                  <a:gd name="T0" fmla="*/ 64 w 128"/>
                  <a:gd name="T1" fmla="*/ 299 h 299"/>
                  <a:gd name="T2" fmla="*/ 63 w 128"/>
                  <a:gd name="T3" fmla="*/ 299 h 299"/>
                  <a:gd name="T4" fmla="*/ 0 w 128"/>
                  <a:gd name="T5" fmla="*/ 236 h 299"/>
                  <a:gd name="T6" fmla="*/ 0 w 128"/>
                  <a:gd name="T7" fmla="*/ 64 h 299"/>
                  <a:gd name="T8" fmla="*/ 63 w 128"/>
                  <a:gd name="T9" fmla="*/ 0 h 299"/>
                  <a:gd name="T10" fmla="*/ 64 w 128"/>
                  <a:gd name="T11" fmla="*/ 0 h 299"/>
                  <a:gd name="T12" fmla="*/ 128 w 128"/>
                  <a:gd name="T13" fmla="*/ 64 h 299"/>
                  <a:gd name="T14" fmla="*/ 128 w 128"/>
                  <a:gd name="T15" fmla="*/ 236 h 299"/>
                  <a:gd name="T16" fmla="*/ 64 w 128"/>
                  <a:gd name="T17" fmla="*/ 299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299">
                    <a:moveTo>
                      <a:pt x="64" y="299"/>
                    </a:moveTo>
                    <a:cubicBezTo>
                      <a:pt x="63" y="299"/>
                      <a:pt x="63" y="299"/>
                      <a:pt x="63" y="299"/>
                    </a:cubicBezTo>
                    <a:cubicBezTo>
                      <a:pt x="28" y="299"/>
                      <a:pt x="0" y="271"/>
                      <a:pt x="0" y="236"/>
                    </a:cubicBezTo>
                    <a:cubicBezTo>
                      <a:pt x="0" y="64"/>
                      <a:pt x="0" y="64"/>
                      <a:pt x="0" y="64"/>
                    </a:cubicBezTo>
                    <a:cubicBezTo>
                      <a:pt x="0" y="29"/>
                      <a:pt x="28" y="0"/>
                      <a:pt x="63" y="0"/>
                    </a:cubicBezTo>
                    <a:cubicBezTo>
                      <a:pt x="64" y="0"/>
                      <a:pt x="64" y="0"/>
                      <a:pt x="64" y="0"/>
                    </a:cubicBezTo>
                    <a:cubicBezTo>
                      <a:pt x="100" y="0"/>
                      <a:pt x="128" y="29"/>
                      <a:pt x="128" y="64"/>
                    </a:cubicBezTo>
                    <a:cubicBezTo>
                      <a:pt x="128" y="236"/>
                      <a:pt x="128" y="236"/>
                      <a:pt x="128" y="236"/>
                    </a:cubicBezTo>
                    <a:cubicBezTo>
                      <a:pt x="128" y="271"/>
                      <a:pt x="100" y="299"/>
                      <a:pt x="64" y="299"/>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74" name="Freeform: Shape 173">
                <a:extLst>
                  <a:ext uri="{FF2B5EF4-FFF2-40B4-BE49-F238E27FC236}">
                    <a16:creationId xmlns:a16="http://schemas.microsoft.com/office/drawing/2014/main" id="{F21A016E-AD94-4C13-9D2C-D6FF25C839B1}"/>
                  </a:ext>
                </a:extLst>
              </p:cNvPr>
              <p:cNvSpPr/>
              <p:nvPr/>
            </p:nvSpPr>
            <p:spPr bwMode="auto">
              <a:xfrm>
                <a:off x="2420880" y="253998"/>
                <a:ext cx="2948790" cy="2423888"/>
              </a:xfrm>
              <a:custGeom>
                <a:avLst/>
                <a:gdLst>
                  <a:gd name="connsiteX0" fmla="*/ 1474395 w 2948790"/>
                  <a:gd name="connsiteY0" fmla="*/ 0 h 2423888"/>
                  <a:gd name="connsiteX1" fmla="*/ 2948790 w 2948790"/>
                  <a:gd name="connsiteY1" fmla="*/ 1474395 h 2423888"/>
                  <a:gd name="connsiteX2" fmla="*/ 2948790 w 2948790"/>
                  <a:gd name="connsiteY2" fmla="*/ 2423888 h 2423888"/>
                  <a:gd name="connsiteX3" fmla="*/ 2505425 w 2948790"/>
                  <a:gd name="connsiteY3" fmla="*/ 2423888 h 2423888"/>
                  <a:gd name="connsiteX4" fmla="*/ 2506265 w 2948790"/>
                  <a:gd name="connsiteY4" fmla="*/ 1475461 h 2423888"/>
                  <a:gd name="connsiteX5" fmla="*/ 1474395 w 2948790"/>
                  <a:gd name="connsiteY5" fmla="*/ 443591 h 2423888"/>
                  <a:gd name="connsiteX6" fmla="*/ 442525 w 2948790"/>
                  <a:gd name="connsiteY6" fmla="*/ 1475461 h 2423888"/>
                  <a:gd name="connsiteX7" fmla="*/ 442525 w 2948790"/>
                  <a:gd name="connsiteY7" fmla="*/ 2423888 h 2423888"/>
                  <a:gd name="connsiteX8" fmla="*/ 0 w 2948790"/>
                  <a:gd name="connsiteY8" fmla="*/ 2423888 h 2423888"/>
                  <a:gd name="connsiteX9" fmla="*/ 0 w 2948790"/>
                  <a:gd name="connsiteY9" fmla="*/ 1474395 h 2423888"/>
                  <a:gd name="connsiteX10" fmla="*/ 1474395 w 2948790"/>
                  <a:gd name="connsiteY10" fmla="*/ 0 h 2423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8790" h="2423888">
                    <a:moveTo>
                      <a:pt x="1474395" y="0"/>
                    </a:moveTo>
                    <a:cubicBezTo>
                      <a:pt x="2288681" y="0"/>
                      <a:pt x="2948790" y="660109"/>
                      <a:pt x="2948790" y="1474395"/>
                    </a:cubicBezTo>
                    <a:lnTo>
                      <a:pt x="2948790" y="2423888"/>
                    </a:lnTo>
                    <a:lnTo>
                      <a:pt x="2505425" y="2423888"/>
                    </a:lnTo>
                    <a:lnTo>
                      <a:pt x="2506265" y="1475461"/>
                    </a:lnTo>
                    <a:cubicBezTo>
                      <a:pt x="2506265" y="905575"/>
                      <a:pt x="2044281" y="443591"/>
                      <a:pt x="1474395" y="443591"/>
                    </a:cubicBezTo>
                    <a:cubicBezTo>
                      <a:pt x="904509" y="443591"/>
                      <a:pt x="442525" y="905575"/>
                      <a:pt x="442525" y="1475461"/>
                    </a:cubicBezTo>
                    <a:lnTo>
                      <a:pt x="442525" y="2423888"/>
                    </a:lnTo>
                    <a:lnTo>
                      <a:pt x="0" y="2423888"/>
                    </a:lnTo>
                    <a:lnTo>
                      <a:pt x="0" y="1474395"/>
                    </a:lnTo>
                    <a:cubicBezTo>
                      <a:pt x="0" y="660109"/>
                      <a:pt x="660109" y="0"/>
                      <a:pt x="1474395" y="0"/>
                    </a:cubicBez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grpSp>
      <p:sp>
        <p:nvSpPr>
          <p:cNvPr id="66" name="Freeform: Shape 14" descr="OSS Heart">
            <a:extLst>
              <a:ext uri="{FF2B5EF4-FFF2-40B4-BE49-F238E27FC236}">
                <a16:creationId xmlns:a16="http://schemas.microsoft.com/office/drawing/2014/main" id="{39706AE6-F2D9-49B3-A045-84A336DDAFA4}"/>
              </a:ext>
            </a:extLst>
          </p:cNvPr>
          <p:cNvSpPr>
            <a:spLocks/>
          </p:cNvSpPr>
          <p:nvPr/>
        </p:nvSpPr>
        <p:spPr bwMode="auto">
          <a:xfrm>
            <a:off x="4891227" y="3551894"/>
            <a:ext cx="2233689" cy="1868004"/>
          </a:xfrm>
          <a:custGeom>
            <a:avLst/>
            <a:gdLst>
              <a:gd name="connsiteX0" fmla="*/ 609160 w 2091741"/>
              <a:gd name="connsiteY0" fmla="*/ 0 h 1900366"/>
              <a:gd name="connsiteX1" fmla="*/ 1025752 w 2091741"/>
              <a:gd name="connsiteY1" fmla="*/ 172621 h 1900366"/>
              <a:gd name="connsiteX2" fmla="*/ 1045668 w 2091741"/>
              <a:gd name="connsiteY2" fmla="*/ 192537 h 1900366"/>
              <a:gd name="connsiteX3" fmla="*/ 1065939 w 2091741"/>
              <a:gd name="connsiteY3" fmla="*/ 172765 h 1900366"/>
              <a:gd name="connsiteX4" fmla="*/ 1899238 w 2091741"/>
              <a:gd name="connsiteY4" fmla="*/ 172765 h 1900366"/>
              <a:gd name="connsiteX5" fmla="*/ 1919001 w 2091741"/>
              <a:gd name="connsiteY5" fmla="*/ 192529 h 1900366"/>
              <a:gd name="connsiteX6" fmla="*/ 1919001 w 2091741"/>
              <a:gd name="connsiteY6" fmla="*/ 1025829 h 1900366"/>
              <a:gd name="connsiteX7" fmla="*/ 1898980 w 2091741"/>
              <a:gd name="connsiteY7" fmla="*/ 1045850 h 1900366"/>
              <a:gd name="connsiteX8" fmla="*/ 1900365 w 2091741"/>
              <a:gd name="connsiteY8" fmla="*/ 1047235 h 1900366"/>
              <a:gd name="connsiteX9" fmla="*/ 1047234 w 2091741"/>
              <a:gd name="connsiteY9" fmla="*/ 1900366 h 1900366"/>
              <a:gd name="connsiteX10" fmla="*/ 1045850 w 2091741"/>
              <a:gd name="connsiteY10" fmla="*/ 1898982 h 1900366"/>
              <a:gd name="connsiteX11" fmla="*/ 1044465 w 2091741"/>
              <a:gd name="connsiteY11" fmla="*/ 1900366 h 1900366"/>
              <a:gd name="connsiteX12" fmla="*/ 1043099 w 2091741"/>
              <a:gd name="connsiteY12" fmla="*/ 1896232 h 1900366"/>
              <a:gd name="connsiteX13" fmla="*/ 893280 w 2091741"/>
              <a:gd name="connsiteY13" fmla="*/ 1746412 h 1900366"/>
              <a:gd name="connsiteX14" fmla="*/ 172620 w 2091741"/>
              <a:gd name="connsiteY14" fmla="*/ 1025753 h 1900366"/>
              <a:gd name="connsiteX15" fmla="*/ 172620 w 2091741"/>
              <a:gd name="connsiteY15" fmla="*/ 192569 h 1900366"/>
              <a:gd name="connsiteX16" fmla="*/ 192567 w 2091741"/>
              <a:gd name="connsiteY16" fmla="*/ 172621 h 1900366"/>
              <a:gd name="connsiteX17" fmla="*/ 609160 w 2091741"/>
              <a:gd name="connsiteY17" fmla="*/ 0 h 1900366"/>
              <a:gd name="connsiteX0" fmla="*/ 609160 w 2091741"/>
              <a:gd name="connsiteY0" fmla="*/ 0 h 1900366"/>
              <a:gd name="connsiteX1" fmla="*/ 1025752 w 2091741"/>
              <a:gd name="connsiteY1" fmla="*/ 172621 h 1900366"/>
              <a:gd name="connsiteX2" fmla="*/ 1045668 w 2091741"/>
              <a:gd name="connsiteY2" fmla="*/ 192537 h 1900366"/>
              <a:gd name="connsiteX3" fmla="*/ 1065939 w 2091741"/>
              <a:gd name="connsiteY3" fmla="*/ 172765 h 1900366"/>
              <a:gd name="connsiteX4" fmla="*/ 1899238 w 2091741"/>
              <a:gd name="connsiteY4" fmla="*/ 172765 h 1900366"/>
              <a:gd name="connsiteX5" fmla="*/ 1919001 w 2091741"/>
              <a:gd name="connsiteY5" fmla="*/ 192529 h 1900366"/>
              <a:gd name="connsiteX6" fmla="*/ 1919001 w 2091741"/>
              <a:gd name="connsiteY6" fmla="*/ 1025829 h 1900366"/>
              <a:gd name="connsiteX7" fmla="*/ 1898980 w 2091741"/>
              <a:gd name="connsiteY7" fmla="*/ 1045850 h 1900366"/>
              <a:gd name="connsiteX8" fmla="*/ 1047234 w 2091741"/>
              <a:gd name="connsiteY8" fmla="*/ 1900366 h 1900366"/>
              <a:gd name="connsiteX9" fmla="*/ 1045850 w 2091741"/>
              <a:gd name="connsiteY9" fmla="*/ 1898982 h 1900366"/>
              <a:gd name="connsiteX10" fmla="*/ 1044465 w 2091741"/>
              <a:gd name="connsiteY10" fmla="*/ 1900366 h 1900366"/>
              <a:gd name="connsiteX11" fmla="*/ 1043099 w 2091741"/>
              <a:gd name="connsiteY11" fmla="*/ 1896232 h 1900366"/>
              <a:gd name="connsiteX12" fmla="*/ 893280 w 2091741"/>
              <a:gd name="connsiteY12" fmla="*/ 1746412 h 1900366"/>
              <a:gd name="connsiteX13" fmla="*/ 172620 w 2091741"/>
              <a:gd name="connsiteY13" fmla="*/ 1025753 h 1900366"/>
              <a:gd name="connsiteX14" fmla="*/ 172620 w 2091741"/>
              <a:gd name="connsiteY14" fmla="*/ 192569 h 1900366"/>
              <a:gd name="connsiteX15" fmla="*/ 192567 w 2091741"/>
              <a:gd name="connsiteY15" fmla="*/ 172621 h 1900366"/>
              <a:gd name="connsiteX16" fmla="*/ 609160 w 2091741"/>
              <a:gd name="connsiteY16" fmla="*/ 0 h 1900366"/>
              <a:gd name="connsiteX0" fmla="*/ 609160 w 2091741"/>
              <a:gd name="connsiteY0" fmla="*/ 0 h 1900366"/>
              <a:gd name="connsiteX1" fmla="*/ 1025752 w 2091741"/>
              <a:gd name="connsiteY1" fmla="*/ 172621 h 1900366"/>
              <a:gd name="connsiteX2" fmla="*/ 1045668 w 2091741"/>
              <a:gd name="connsiteY2" fmla="*/ 192537 h 1900366"/>
              <a:gd name="connsiteX3" fmla="*/ 1065939 w 2091741"/>
              <a:gd name="connsiteY3" fmla="*/ 172765 h 1900366"/>
              <a:gd name="connsiteX4" fmla="*/ 1899238 w 2091741"/>
              <a:gd name="connsiteY4" fmla="*/ 172765 h 1900366"/>
              <a:gd name="connsiteX5" fmla="*/ 1919001 w 2091741"/>
              <a:gd name="connsiteY5" fmla="*/ 192529 h 1900366"/>
              <a:gd name="connsiteX6" fmla="*/ 1919001 w 2091741"/>
              <a:gd name="connsiteY6" fmla="*/ 1025829 h 1900366"/>
              <a:gd name="connsiteX7" fmla="*/ 1047234 w 2091741"/>
              <a:gd name="connsiteY7" fmla="*/ 1900366 h 1900366"/>
              <a:gd name="connsiteX8" fmla="*/ 1045850 w 2091741"/>
              <a:gd name="connsiteY8" fmla="*/ 1898982 h 1900366"/>
              <a:gd name="connsiteX9" fmla="*/ 1044465 w 2091741"/>
              <a:gd name="connsiteY9" fmla="*/ 1900366 h 1900366"/>
              <a:gd name="connsiteX10" fmla="*/ 1043099 w 2091741"/>
              <a:gd name="connsiteY10" fmla="*/ 1896232 h 1900366"/>
              <a:gd name="connsiteX11" fmla="*/ 893280 w 2091741"/>
              <a:gd name="connsiteY11" fmla="*/ 1746412 h 1900366"/>
              <a:gd name="connsiteX12" fmla="*/ 172620 w 2091741"/>
              <a:gd name="connsiteY12" fmla="*/ 1025753 h 1900366"/>
              <a:gd name="connsiteX13" fmla="*/ 172620 w 2091741"/>
              <a:gd name="connsiteY13" fmla="*/ 192569 h 1900366"/>
              <a:gd name="connsiteX14" fmla="*/ 192567 w 2091741"/>
              <a:gd name="connsiteY14" fmla="*/ 172621 h 1900366"/>
              <a:gd name="connsiteX15" fmla="*/ 609160 w 2091741"/>
              <a:gd name="connsiteY15" fmla="*/ 0 h 1900366"/>
              <a:gd name="connsiteX0" fmla="*/ 609160 w 2091741"/>
              <a:gd name="connsiteY0" fmla="*/ 0 h 1900366"/>
              <a:gd name="connsiteX1" fmla="*/ 1025752 w 2091741"/>
              <a:gd name="connsiteY1" fmla="*/ 172621 h 1900366"/>
              <a:gd name="connsiteX2" fmla="*/ 1045668 w 2091741"/>
              <a:gd name="connsiteY2" fmla="*/ 192537 h 1900366"/>
              <a:gd name="connsiteX3" fmla="*/ 1065939 w 2091741"/>
              <a:gd name="connsiteY3" fmla="*/ 172765 h 1900366"/>
              <a:gd name="connsiteX4" fmla="*/ 1899238 w 2091741"/>
              <a:gd name="connsiteY4" fmla="*/ 172765 h 1900366"/>
              <a:gd name="connsiteX5" fmla="*/ 1919001 w 2091741"/>
              <a:gd name="connsiteY5" fmla="*/ 192529 h 1900366"/>
              <a:gd name="connsiteX6" fmla="*/ 1919001 w 2091741"/>
              <a:gd name="connsiteY6" fmla="*/ 1025829 h 1900366"/>
              <a:gd name="connsiteX7" fmla="*/ 1047234 w 2091741"/>
              <a:gd name="connsiteY7" fmla="*/ 1900366 h 1900366"/>
              <a:gd name="connsiteX8" fmla="*/ 1045850 w 2091741"/>
              <a:gd name="connsiteY8" fmla="*/ 1898982 h 1900366"/>
              <a:gd name="connsiteX9" fmla="*/ 1044465 w 2091741"/>
              <a:gd name="connsiteY9" fmla="*/ 1900366 h 1900366"/>
              <a:gd name="connsiteX10" fmla="*/ 1043099 w 2091741"/>
              <a:gd name="connsiteY10" fmla="*/ 1896232 h 1900366"/>
              <a:gd name="connsiteX11" fmla="*/ 172620 w 2091741"/>
              <a:gd name="connsiteY11" fmla="*/ 1025753 h 1900366"/>
              <a:gd name="connsiteX12" fmla="*/ 172620 w 2091741"/>
              <a:gd name="connsiteY12" fmla="*/ 192569 h 1900366"/>
              <a:gd name="connsiteX13" fmla="*/ 192567 w 2091741"/>
              <a:gd name="connsiteY13" fmla="*/ 172621 h 1900366"/>
              <a:gd name="connsiteX14" fmla="*/ 609160 w 2091741"/>
              <a:gd name="connsiteY14" fmla="*/ 0 h 1900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91741" h="1900366">
                <a:moveTo>
                  <a:pt x="609160" y="0"/>
                </a:moveTo>
                <a:cubicBezTo>
                  <a:pt x="759916" y="0"/>
                  <a:pt x="910672" y="57541"/>
                  <a:pt x="1025752" y="172621"/>
                </a:cubicBezTo>
                <a:lnTo>
                  <a:pt x="1045668" y="192537"/>
                </a:lnTo>
                <a:lnTo>
                  <a:pt x="1065939" y="172765"/>
                </a:lnTo>
                <a:cubicBezTo>
                  <a:pt x="1296260" y="-57556"/>
                  <a:pt x="1669107" y="-57556"/>
                  <a:pt x="1899238" y="172765"/>
                </a:cubicBezTo>
                <a:lnTo>
                  <a:pt x="1919001" y="192529"/>
                </a:lnTo>
                <a:cubicBezTo>
                  <a:pt x="2149322" y="422660"/>
                  <a:pt x="2149322" y="795507"/>
                  <a:pt x="1919001" y="1025829"/>
                </a:cubicBezTo>
                <a:lnTo>
                  <a:pt x="1047234" y="1900366"/>
                </a:lnTo>
                <a:lnTo>
                  <a:pt x="1045850" y="1898982"/>
                </a:lnTo>
                <a:lnTo>
                  <a:pt x="1044465" y="1900366"/>
                </a:lnTo>
                <a:lnTo>
                  <a:pt x="1043099" y="1896232"/>
                </a:lnTo>
                <a:lnTo>
                  <a:pt x="172620" y="1025753"/>
                </a:lnTo>
                <a:cubicBezTo>
                  <a:pt x="-57541" y="795592"/>
                  <a:pt x="-57541" y="422730"/>
                  <a:pt x="172620" y="192569"/>
                </a:cubicBezTo>
                <a:lnTo>
                  <a:pt x="192567" y="172621"/>
                </a:lnTo>
                <a:cubicBezTo>
                  <a:pt x="307648" y="57541"/>
                  <a:pt x="458404" y="0"/>
                  <a:pt x="609160" y="0"/>
                </a:cubicBez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7" name="TextBox 6">
            <a:extLst>
              <a:ext uri="{FF2B5EF4-FFF2-40B4-BE49-F238E27FC236}">
                <a16:creationId xmlns:a16="http://schemas.microsoft.com/office/drawing/2014/main" id="{00200AAF-C289-4688-9F52-B16A0002CC03}"/>
              </a:ext>
            </a:extLst>
          </p:cNvPr>
          <p:cNvSpPr txBox="1"/>
          <p:nvPr/>
        </p:nvSpPr>
        <p:spPr>
          <a:xfrm>
            <a:off x="5411919" y="4086565"/>
            <a:ext cx="1192305" cy="492443"/>
          </a:xfrm>
          <a:prstGeom prst="rect">
            <a:avLst/>
          </a:prstGeom>
          <a:noFill/>
        </p:spPr>
        <p:txBody>
          <a:bodyPr wrap="square" lIns="0" tIns="0" rIns="0" bIns="0" rtlCol="0">
            <a:spAutoFit/>
          </a:bodyPr>
          <a:lstStyle/>
          <a:p>
            <a:pPr algn="ctr"/>
            <a:r>
              <a:rPr lang="en-US" sz="3200" b="1" dirty="0">
                <a:solidFill>
                  <a:schemeClr val="bg1"/>
                </a:solidFill>
              </a:rPr>
              <a:t>OSS</a:t>
            </a:r>
          </a:p>
        </p:txBody>
      </p:sp>
      <p:sp>
        <p:nvSpPr>
          <p:cNvPr id="74" name="TextBox 73">
            <a:extLst>
              <a:ext uri="{FF2B5EF4-FFF2-40B4-BE49-F238E27FC236}">
                <a16:creationId xmlns:a16="http://schemas.microsoft.com/office/drawing/2014/main" id="{C3B35A03-946F-450A-9590-BC086ECCA7ED}"/>
              </a:ext>
            </a:extLst>
          </p:cNvPr>
          <p:cNvSpPr txBox="1"/>
          <p:nvPr/>
        </p:nvSpPr>
        <p:spPr>
          <a:xfrm>
            <a:off x="1071495" y="5689219"/>
            <a:ext cx="6096000" cy="362728"/>
          </a:xfrm>
          <a:prstGeom prst="rect">
            <a:avLst/>
          </a:prstGeom>
          <a:noFill/>
        </p:spPr>
        <p:txBody>
          <a:bodyPr wrap="square">
            <a:spAutoFit/>
          </a:bodyPr>
          <a:lstStyle/>
          <a:p>
            <a:pPr marL="0" marR="0" lvl="0" indent="0" algn="l" defTabSz="914049" rtl="0" eaLnBrk="1" fontAlgn="auto" latinLnBrk="0" hangingPunct="1">
              <a:lnSpc>
                <a:spcPct val="105000"/>
              </a:lnSpc>
              <a:spcBef>
                <a:spcPct val="20000"/>
              </a:spcBef>
              <a:spcAft>
                <a:spcPts val="0"/>
              </a:spcAft>
              <a:buClrTx/>
              <a:buSzPct val="90000"/>
              <a:buFontTx/>
              <a:buNone/>
              <a:tabLst/>
              <a:defRPr/>
            </a:pPr>
            <a:r>
              <a:rPr kumimoji="0" lang="en-US" sz="1800" b="1" i="0" u="none" strike="noStrike" kern="1200" cap="none" spc="0" normalizeH="0" baseline="0" noProof="0" dirty="0">
                <a:ln>
                  <a:noFill/>
                </a:ln>
                <a:solidFill>
                  <a:srgbClr val="0078D4"/>
                </a:solidFill>
                <a:effectLst/>
                <a:uLnTx/>
                <a:uFillTx/>
                <a:latin typeface="Segoe UI"/>
                <a:ea typeface="+mn-ea"/>
                <a:cs typeface="Segoe UI" panose="020B0502040204020203" pitchFamily="34" charset="0"/>
              </a:rPr>
              <a:t>90% of enterprises </a:t>
            </a:r>
            <a:r>
              <a:rPr kumimoji="0" lang="en-US" sz="1800" b="0" i="0" u="none" strike="noStrike" kern="1200" cap="none" spc="0" normalizeH="0" baseline="0" noProof="0" dirty="0">
                <a:ln>
                  <a:noFill/>
                </a:ln>
                <a:solidFill>
                  <a:prstClr val="black"/>
                </a:solidFill>
                <a:effectLst/>
                <a:uLnTx/>
                <a:uFillTx/>
                <a:latin typeface="Segoe UI"/>
                <a:ea typeface="+mn-ea"/>
                <a:cs typeface="Segoe UI" panose="020B0502040204020203" pitchFamily="34" charset="0"/>
              </a:rPr>
              <a:t>deploy open source in some form*</a:t>
            </a:r>
          </a:p>
        </p:txBody>
      </p:sp>
      <p:sp>
        <p:nvSpPr>
          <p:cNvPr id="5" name="TextBox 4">
            <a:extLst>
              <a:ext uri="{FF2B5EF4-FFF2-40B4-BE49-F238E27FC236}">
                <a16:creationId xmlns:a16="http://schemas.microsoft.com/office/drawing/2014/main" id="{DD7475DA-569C-13A9-1ACB-E468954FFA85}"/>
              </a:ext>
            </a:extLst>
          </p:cNvPr>
          <p:cNvSpPr txBox="1"/>
          <p:nvPr/>
        </p:nvSpPr>
        <p:spPr>
          <a:xfrm>
            <a:off x="593311" y="6522431"/>
            <a:ext cx="4154053" cy="169277"/>
          </a:xfrm>
          <a:prstGeom prst="rect">
            <a:avLst/>
          </a:prstGeom>
          <a:noFill/>
        </p:spPr>
        <p:txBody>
          <a:bodyPr wrap="square" lIns="0" tIns="0" rIns="0" bIns="0" rtlCol="0">
            <a:spAutoFit/>
          </a:bodyPr>
          <a:lstStyle/>
          <a:p>
            <a:pPr algn="l"/>
            <a:r>
              <a:rPr lang="en-US" sz="1100" dirty="0">
                <a:gradFill>
                  <a:gsLst>
                    <a:gs pos="2917">
                      <a:schemeClr val="tx1"/>
                    </a:gs>
                    <a:gs pos="30000">
                      <a:schemeClr val="tx1"/>
                    </a:gs>
                  </a:gsLst>
                  <a:lin ang="5400000" scaled="0"/>
                </a:gradFill>
                <a:hlinkClick r:id="rId3"/>
              </a:rPr>
              <a:t>2022 Open source security and risk analysis report</a:t>
            </a:r>
            <a:r>
              <a:rPr lang="en-US" sz="1100" dirty="0">
                <a:gradFill>
                  <a:gsLst>
                    <a:gs pos="2917">
                      <a:schemeClr val="tx1"/>
                    </a:gs>
                    <a:gs pos="30000">
                      <a:schemeClr val="tx1"/>
                    </a:gs>
                  </a:gsLst>
                  <a:lin ang="5400000" scaled="0"/>
                </a:gradFill>
              </a:rPr>
              <a:t>, Synopsis</a:t>
            </a:r>
            <a:endParaRPr lang="en-AU" sz="1100"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022524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0D70A16-93A7-449D-BC62-B0C69D50B0BB}"/>
              </a:ext>
            </a:extLst>
          </p:cNvPr>
          <p:cNvSpPr>
            <a:spLocks noGrp="1"/>
          </p:cNvSpPr>
          <p:nvPr>
            <p:ph type="title"/>
          </p:nvPr>
        </p:nvSpPr>
        <p:spPr>
          <a:xfrm>
            <a:off x="588263" y="457200"/>
            <a:ext cx="5146331" cy="1661993"/>
          </a:xfrm>
        </p:spPr>
        <p:txBody>
          <a:bodyPr/>
          <a:lstStyle/>
          <a:p>
            <a:r>
              <a:rPr lang="en-US" dirty="0"/>
              <a:t>Swiss Re accelerates Java app modernization using Azure Spring Cloud</a:t>
            </a:r>
          </a:p>
        </p:txBody>
      </p:sp>
      <p:pic>
        <p:nvPicPr>
          <p:cNvPr id="7" name="Picture Placeholder 6">
            <a:extLst>
              <a:ext uri="{FF2B5EF4-FFF2-40B4-BE49-F238E27FC236}">
                <a16:creationId xmlns:a16="http://schemas.microsoft.com/office/drawing/2014/main" id="{26902E0F-926C-4202-B9B0-9BE4E384913C}"/>
              </a:ext>
              <a:ext uri="{C183D7F6-B498-43B3-948B-1728B52AA6E4}">
                <adec:decorative xmlns:adec="http://schemas.microsoft.com/office/drawing/2017/decorative" val="1"/>
              </a:ext>
            </a:extLst>
          </p:cNvPr>
          <p:cNvPicPr>
            <a:picLocks noGrp="1" noChangeAspect="1"/>
          </p:cNvPicPr>
          <p:nvPr>
            <p:ph type="pic" sz="quarter" idx="11"/>
          </p:nvPr>
        </p:nvPicPr>
        <p:blipFill rotWithShape="1">
          <a:blip r:embed="rId3" cstate="hqprint">
            <a:extLst>
              <a:ext uri="{28A0092B-C50C-407E-A947-70E740481C1C}">
                <a14:useLocalDpi xmlns:a14="http://schemas.microsoft.com/office/drawing/2010/main"/>
              </a:ext>
            </a:extLst>
          </a:blip>
          <a:srcRect/>
          <a:stretch/>
        </p:blipFill>
        <p:spPr/>
      </p:pic>
      <p:pic>
        <p:nvPicPr>
          <p:cNvPr id="1026" name="Picture 2" descr="Swiss RE logo">
            <a:extLst>
              <a:ext uri="{FF2B5EF4-FFF2-40B4-BE49-F238E27FC236}">
                <a16:creationId xmlns:a16="http://schemas.microsoft.com/office/drawing/2014/main" id="{B09D9D82-225F-4712-9E4A-64A8072F9702}"/>
              </a:ext>
            </a:extLst>
          </p:cNvPr>
          <p:cNvPicPr>
            <a:picLocks noChangeAspect="1" noChangeArrowheads="1"/>
          </p:cNvPicPr>
          <p:nvPr/>
        </p:nvPicPr>
        <p:blipFill rotWithShape="1">
          <a:blip r:embed="rId4" cstate="hqprint">
            <a:extLst>
              <a:ext uri="{28A0092B-C50C-407E-A947-70E740481C1C}">
                <a14:useLocalDpi xmlns:a14="http://schemas.microsoft.com/office/drawing/2010/main"/>
              </a:ext>
            </a:extLst>
          </a:blip>
          <a:srcRect/>
          <a:stretch/>
        </p:blipFill>
        <p:spPr bwMode="auto">
          <a:xfrm>
            <a:off x="584200" y="5638800"/>
            <a:ext cx="1857375" cy="762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 Placeholder 4">
            <a:extLst>
              <a:ext uri="{FF2B5EF4-FFF2-40B4-BE49-F238E27FC236}">
                <a16:creationId xmlns:a16="http://schemas.microsoft.com/office/drawing/2014/main" id="{DADA230F-DAB2-4C4E-837E-854FA6E69EA1}"/>
              </a:ext>
            </a:extLst>
          </p:cNvPr>
          <p:cNvSpPr>
            <a:spLocks noGrp="1"/>
          </p:cNvSpPr>
          <p:nvPr>
            <p:ph type="body" sz="quarter" idx="10"/>
          </p:nvPr>
        </p:nvSpPr>
        <p:spPr>
          <a:xfrm>
            <a:off x="584200" y="2418334"/>
            <a:ext cx="5146331" cy="3211135"/>
          </a:xfrm>
        </p:spPr>
        <p:txBody>
          <a:bodyPr/>
          <a:lstStyle/>
          <a:p>
            <a:pPr marL="0" marR="0" lvl="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r>
              <a:rPr kumimoji="0" lang="en-CA" sz="1600" b="1" i="0" u="none" strike="noStrike" kern="120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Challenge</a:t>
            </a:r>
          </a:p>
          <a:p>
            <a:pPr marL="0" marR="0" lvl="1"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chemeClr val="tx1"/>
                </a:solidFill>
                <a:effectLst/>
                <a:uLnTx/>
                <a:uFillTx/>
                <a:latin typeface="Segoe UI"/>
                <a:ea typeface="+mn-ea"/>
                <a:cs typeface="+mn-cs"/>
              </a:rPr>
              <a:t>A global wholesaler of reinsurance, Swiss Re is on a mission to modernize. Its Group Finance IT team was incrementally retiring legacy systems while bringing new services online and handling a backlog of requests. The team wanted a simpler, more agile cloud solution.</a:t>
            </a:r>
          </a:p>
          <a:p>
            <a:pPr marL="0" marR="0" lvl="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r>
              <a:rPr kumimoji="0" lang="en-CA" sz="1600" b="1" i="0" u="none" strike="noStrike" kern="120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Solution</a:t>
            </a:r>
          </a:p>
          <a:p>
            <a:pPr marL="0" marR="0" lvl="1"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400" b="1" i="0" u="none" strike="noStrike" kern="1200" cap="none" spc="0" normalizeH="0" baseline="0" noProof="0" dirty="0">
                <a:ln>
                  <a:noFill/>
                </a:ln>
                <a:solidFill>
                  <a:schemeClr val="tx1"/>
                </a:solidFill>
                <a:effectLst/>
                <a:uLnTx/>
                <a:uFillTx/>
                <a:latin typeface="Segoe UI"/>
                <a:ea typeface="+mn-ea"/>
                <a:cs typeface="+mn-cs"/>
              </a:rPr>
              <a:t>Azure Database for PostgreSQL </a:t>
            </a:r>
            <a:r>
              <a:rPr kumimoji="0" lang="en-US" sz="1400" b="0" i="0" u="none" strike="noStrike" kern="1200" cap="none" spc="0" normalizeH="0" baseline="0" noProof="0" dirty="0">
                <a:ln>
                  <a:noFill/>
                </a:ln>
                <a:solidFill>
                  <a:schemeClr val="tx1"/>
                </a:solidFill>
                <a:effectLst/>
                <a:uLnTx/>
                <a:uFillTx/>
                <a:latin typeface="Segoe UI"/>
                <a:ea typeface="+mn-ea"/>
                <a:cs typeface="+mn-cs"/>
              </a:rPr>
              <a:t>enabled: </a:t>
            </a:r>
          </a:p>
          <a:p>
            <a:pPr marL="285750" marR="0" lvl="1" indent="-28575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1400" b="0" i="0" u="none" strike="noStrike" kern="1200" cap="none" spc="0" normalizeH="0" baseline="0" noProof="0" dirty="0">
                <a:ln>
                  <a:noFill/>
                </a:ln>
                <a:solidFill>
                  <a:schemeClr val="tx1"/>
                </a:solidFill>
                <a:effectLst/>
                <a:uLnTx/>
                <a:uFillTx/>
                <a:latin typeface="Segoe UI"/>
                <a:ea typeface="+mn-ea"/>
                <a:cs typeface="+mn-cs"/>
              </a:rPr>
              <a:t>Zone-redundant high availability </a:t>
            </a:r>
          </a:p>
          <a:p>
            <a:pPr marL="285750" marR="0" lvl="1" indent="-28575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1400" b="0" i="0" u="none" strike="noStrike" kern="1200" cap="none" spc="0" normalizeH="0" baseline="0" noProof="0" dirty="0">
                <a:ln>
                  <a:noFill/>
                </a:ln>
                <a:solidFill>
                  <a:schemeClr val="tx1"/>
                </a:solidFill>
                <a:effectLst/>
                <a:uLnTx/>
                <a:uFillTx/>
                <a:latin typeface="Segoe UI"/>
                <a:ea typeface="+mn-ea"/>
                <a:cs typeface="+mn-cs"/>
              </a:rPr>
              <a:t>Ability to scale to hundreds of nodes with ease</a:t>
            </a:r>
          </a:p>
          <a:p>
            <a:pPr marL="285750" marR="0" lvl="1" indent="-28575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1400" b="0" i="0" u="none" strike="noStrike" kern="1200" cap="none" spc="0" normalizeH="0" baseline="0" noProof="0" dirty="0">
                <a:ln>
                  <a:noFill/>
                </a:ln>
                <a:solidFill>
                  <a:schemeClr val="tx1"/>
                </a:solidFill>
                <a:effectLst/>
                <a:uLnTx/>
                <a:uFillTx/>
                <a:latin typeface="Segoe UI"/>
                <a:ea typeface="+mn-ea"/>
                <a:cs typeface="+mn-cs"/>
              </a:rPr>
              <a:t>Enterprise-grade security and compliance</a:t>
            </a:r>
          </a:p>
          <a:p>
            <a:endParaRPr lang="en-US" dirty="0">
              <a:solidFill>
                <a:schemeClr val="tx1"/>
              </a:solidFill>
            </a:endParaRPr>
          </a:p>
        </p:txBody>
      </p:sp>
      <p:sp>
        <p:nvSpPr>
          <p:cNvPr id="11" name="Rectangle 10">
            <a:extLst>
              <a:ext uri="{FF2B5EF4-FFF2-40B4-BE49-F238E27FC236}">
                <a16:creationId xmlns:a16="http://schemas.microsoft.com/office/drawing/2014/main" id="{3D4FE931-213E-4B29-B5CB-BD739D544582}"/>
              </a:ext>
              <a:ext uri="{C183D7F6-B498-43B3-948B-1728B52AA6E4}">
                <adec:decorative xmlns:adec="http://schemas.microsoft.com/office/drawing/2017/decorative" val="1"/>
              </a:ext>
            </a:extLst>
          </p:cNvPr>
          <p:cNvSpPr/>
          <p:nvPr/>
        </p:nvSpPr>
        <p:spPr bwMode="auto">
          <a:xfrm>
            <a:off x="6429375" y="4862871"/>
            <a:ext cx="5486400" cy="1463040"/>
          </a:xfrm>
          <a:prstGeom prst="rect">
            <a:avLst/>
          </a:prstGeom>
          <a:solidFill>
            <a:schemeClr val="bg1">
              <a:alpha val="80000"/>
            </a:schemeClr>
          </a:solidFill>
          <a:ln w="9525" cap="flat" cmpd="sng" algn="ctr">
            <a:noFill/>
            <a:prstDash val="solid"/>
            <a:headEnd type="none" w="med" len="med"/>
            <a:tailEnd type="none" w="med" len="med"/>
          </a:ln>
          <a:effectLst/>
        </p:spPr>
        <p:txBody>
          <a:bodyPr rot="0" spcFirstLastPara="0" vertOverflow="overflow" horzOverflow="overflow" vert="horz" wrap="square" lIns="274320" tIns="182880" rIns="274320" bIns="182880" numCol="1" spcCol="0" rtlCol="0" fromWordArt="0" anchor="b" anchorCtr="0" forceAA="0" compatLnSpc="1">
            <a:prstTxWarp prst="textNoShape">
              <a:avLst/>
            </a:prstTxWarp>
            <a:spAutoFit/>
          </a:bodyPr>
          <a:lstStyle/>
          <a:p>
            <a:pPr marL="0" marR="0" lvl="0" indent="0" algn="r" defTabSz="932472" rtl="0" eaLnBrk="1" fontAlgn="base" latinLnBrk="0" hangingPunct="1">
              <a:lnSpc>
                <a:spcPct val="114000"/>
              </a:lnSpc>
              <a:spcBef>
                <a:spcPct val="0"/>
              </a:spcBef>
              <a:spcAft>
                <a:spcPct val="0"/>
              </a:spcAft>
              <a:buClrTx/>
              <a:buSzTx/>
              <a:buFontTx/>
              <a:buNone/>
              <a:tabLst/>
              <a:defRPr/>
            </a:pPr>
            <a:endParaRPr kumimoji="0" lang="en-US" sz="1200" b="0" i="0" u="none" strike="noStrike" kern="0" cap="none" spc="0" normalizeH="0" baseline="0" noProof="0">
              <a:ln>
                <a:noFill/>
              </a:ln>
              <a:effectLst/>
              <a:uLnTx/>
              <a:uFillTx/>
              <a:latin typeface="+mj-lt"/>
              <a:ea typeface="Segoe UI" pitchFamily="34" charset="0"/>
              <a:cs typeface="Segoe UI" pitchFamily="34" charset="0"/>
            </a:endParaRPr>
          </a:p>
        </p:txBody>
      </p:sp>
      <p:sp>
        <p:nvSpPr>
          <p:cNvPr id="12" name="Content Placeholder 1">
            <a:extLst>
              <a:ext uri="{FF2B5EF4-FFF2-40B4-BE49-F238E27FC236}">
                <a16:creationId xmlns:a16="http://schemas.microsoft.com/office/drawing/2014/main" id="{F77858AC-3A6E-47CE-B0C7-BA384F0B865D}"/>
              </a:ext>
            </a:extLst>
          </p:cNvPr>
          <p:cNvSpPr txBox="1">
            <a:spLocks/>
          </p:cNvSpPr>
          <p:nvPr/>
        </p:nvSpPr>
        <p:spPr>
          <a:xfrm>
            <a:off x="7056844" y="4995582"/>
            <a:ext cx="4675729" cy="1252009"/>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defTabSz="932472" fontAlgn="base">
              <a:lnSpc>
                <a:spcPct val="114000"/>
              </a:lnSpc>
              <a:spcBef>
                <a:spcPct val="0"/>
              </a:spcBef>
              <a:spcAft>
                <a:spcPct val="0"/>
              </a:spcAft>
              <a:buSzTx/>
              <a:buFontTx/>
              <a:buNone/>
              <a:defRPr/>
            </a:pPr>
            <a:r>
              <a:rPr lang="en-US" sz="1400" kern="0" dirty="0">
                <a:solidFill>
                  <a:prstClr val="black"/>
                </a:solidFill>
                <a:latin typeface="Segoe UI"/>
                <a:ea typeface="Segoe UI" pitchFamily="34" charset="0"/>
                <a:cs typeface="Segoe UI" pitchFamily="34" charset="0"/>
              </a:rPr>
              <a:t>“Ultimately, we keep our end users happy by running a reliable and performant system.”</a:t>
            </a:r>
          </a:p>
          <a:p>
            <a:pPr marL="0" indent="0" algn="r" defTabSz="932472" fontAlgn="base">
              <a:lnSpc>
                <a:spcPct val="114000"/>
              </a:lnSpc>
              <a:spcBef>
                <a:spcPts val="600"/>
              </a:spcBef>
              <a:spcAft>
                <a:spcPct val="0"/>
              </a:spcAft>
              <a:buSzTx/>
              <a:buFontTx/>
              <a:buNone/>
              <a:defRPr/>
            </a:pPr>
            <a:r>
              <a:rPr lang="en-US" sz="1400" kern="0" dirty="0">
                <a:solidFill>
                  <a:schemeClr val="accent1"/>
                </a:solidFill>
                <a:latin typeface="Segoe UI Semibold"/>
                <a:ea typeface="Segoe UI" pitchFamily="34" charset="0"/>
                <a:cs typeface="Segoe UI" pitchFamily="34" charset="0"/>
              </a:rPr>
              <a:t>Jonathan Jones</a:t>
            </a:r>
            <a:br>
              <a:rPr lang="en-US" sz="1400" kern="0" dirty="0">
                <a:solidFill>
                  <a:prstClr val="black"/>
                </a:solidFill>
                <a:latin typeface="Segoe UI Semibold"/>
                <a:ea typeface="Segoe UI" pitchFamily="34" charset="0"/>
                <a:cs typeface="Segoe UI" pitchFamily="34" charset="0"/>
              </a:rPr>
            </a:br>
            <a:r>
              <a:rPr lang="en-US" sz="1200" kern="0" dirty="0">
                <a:solidFill>
                  <a:prstClr val="black"/>
                </a:solidFill>
                <a:latin typeface="Segoe UI Semibold"/>
                <a:ea typeface="Segoe UI" pitchFamily="34" charset="0"/>
                <a:cs typeface="Segoe UI" pitchFamily="34" charset="0"/>
              </a:rPr>
              <a:t>Lead Solutions Architect, Group Finance IT</a:t>
            </a:r>
          </a:p>
        </p:txBody>
      </p:sp>
    </p:spTree>
    <p:extLst>
      <p:ext uri="{BB962C8B-B14F-4D97-AF65-F5344CB8AC3E}">
        <p14:creationId xmlns:p14="http://schemas.microsoft.com/office/powerpoint/2010/main" val="3604401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531C7-5747-28B2-E34B-A1D1692F1FEE}"/>
              </a:ext>
            </a:extLst>
          </p:cNvPr>
          <p:cNvSpPr>
            <a:spLocks noGrp="1"/>
          </p:cNvSpPr>
          <p:nvPr>
            <p:ph type="title"/>
          </p:nvPr>
        </p:nvSpPr>
        <p:spPr>
          <a:xfrm>
            <a:off x="588263" y="457200"/>
            <a:ext cx="5312916" cy="1661993"/>
          </a:xfrm>
        </p:spPr>
        <p:txBody>
          <a:bodyPr/>
          <a:lstStyle/>
          <a:p>
            <a:r>
              <a:rPr lang="en-US" dirty="0"/>
              <a:t>Scandinavian Airlines speeds app development, lowers costs with Azure</a:t>
            </a:r>
          </a:p>
        </p:txBody>
      </p:sp>
      <p:sp>
        <p:nvSpPr>
          <p:cNvPr id="3" name="Text Placeholder 2">
            <a:extLst>
              <a:ext uri="{FF2B5EF4-FFF2-40B4-BE49-F238E27FC236}">
                <a16:creationId xmlns:a16="http://schemas.microsoft.com/office/drawing/2014/main" id="{AB851247-0A03-11BB-ABC0-63BF0CF3AE84}"/>
              </a:ext>
            </a:extLst>
          </p:cNvPr>
          <p:cNvSpPr>
            <a:spLocks noGrp="1"/>
          </p:cNvSpPr>
          <p:nvPr>
            <p:ph type="body" sz="quarter" idx="10"/>
          </p:nvPr>
        </p:nvSpPr>
        <p:spPr>
          <a:xfrm>
            <a:off x="584200" y="2418334"/>
            <a:ext cx="5312916" cy="3699474"/>
          </a:xfrm>
        </p:spPr>
        <p:txBody>
          <a:bodyPr/>
          <a:lstStyle/>
          <a:p>
            <a:pPr marL="0" marR="0" lvl="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r>
              <a:rPr kumimoji="0" lang="en-CA" sz="16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Challenge</a:t>
            </a:r>
          </a:p>
          <a:p>
            <a:pPr marL="0" marR="0" lvl="1"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200" b="0" i="0" u="none" strike="noStrike" kern="1200" cap="none" spc="0" normalizeH="0" baseline="0" noProof="0" dirty="0">
                <a:ln>
                  <a:noFill/>
                </a:ln>
                <a:solidFill>
                  <a:prstClr val="black"/>
                </a:solidFill>
                <a:effectLst/>
                <a:uLnTx/>
                <a:uFillTx/>
                <a:latin typeface="Segoe UI"/>
                <a:ea typeface="+mn-ea"/>
                <a:cs typeface="+mn-cs"/>
              </a:rPr>
              <a:t>As a digital leader in an industry still recovering from the 2020 travel bans, SAS relies on Azure to lower infrastructure costs and gain agility for its development teams. One missing component of its Azure migration, however, was a high-availability replacement for PostgreSQL.</a:t>
            </a:r>
          </a:p>
          <a:p>
            <a:pPr marL="0" marR="0" lvl="1"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14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CA" sz="16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Solution</a:t>
            </a:r>
          </a:p>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lang="en-US" sz="1200" dirty="0">
                <a:solidFill>
                  <a:prstClr val="black"/>
                </a:solidFill>
                <a:latin typeface="Segoe UI"/>
                <a:cs typeface="+mn-cs"/>
              </a:rPr>
              <a:t>The company solved the problem with a move to Azure Database for PostgreSQL – Flexible Server and are leveraging high availability and the resilience of a managed cloud database service. Additionally, the booking app runs in Azure Kubernetes Service (AKS) and greatly simplifies app deployments and management while offloading the operational overhead to Azure.</a:t>
            </a:r>
          </a:p>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endParaRPr lang="en-US" sz="1200" dirty="0">
              <a:solidFill>
                <a:prstClr val="black"/>
              </a:solidFill>
              <a:latin typeface="Segoe UI"/>
              <a:cs typeface="+mn-cs"/>
            </a:endParaRPr>
          </a:p>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400" b="1" i="0" u="none" strike="noStrike" kern="1200" cap="none" spc="0" normalizeH="0" baseline="0" noProof="0" dirty="0">
                <a:ln>
                  <a:noFill/>
                </a:ln>
                <a:solidFill>
                  <a:prstClr val="black"/>
                </a:solidFill>
                <a:effectLst/>
                <a:uLnTx/>
                <a:uFillTx/>
                <a:latin typeface="Segoe UI"/>
                <a:ea typeface="+mn-ea"/>
                <a:cs typeface="+mn-cs"/>
              </a:rPr>
              <a:t>Azure Database for PostgreSQL </a:t>
            </a:r>
            <a:r>
              <a:rPr kumimoji="0" lang="en-US" sz="1400" b="0" i="0" u="none" strike="noStrike" kern="1200" cap="none" spc="0" normalizeH="0" baseline="0" noProof="0" dirty="0">
                <a:ln>
                  <a:noFill/>
                </a:ln>
                <a:solidFill>
                  <a:prstClr val="black"/>
                </a:solidFill>
                <a:effectLst/>
                <a:uLnTx/>
                <a:uFillTx/>
                <a:latin typeface="Segoe UI"/>
                <a:ea typeface="+mn-ea"/>
                <a:cs typeface="+mn-cs"/>
              </a:rPr>
              <a:t>enabled: </a:t>
            </a:r>
          </a:p>
          <a:p>
            <a:pPr marL="285750" lvl="1" indent="-285750">
              <a:buFont typeface="Arial" panose="020B0604020202020204" pitchFamily="34" charset="0"/>
              <a:buChar char="•"/>
              <a:defRPr/>
            </a:pPr>
            <a:r>
              <a:rPr kumimoji="0" lang="en-US" sz="1200" b="0" i="0" u="none" strike="noStrike" kern="1200" cap="none" spc="0" normalizeH="0" baseline="0" noProof="0" dirty="0">
                <a:ln>
                  <a:noFill/>
                </a:ln>
                <a:solidFill>
                  <a:prstClr val="black"/>
                </a:solidFill>
                <a:effectLst/>
                <a:uLnTx/>
                <a:uFillTx/>
                <a:latin typeface="Segoe UI"/>
                <a:ea typeface="+mn-ea"/>
                <a:cs typeface="+mn-cs"/>
              </a:rPr>
              <a:t>Increased business agility </a:t>
            </a:r>
            <a:r>
              <a:rPr lang="en-US" sz="1200" dirty="0">
                <a:solidFill>
                  <a:prstClr val="black"/>
                </a:solidFill>
                <a:latin typeface="Segoe UI"/>
              </a:rPr>
              <a:t>with a move from IaaS to PaaS, freeing up the app team to focus on innovation rather than managing infrastructure.</a:t>
            </a:r>
          </a:p>
          <a:p>
            <a:pPr marL="285750" marR="0" lvl="1" indent="-28575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lang="en-US" sz="1200" dirty="0">
                <a:solidFill>
                  <a:prstClr val="black"/>
                </a:solidFill>
                <a:latin typeface="Segoe UI"/>
              </a:rPr>
              <a:t>Query optimization with Query Performance Insight.</a:t>
            </a:r>
          </a:p>
          <a:p>
            <a:pPr marL="285750" marR="0" lvl="1" indent="-28575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Segoe UI"/>
                <a:ea typeface="+mn-ea"/>
                <a:cs typeface="+mn-cs"/>
              </a:rPr>
              <a:t>Lower TCO and cost optimization with Flexible Server.</a:t>
            </a:r>
          </a:p>
        </p:txBody>
      </p:sp>
      <p:pic>
        <p:nvPicPr>
          <p:cNvPr id="8" name="Picture Placeholder 7">
            <a:extLst>
              <a:ext uri="{FF2B5EF4-FFF2-40B4-BE49-F238E27FC236}">
                <a16:creationId xmlns:a16="http://schemas.microsoft.com/office/drawing/2014/main" id="{16728EEB-6117-CCB9-9664-91819AFC385C}"/>
              </a:ext>
              <a:ext uri="{C183D7F6-B498-43B3-948B-1728B52AA6E4}">
                <adec:decorative xmlns:adec="http://schemas.microsoft.com/office/drawing/2017/decorative" val="1"/>
              </a:ext>
            </a:extLst>
          </p:cNvPr>
          <p:cNvPicPr>
            <a:picLocks noGrp="1" noChangeAspect="1"/>
          </p:cNvPicPr>
          <p:nvPr>
            <p:ph type="pic" sz="quarter" idx="11"/>
          </p:nvPr>
        </p:nvPicPr>
        <p:blipFill>
          <a:blip r:embed="rId3">
            <a:extLst>
              <a:ext uri="{28A0092B-C50C-407E-A947-70E740481C1C}">
                <a14:useLocalDpi xmlns:a14="http://schemas.microsoft.com/office/drawing/2010/main" val="0"/>
              </a:ext>
            </a:extLst>
          </a:blip>
          <a:srcRect/>
          <a:stretch>
            <a:fillRect/>
          </a:stretch>
        </p:blipFill>
        <p:spPr/>
      </p:pic>
      <p:pic>
        <p:nvPicPr>
          <p:cNvPr id="4" name="Picture 6">
            <a:extLst>
              <a:ext uri="{FF2B5EF4-FFF2-40B4-BE49-F238E27FC236}">
                <a16:creationId xmlns:a16="http://schemas.microsoft.com/office/drawing/2014/main" id="{BE8415AC-8FE1-E909-F46F-2F0FC2C4820C}"/>
              </a:ext>
              <a:ext uri="{C183D7F6-B498-43B3-948B-1728B52AA6E4}">
                <adec:decorative xmlns:adec="http://schemas.microsoft.com/office/drawing/2017/decorative" val="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7186" y="6255334"/>
            <a:ext cx="934028" cy="4670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0047298"/>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2485A425-E58A-4E5F-8317-366F833438E9}"/>
              </a:ext>
            </a:extLst>
          </p:cNvPr>
          <p:cNvSpPr txBox="1">
            <a:spLocks noGrp="1"/>
          </p:cNvSpPr>
          <p:nvPr>
            <p:ph type="title"/>
          </p:nvPr>
        </p:nvSpPr>
        <p:spPr>
          <a:xfrm>
            <a:off x="588263" y="457200"/>
            <a:ext cx="5146331" cy="1292662"/>
          </a:xfrm>
          <a:prstGeom prst="rect">
            <a:avLst/>
          </a:prstGeom>
        </p:spPr>
        <p:txBody>
          <a:bodyPr vert="horz" wrap="square" lIns="0" tIns="0" rIns="0" bIns="0" rtlCol="0" anchor="t">
            <a:spAutoFit/>
          </a:bodyPr>
          <a:lstStyle>
            <a:defPPr marR="0" lvl="0" algn="l" rtl="0">
              <a:lnSpc>
                <a:spcPct val="100000"/>
              </a:lnSpc>
              <a:spcBef>
                <a:spcPts val="0"/>
              </a:spcBef>
              <a:spcAft>
                <a:spcPts val="0"/>
              </a:spcAft>
            </a:defPPr>
            <a:lvl1pPr defTabSz="932742">
              <a:lnSpc>
                <a:spcPct val="100000"/>
              </a:lnSpc>
              <a:spcBef>
                <a:spcPct val="0"/>
              </a:spcBef>
              <a:buNone/>
              <a:defRPr lang="en-US" sz="2800" b="0" cap="none" spc="-50" baseline="0">
                <a:ln w="3175">
                  <a:noFill/>
                </a:ln>
                <a:solidFill>
                  <a:schemeClr val="accent1"/>
                </a:solidFill>
                <a:effectLst/>
                <a:latin typeface="+mj-lt"/>
                <a:cs typeface="Segoe UI" pitchFamily="34" charset="0"/>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dirty="0">
                <a:solidFill>
                  <a:schemeClr val="tx1"/>
                </a:solidFill>
              </a:rPr>
              <a:t>ÖBB expands its business and improves time to market using Azure</a:t>
            </a:r>
          </a:p>
        </p:txBody>
      </p:sp>
      <p:pic>
        <p:nvPicPr>
          <p:cNvPr id="6" name="Picture 5">
            <a:extLst>
              <a:ext uri="{FF2B5EF4-FFF2-40B4-BE49-F238E27FC236}">
                <a16:creationId xmlns:a16="http://schemas.microsoft.com/office/drawing/2014/main" id="{66DD2542-A95E-4F52-953C-1456DF790449}"/>
              </a:ext>
              <a:ext uri="{C183D7F6-B498-43B3-948B-1728B52AA6E4}">
                <adec:decorative xmlns:adec="http://schemas.microsoft.com/office/drawing/2017/decorative" val="1"/>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6098525" y="0"/>
            <a:ext cx="6093475" cy="6951712"/>
          </a:xfrm>
          <a:prstGeom prst="rect">
            <a:avLst/>
          </a:prstGeom>
        </p:spPr>
      </p:pic>
      <p:sp>
        <p:nvSpPr>
          <p:cNvPr id="11" name="Text Placeholder 2">
            <a:extLst>
              <a:ext uri="{FF2B5EF4-FFF2-40B4-BE49-F238E27FC236}">
                <a16:creationId xmlns:a16="http://schemas.microsoft.com/office/drawing/2014/main" id="{6ADBE180-89E8-4AD8-A67E-8D7CAAF3722D}"/>
              </a:ext>
            </a:extLst>
          </p:cNvPr>
          <p:cNvSpPr>
            <a:spLocks noGrp="1"/>
          </p:cNvSpPr>
          <p:nvPr>
            <p:ph type="body" sz="quarter" idx="10"/>
          </p:nvPr>
        </p:nvSpPr>
        <p:spPr>
          <a:xfrm>
            <a:off x="588263" y="2256344"/>
            <a:ext cx="5146331" cy="3317831"/>
          </a:xfrm>
        </p:spPr>
        <p:txBody>
          <a:bodyPr/>
          <a:lstStyle/>
          <a:p>
            <a:pPr marL="0" marR="0" lvl="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r>
              <a:rPr kumimoji="0" lang="en-CA" sz="1600" b="1" i="0" u="none" strike="noStrike" kern="1200" cap="none" spc="0" normalizeH="0" baseline="0" noProof="0" dirty="0">
                <a:ln>
                  <a:noFill/>
                </a:ln>
                <a:solidFill>
                  <a:srgbClr val="000000"/>
                </a:solidFill>
                <a:effectLst/>
                <a:uLnTx/>
                <a:uFillTx/>
                <a:latin typeface="Segoe UI"/>
                <a:ea typeface="+mn-ea"/>
                <a:cs typeface="Segoe UI Semilight" panose="020B0402040204020203" pitchFamily="34" charset="0"/>
              </a:rPr>
              <a:t>Challenge</a:t>
            </a:r>
          </a:p>
          <a:p>
            <a:pPr marL="0" marR="0" lvl="1"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gradFill>
                  <a:gsLst>
                    <a:gs pos="1250">
                      <a:prstClr val="black"/>
                    </a:gs>
                    <a:gs pos="100000">
                      <a:prstClr val="black"/>
                    </a:gs>
                  </a:gsLst>
                  <a:lin ang="5400000" scaled="0"/>
                </a:gradFill>
                <a:effectLst/>
                <a:uLnTx/>
                <a:uFillTx/>
                <a:latin typeface="Segoe UI"/>
                <a:ea typeface="+mn-ea"/>
                <a:cs typeface="+mn-cs"/>
              </a:rPr>
              <a:t>OBB </a:t>
            </a:r>
            <a:r>
              <a:rPr lang="en-US" sz="1400" dirty="0">
                <a:gradFill>
                  <a:gsLst>
                    <a:gs pos="1250">
                      <a:prstClr val="black"/>
                    </a:gs>
                    <a:gs pos="100000">
                      <a:prstClr val="black"/>
                    </a:gs>
                  </a:gsLst>
                  <a:lin ang="5400000" scaled="0"/>
                </a:gradFill>
                <a:latin typeface="Segoe UI"/>
              </a:rPr>
              <a:t>set the goal of creating a ticket-selling platform that could be used for all public transportation in Austria. This led the team to consider transforming their </a:t>
            </a:r>
            <a:r>
              <a:rPr lang="en-US" sz="1400" dirty="0" err="1">
                <a:gradFill>
                  <a:gsLst>
                    <a:gs pos="1250">
                      <a:prstClr val="black"/>
                    </a:gs>
                    <a:gs pos="100000">
                      <a:prstClr val="black"/>
                    </a:gs>
                  </a:gsLst>
                  <a:lin ang="5400000" scaled="0"/>
                </a:gradFill>
                <a:latin typeface="Segoe UI"/>
              </a:rPr>
              <a:t>Ticketshop</a:t>
            </a:r>
            <a:r>
              <a:rPr lang="en-US" sz="1400" dirty="0">
                <a:gradFill>
                  <a:gsLst>
                    <a:gs pos="1250">
                      <a:prstClr val="black"/>
                    </a:gs>
                    <a:gs pos="100000">
                      <a:prstClr val="black"/>
                    </a:gs>
                  </a:gsLst>
                  <a:lin ang="5400000" scaled="0"/>
                </a:gradFill>
                <a:latin typeface="Segoe UI"/>
              </a:rPr>
              <a:t> platform to enable growth at scale. </a:t>
            </a:r>
            <a:r>
              <a:rPr kumimoji="0" lang="en-US" sz="1400" b="0" i="0" u="none" strike="noStrike" kern="1200" cap="none" spc="0" normalizeH="0" baseline="0" noProof="0" dirty="0">
                <a:ln>
                  <a:noFill/>
                </a:ln>
                <a:gradFill>
                  <a:gsLst>
                    <a:gs pos="1250">
                      <a:prstClr val="black"/>
                    </a:gs>
                    <a:gs pos="100000">
                      <a:prstClr val="black"/>
                    </a:gs>
                  </a:gsLst>
                  <a:lin ang="5400000" scaled="0"/>
                </a:gradFill>
                <a:effectLst/>
                <a:uLnTx/>
                <a:uFillTx/>
                <a:latin typeface="Segoe UI"/>
                <a:ea typeface="+mn-ea"/>
                <a:cs typeface="+mn-cs"/>
              </a:rPr>
              <a:t>To operate </a:t>
            </a:r>
            <a:r>
              <a:rPr kumimoji="0" lang="en-US" sz="1400" b="0" i="0" u="none" strike="noStrike" kern="1200" cap="none" spc="0" normalizeH="0" baseline="0" noProof="0" dirty="0" err="1">
                <a:ln>
                  <a:noFill/>
                </a:ln>
                <a:gradFill>
                  <a:gsLst>
                    <a:gs pos="1250">
                      <a:prstClr val="black"/>
                    </a:gs>
                    <a:gs pos="100000">
                      <a:prstClr val="black"/>
                    </a:gs>
                  </a:gsLst>
                  <a:lin ang="5400000" scaled="0"/>
                </a:gradFill>
                <a:effectLst/>
                <a:uLnTx/>
                <a:uFillTx/>
                <a:latin typeface="Segoe UI"/>
                <a:ea typeface="+mn-ea"/>
                <a:cs typeface="+mn-cs"/>
              </a:rPr>
              <a:t>Ticketshop</a:t>
            </a:r>
            <a:r>
              <a:rPr kumimoji="0" lang="en-US" sz="1400" b="0" i="0" u="none" strike="noStrike" kern="1200" cap="none" spc="0" normalizeH="0" baseline="0" noProof="0" dirty="0">
                <a:ln>
                  <a:noFill/>
                </a:ln>
                <a:gradFill>
                  <a:gsLst>
                    <a:gs pos="1250">
                      <a:prstClr val="black"/>
                    </a:gs>
                    <a:gs pos="100000">
                      <a:prstClr val="black"/>
                    </a:gs>
                  </a:gsLst>
                  <a:lin ang="5400000" scaled="0"/>
                </a:gradFill>
                <a:effectLst/>
                <a:uLnTx/>
                <a:uFillTx/>
                <a:latin typeface="Segoe UI"/>
                <a:ea typeface="+mn-ea"/>
                <a:cs typeface="+mn-cs"/>
              </a:rPr>
              <a:t> at this scale suggested cloud computing.</a:t>
            </a:r>
          </a:p>
          <a:p>
            <a:pPr marL="0" marR="0" lvl="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r>
              <a:rPr kumimoji="0" lang="en-CA" sz="1600" b="1" i="0" u="none" strike="noStrike" kern="1200" cap="none" spc="0" normalizeH="0" baseline="0" noProof="0" dirty="0">
                <a:ln>
                  <a:noFill/>
                </a:ln>
                <a:solidFill>
                  <a:srgbClr val="000000"/>
                </a:solidFill>
                <a:effectLst/>
                <a:uLnTx/>
                <a:uFillTx/>
                <a:latin typeface="Segoe UI"/>
                <a:ea typeface="+mn-ea"/>
                <a:cs typeface="Segoe UI Semilight" panose="020B0402040204020203" pitchFamily="34" charset="0"/>
              </a:rPr>
              <a:t>Solution</a:t>
            </a:r>
          </a:p>
          <a:p>
            <a:pPr marL="0" marR="0" lvl="1"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400" b="1" i="0" u="none" strike="noStrike" kern="1200" cap="none" spc="0" normalizeH="0" baseline="0" noProof="0" dirty="0">
                <a:ln>
                  <a:noFill/>
                </a:ln>
                <a:gradFill>
                  <a:gsLst>
                    <a:gs pos="1250">
                      <a:prstClr val="black"/>
                    </a:gs>
                    <a:gs pos="100000">
                      <a:prstClr val="black"/>
                    </a:gs>
                  </a:gsLst>
                  <a:lin ang="5400000" scaled="0"/>
                </a:gradFill>
                <a:effectLst/>
                <a:uLnTx/>
                <a:uFillTx/>
                <a:latin typeface="Segoe UI"/>
                <a:ea typeface="+mn-ea"/>
                <a:cs typeface="+mn-cs"/>
              </a:rPr>
              <a:t>Azure Database for PostgreSQL </a:t>
            </a:r>
            <a:r>
              <a:rPr kumimoji="0" lang="en-US" sz="1400" b="0" i="0" u="none" strike="noStrike" kern="1200" cap="none" spc="0" normalizeH="0" baseline="0" noProof="0" dirty="0">
                <a:ln>
                  <a:noFill/>
                </a:ln>
                <a:gradFill>
                  <a:gsLst>
                    <a:gs pos="1250">
                      <a:prstClr val="black"/>
                    </a:gs>
                    <a:gs pos="100000">
                      <a:prstClr val="black"/>
                    </a:gs>
                  </a:gsLst>
                  <a:lin ang="5400000" scaled="0"/>
                </a:gradFill>
                <a:effectLst/>
                <a:uLnTx/>
                <a:uFillTx/>
                <a:latin typeface="Segoe UI"/>
                <a:ea typeface="+mn-ea"/>
                <a:cs typeface="+mn-cs"/>
              </a:rPr>
              <a:t>enabled: </a:t>
            </a:r>
          </a:p>
          <a:p>
            <a:pPr marL="285750" marR="0" lvl="1" indent="-28575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1400" b="0" i="0" u="none" strike="noStrike" kern="1200" cap="none" spc="0" normalizeH="0" baseline="0" noProof="0" dirty="0">
                <a:ln>
                  <a:noFill/>
                </a:ln>
                <a:gradFill>
                  <a:gsLst>
                    <a:gs pos="1250">
                      <a:prstClr val="black"/>
                    </a:gs>
                    <a:gs pos="100000">
                      <a:prstClr val="black"/>
                    </a:gs>
                  </a:gsLst>
                  <a:lin ang="5400000" scaled="0"/>
                </a:gradFill>
                <a:effectLst/>
                <a:uLnTx/>
                <a:uFillTx/>
                <a:latin typeface="Segoe UI"/>
                <a:ea typeface="+mn-ea"/>
                <a:cs typeface="+mn-cs"/>
              </a:rPr>
              <a:t>High availability with automatic failover on Flexible Server </a:t>
            </a:r>
          </a:p>
          <a:p>
            <a:pPr marL="285750" marR="0" lvl="1" indent="-28575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1400" b="0" i="0" u="none" strike="noStrike" kern="1200" cap="none" spc="0" normalizeH="0" baseline="0" noProof="0" dirty="0">
                <a:ln>
                  <a:noFill/>
                </a:ln>
                <a:gradFill>
                  <a:gsLst>
                    <a:gs pos="1250">
                      <a:prstClr val="black"/>
                    </a:gs>
                    <a:gs pos="100000">
                      <a:prstClr val="black"/>
                    </a:gs>
                  </a:gsLst>
                  <a:lin ang="5400000" scaled="0"/>
                </a:gradFill>
                <a:effectLst/>
                <a:uLnTx/>
                <a:uFillTx/>
                <a:latin typeface="Segoe UI"/>
                <a:ea typeface="+mn-ea"/>
                <a:cs typeface="+mn-cs"/>
              </a:rPr>
              <a:t>Lowered operational overhead as a fully managed service</a:t>
            </a:r>
          </a:p>
          <a:p>
            <a:pPr marL="285750" marR="0" lvl="1" indent="-28575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1400" b="0" i="0" u="none" strike="noStrike" kern="1200" cap="none" spc="0" normalizeH="0" baseline="0" noProof="0" dirty="0">
                <a:ln>
                  <a:noFill/>
                </a:ln>
                <a:gradFill>
                  <a:gsLst>
                    <a:gs pos="1250">
                      <a:prstClr val="black"/>
                    </a:gs>
                    <a:gs pos="100000">
                      <a:prstClr val="black"/>
                    </a:gs>
                  </a:gsLst>
                  <a:lin ang="5400000" scaled="0"/>
                </a:gradFill>
                <a:effectLst/>
                <a:uLnTx/>
                <a:uFillTx/>
                <a:latin typeface="Segoe UI"/>
                <a:ea typeface="+mn-ea"/>
                <a:cs typeface="+mn-cs"/>
              </a:rPr>
              <a:t>Live migration through the partner Striim</a:t>
            </a:r>
          </a:p>
          <a:p>
            <a:pPr marL="285750" marR="0" lvl="1" indent="-28575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1400" b="0" i="0" u="none" strike="noStrike" kern="1200" cap="none" spc="0" normalizeH="0" baseline="0" noProof="0" dirty="0">
                <a:ln>
                  <a:noFill/>
                </a:ln>
                <a:gradFill>
                  <a:gsLst>
                    <a:gs pos="1250">
                      <a:prstClr val="black"/>
                    </a:gs>
                    <a:gs pos="100000">
                      <a:prstClr val="black"/>
                    </a:gs>
                  </a:gsLst>
                  <a:lin ang="5400000" scaled="0"/>
                </a:gradFill>
                <a:effectLst/>
                <a:uLnTx/>
                <a:uFillTx/>
                <a:latin typeface="Segoe UI"/>
                <a:ea typeface="+mn-ea"/>
                <a:cs typeface="+mn-cs"/>
              </a:rPr>
              <a:t>New opportunities for innovation with AKS</a:t>
            </a:r>
          </a:p>
          <a:p>
            <a:pPr marL="285750" marR="0" lvl="1" indent="-28575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lang="en-US" sz="1400" dirty="0">
                <a:gradFill>
                  <a:gsLst>
                    <a:gs pos="1250">
                      <a:prstClr val="black"/>
                    </a:gs>
                    <a:gs pos="100000">
                      <a:prstClr val="black"/>
                    </a:gs>
                  </a:gsLst>
                  <a:lin ang="5400000" scaled="0"/>
                </a:gradFill>
                <a:latin typeface="Segoe UI"/>
              </a:rPr>
              <a:t>Simplified migration from language similarity with PL/</a:t>
            </a:r>
            <a:r>
              <a:rPr lang="en-US" sz="1400" dirty="0" err="1">
                <a:gradFill>
                  <a:gsLst>
                    <a:gs pos="1250">
                      <a:prstClr val="black"/>
                    </a:gs>
                    <a:gs pos="100000">
                      <a:prstClr val="black"/>
                    </a:gs>
                  </a:gsLst>
                  <a:lin ang="5400000" scaled="0"/>
                </a:gradFill>
                <a:latin typeface="Segoe UI"/>
              </a:rPr>
              <a:t>pgSQL</a:t>
            </a:r>
            <a:endParaRPr lang="en-US" sz="1400" dirty="0">
              <a:gradFill>
                <a:gsLst>
                  <a:gs pos="1250">
                    <a:prstClr val="black"/>
                  </a:gs>
                  <a:gs pos="100000">
                    <a:prstClr val="black"/>
                  </a:gs>
                </a:gsLst>
                <a:lin ang="5400000" scaled="0"/>
              </a:gradFill>
              <a:latin typeface="Segoe UI"/>
            </a:endParaRPr>
          </a:p>
        </p:txBody>
      </p:sp>
      <p:pic>
        <p:nvPicPr>
          <p:cNvPr id="1026" name="Picture 2" descr="OBB Logo">
            <a:hlinkClick r:id="rId4"/>
            <a:extLst>
              <a:ext uri="{FF2B5EF4-FFF2-40B4-BE49-F238E27FC236}">
                <a16:creationId xmlns:a16="http://schemas.microsoft.com/office/drawing/2014/main" id="{64A4ACA3-D398-4817-8AD7-2C2E6AE38EB2}"/>
              </a:ext>
            </a:extLst>
          </p:cNvPr>
          <p:cNvPicPr>
            <a:picLocks noChangeAspect="1" noChangeArrowheads="1"/>
          </p:cNvPicPr>
          <p:nvPr/>
        </p:nvPicPr>
        <p:blipFill>
          <a:blip r:embed="rId5" cstate="hqprint">
            <a:extLst>
              <a:ext uri="{28A0092B-C50C-407E-A947-70E740481C1C}">
                <a14:useLocalDpi xmlns:a14="http://schemas.microsoft.com/office/drawing/2010/main"/>
              </a:ext>
            </a:extLst>
          </a:blip>
          <a:srcRect/>
          <a:stretch>
            <a:fillRect/>
          </a:stretch>
        </p:blipFill>
        <p:spPr bwMode="auto">
          <a:xfrm>
            <a:off x="516576" y="5645727"/>
            <a:ext cx="1212273" cy="1212273"/>
          </a:xfrm>
          <a:prstGeom prst="rect">
            <a:avLst/>
          </a:prstGeom>
          <a:noFill/>
        </p:spPr>
      </p:pic>
    </p:spTree>
    <p:extLst>
      <p:ext uri="{BB962C8B-B14F-4D97-AF65-F5344CB8AC3E}">
        <p14:creationId xmlns:p14="http://schemas.microsoft.com/office/powerpoint/2010/main" val="2341935589"/>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00F8BC64-111A-422D-AEFE-43DE7F1D0E15}"/>
              </a:ext>
            </a:extLst>
          </p:cNvPr>
          <p:cNvSpPr>
            <a:spLocks noGrp="1"/>
          </p:cNvSpPr>
          <p:nvPr>
            <p:ph type="title"/>
          </p:nvPr>
        </p:nvSpPr>
        <p:spPr/>
        <p:txBody>
          <a:bodyPr/>
          <a:lstStyle/>
          <a:p>
            <a:r>
              <a:rPr lang="en-US" dirty="0"/>
              <a:t>Bosch helps save lives by locating wrong-way vehicles in real time</a:t>
            </a:r>
          </a:p>
        </p:txBody>
      </p:sp>
      <p:pic>
        <p:nvPicPr>
          <p:cNvPr id="9" name="Picture 2">
            <a:extLst>
              <a:ext uri="{FF2B5EF4-FFF2-40B4-BE49-F238E27FC236}">
                <a16:creationId xmlns:a16="http://schemas.microsoft.com/office/drawing/2014/main" id="{F80D05FE-85B0-444C-87C4-D7A177909C88}"/>
              </a:ext>
              <a:ext uri="{C183D7F6-B498-43B3-948B-1728B52AA6E4}">
                <adec:decorative xmlns:adec="http://schemas.microsoft.com/office/drawing/2017/decorative" val="1"/>
              </a:ext>
            </a:extLst>
          </p:cNvPr>
          <p:cNvPicPr>
            <a:picLocks noGrp="1" noChangeAspect="1" noChangeArrowheads="1"/>
          </p:cNvPicPr>
          <p:nvPr>
            <p:ph type="pic" sz="quarter" idx="11"/>
          </p:nvPr>
        </p:nvPicPr>
        <p:blipFill rotWithShape="1">
          <a:blip r:embed="rId3" cstate="hqprint">
            <a:extLst>
              <a:ext uri="{28A0092B-C50C-407E-A947-70E740481C1C}">
                <a14:useLocalDpi xmlns:a14="http://schemas.microsoft.com/office/drawing/2010/main"/>
              </a:ext>
            </a:extLst>
          </a:blip>
          <a:srcRect/>
          <a:stretch/>
        </p:blipFill>
        <p:spPr bwMode="auto">
          <a:noFill/>
          <a:extLst>
            <a:ext uri="{909E8E84-426E-40DD-AFC4-6F175D3DCCD1}">
              <a14:hiddenFill xmlns:a14="http://schemas.microsoft.com/office/drawing/2010/main">
                <a:solidFill>
                  <a:srgbClr val="FFFFFF"/>
                </a:solidFill>
              </a14:hiddenFill>
            </a:ext>
          </a:extLst>
        </p:spPr>
      </p:pic>
      <p:sp>
        <p:nvSpPr>
          <p:cNvPr id="18" name="Text Placeholder 17">
            <a:extLst>
              <a:ext uri="{FF2B5EF4-FFF2-40B4-BE49-F238E27FC236}">
                <a16:creationId xmlns:a16="http://schemas.microsoft.com/office/drawing/2014/main" id="{DCAB9C40-C620-469C-87A6-9038AF751251}"/>
              </a:ext>
            </a:extLst>
          </p:cNvPr>
          <p:cNvSpPr>
            <a:spLocks noGrp="1"/>
          </p:cNvSpPr>
          <p:nvPr>
            <p:ph type="body" sz="quarter" idx="10"/>
          </p:nvPr>
        </p:nvSpPr>
        <p:spPr>
          <a:xfrm>
            <a:off x="584200" y="2418334"/>
            <a:ext cx="5146331" cy="3008003"/>
          </a:xfrm>
        </p:spPr>
        <p:txBody>
          <a:bodyPr/>
          <a:lstStyle/>
          <a:p>
            <a:pPr lvl="0"/>
            <a:r>
              <a:rPr lang="en-CA" sz="1600" b="1" dirty="0">
                <a:solidFill>
                  <a:schemeClr val="tx1"/>
                </a:solidFill>
                <a:latin typeface="Segoe UI" panose="020B0502040204020203" pitchFamily="34" charset="0"/>
                <a:cs typeface="Segoe UI" panose="020B0502040204020203" pitchFamily="34" charset="0"/>
              </a:rPr>
              <a:t>Challenge</a:t>
            </a:r>
          </a:p>
          <a:p>
            <a:pPr marL="0" lvl="1"/>
            <a:r>
              <a:rPr lang="en-US" sz="1400" dirty="0">
                <a:solidFill>
                  <a:schemeClr val="tx1"/>
                </a:solidFill>
              </a:rPr>
              <a:t>Bosch set out to solve the problem of wrong-way driving, but they did not know whether it was technically possible. For such a service to work commercially, it had to locate vehicles in real time with pinpoint precision.</a:t>
            </a:r>
          </a:p>
          <a:p>
            <a:pPr lvl="0"/>
            <a:r>
              <a:rPr lang="en-CA" sz="1600" b="1" dirty="0">
                <a:solidFill>
                  <a:schemeClr val="tx1"/>
                </a:solidFill>
                <a:latin typeface="Segoe UI" panose="020B0502040204020203" pitchFamily="34" charset="0"/>
                <a:cs typeface="Segoe UI" panose="020B0502040204020203" pitchFamily="34" charset="0"/>
              </a:rPr>
              <a:t>Solution</a:t>
            </a:r>
          </a:p>
          <a:p>
            <a:pPr marL="0" lvl="1"/>
            <a:r>
              <a:rPr lang="en-US" sz="1400" b="1" dirty="0">
                <a:solidFill>
                  <a:schemeClr val="tx1"/>
                </a:solidFill>
              </a:rPr>
              <a:t>Azure PostgreSQL, Azure Cache for Redis, </a:t>
            </a:r>
            <a:r>
              <a:rPr lang="en-US" sz="1400" dirty="0">
                <a:solidFill>
                  <a:schemeClr val="tx1"/>
                </a:solidFill>
              </a:rPr>
              <a:t>and </a:t>
            </a:r>
            <a:r>
              <a:rPr lang="en-US" sz="1400" b="1" dirty="0">
                <a:solidFill>
                  <a:schemeClr val="tx1"/>
                </a:solidFill>
              </a:rPr>
              <a:t>Azure Kubernetes Service </a:t>
            </a:r>
            <a:r>
              <a:rPr lang="en-US" sz="1400" dirty="0">
                <a:solidFill>
                  <a:schemeClr val="tx1"/>
                </a:solidFill>
              </a:rPr>
              <a:t>delivered: </a:t>
            </a:r>
          </a:p>
          <a:p>
            <a:pPr marL="285750" lvl="1" indent="-285750">
              <a:buFont typeface="Arial" panose="020B0604020202020204" pitchFamily="34" charset="0"/>
              <a:buChar char="•"/>
            </a:pPr>
            <a:r>
              <a:rPr lang="en-US" sz="1400" dirty="0">
                <a:solidFill>
                  <a:schemeClr val="tx1"/>
                </a:solidFill>
              </a:rPr>
              <a:t>Fast, in-memory storage</a:t>
            </a:r>
          </a:p>
          <a:p>
            <a:pPr marL="285750" lvl="1" indent="-285750">
              <a:buFont typeface="Arial" panose="020B0604020202020204" pitchFamily="34" charset="0"/>
              <a:buChar char="•"/>
            </a:pPr>
            <a:r>
              <a:rPr lang="en-US" sz="1400" dirty="0">
                <a:solidFill>
                  <a:schemeClr val="tx1"/>
                </a:solidFill>
              </a:rPr>
              <a:t>High availability and low infrastructure maintenance</a:t>
            </a:r>
          </a:p>
          <a:p>
            <a:pPr marL="285750" lvl="1" indent="-285750">
              <a:buFont typeface="Arial" panose="020B0604020202020204" pitchFamily="34" charset="0"/>
              <a:buChar char="•"/>
            </a:pPr>
            <a:r>
              <a:rPr lang="en-US" sz="1400" dirty="0">
                <a:solidFill>
                  <a:schemeClr val="tx1"/>
                </a:solidFill>
              </a:rPr>
              <a:t>Managed Kubernetes service in the cloud</a:t>
            </a:r>
          </a:p>
          <a:p>
            <a:pPr marL="285750" lvl="1" indent="-285750">
              <a:buFont typeface="Arial" panose="020B0604020202020204" pitchFamily="34" charset="0"/>
              <a:buChar char="•"/>
            </a:pPr>
            <a:r>
              <a:rPr lang="en-US" sz="1400" dirty="0">
                <a:solidFill>
                  <a:schemeClr val="tx1"/>
                </a:solidFill>
                <a:latin typeface="SegoeUI"/>
              </a:rPr>
              <a:t>R</a:t>
            </a:r>
            <a:r>
              <a:rPr lang="en-US" sz="1400" b="0" i="0" dirty="0">
                <a:solidFill>
                  <a:schemeClr val="tx1"/>
                </a:solidFill>
                <a:effectLst/>
                <a:latin typeface="SegoeUI"/>
              </a:rPr>
              <a:t>epeatable, manageable clusters of containers</a:t>
            </a:r>
            <a:endParaRPr lang="en-US" sz="1400" dirty="0">
              <a:solidFill>
                <a:schemeClr val="tx1"/>
              </a:solidFill>
            </a:endParaRPr>
          </a:p>
        </p:txBody>
      </p:sp>
      <p:pic>
        <p:nvPicPr>
          <p:cNvPr id="7" name="Picture 18" descr="Bosch logo">
            <a:extLst>
              <a:ext uri="{FF2B5EF4-FFF2-40B4-BE49-F238E27FC236}">
                <a16:creationId xmlns:a16="http://schemas.microsoft.com/office/drawing/2014/main" id="{F6E876A2-58C9-46D7-809C-C92B141DC796}"/>
              </a:ext>
            </a:extLst>
          </p:cNvPr>
          <p:cNvPicPr>
            <a:picLocks noChangeAspect="1" noChangeArrowheads="1"/>
          </p:cNvPicPr>
          <p:nvPr/>
        </p:nvPicPr>
        <p:blipFill rotWithShape="1">
          <a:blip r:embed="rId4" cstate="print">
            <a:extLst>
              <a:ext uri="{28A0092B-C50C-407E-A947-70E740481C1C}">
                <a14:useLocalDpi xmlns:a14="http://schemas.microsoft.com/office/drawing/2010/main"/>
              </a:ext>
            </a:extLst>
          </a:blip>
          <a:srcRect/>
          <a:stretch/>
        </p:blipFill>
        <p:spPr bwMode="auto">
          <a:xfrm>
            <a:off x="584200" y="5898937"/>
            <a:ext cx="1604962" cy="370101"/>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B1635D46-DC32-435F-B8D6-F6D1D818B8D2}"/>
              </a:ext>
              <a:ext uri="{C183D7F6-B498-43B3-948B-1728B52AA6E4}">
                <adec:decorative xmlns:adec="http://schemas.microsoft.com/office/drawing/2017/decorative" val="1"/>
              </a:ext>
            </a:extLst>
          </p:cNvPr>
          <p:cNvSpPr/>
          <p:nvPr/>
        </p:nvSpPr>
        <p:spPr bwMode="auto">
          <a:xfrm>
            <a:off x="6400800" y="4929546"/>
            <a:ext cx="5597525" cy="1613842"/>
          </a:xfrm>
          <a:prstGeom prst="rect">
            <a:avLst/>
          </a:prstGeom>
          <a:solidFill>
            <a:schemeClr val="bg1">
              <a:alpha val="80000"/>
            </a:schemeClr>
          </a:solidFill>
          <a:ln w="9525" cap="flat" cmpd="sng" algn="ctr">
            <a:noFill/>
            <a:prstDash val="solid"/>
            <a:headEnd type="none" w="med" len="med"/>
            <a:tailEnd type="none" w="med" len="med"/>
          </a:ln>
          <a:effectLst/>
        </p:spPr>
        <p:txBody>
          <a:bodyPr rot="0" spcFirstLastPara="0" vertOverflow="overflow" horzOverflow="overflow" vert="horz" wrap="square" lIns="274320" tIns="182880" rIns="274320" bIns="182880" numCol="1" spcCol="0" rtlCol="0" fromWordArt="0" anchor="b" anchorCtr="0" forceAA="0" compatLnSpc="1">
            <a:prstTxWarp prst="textNoShape">
              <a:avLst/>
            </a:prstTxWarp>
            <a:spAutoFit/>
          </a:bodyPr>
          <a:lstStyle/>
          <a:p>
            <a:pPr marL="0" marR="0" lvl="0" indent="0" algn="r" defTabSz="932472" rtl="0" eaLnBrk="1" fontAlgn="base" latinLnBrk="0" hangingPunct="1">
              <a:lnSpc>
                <a:spcPct val="114000"/>
              </a:lnSpc>
              <a:spcBef>
                <a:spcPct val="0"/>
              </a:spcBef>
              <a:spcAft>
                <a:spcPct val="0"/>
              </a:spcAft>
              <a:buClrTx/>
              <a:buSzTx/>
              <a:buFontTx/>
              <a:buNone/>
              <a:tabLst/>
              <a:defRPr/>
            </a:pPr>
            <a:endParaRPr kumimoji="0" lang="en-US" sz="1200" b="0" i="0" u="none" strike="noStrike" kern="0" cap="none" spc="0" normalizeH="0" baseline="0" noProof="0">
              <a:ln>
                <a:noFill/>
              </a:ln>
              <a:effectLst/>
              <a:uLnTx/>
              <a:uFillTx/>
              <a:latin typeface="+mj-lt"/>
              <a:ea typeface="Segoe UI" pitchFamily="34" charset="0"/>
              <a:cs typeface="Segoe UI" pitchFamily="34" charset="0"/>
            </a:endParaRPr>
          </a:p>
        </p:txBody>
      </p:sp>
      <p:sp>
        <p:nvSpPr>
          <p:cNvPr id="2" name="Content Placeholder 1">
            <a:extLst>
              <a:ext uri="{FF2B5EF4-FFF2-40B4-BE49-F238E27FC236}">
                <a16:creationId xmlns:a16="http://schemas.microsoft.com/office/drawing/2014/main" id="{FA37F706-7FC5-409C-A577-0B15E2C1C311}"/>
              </a:ext>
            </a:extLst>
          </p:cNvPr>
          <p:cNvSpPr>
            <a:spLocks noGrp="1"/>
          </p:cNvSpPr>
          <p:nvPr>
            <p:ph sz="quarter" idx="4294967295"/>
          </p:nvPr>
        </p:nvSpPr>
        <p:spPr>
          <a:xfrm>
            <a:off x="6936183" y="5129213"/>
            <a:ext cx="4676775" cy="1250950"/>
          </a:xfrm>
        </p:spPr>
        <p:txBody>
          <a:bodyPr/>
          <a:lstStyle/>
          <a:p>
            <a:pPr marL="0" marR="0" lvl="0" indent="0" algn="r" defTabSz="932472" rtl="0" eaLnBrk="1" fontAlgn="base" latinLnBrk="0" hangingPunct="1">
              <a:lnSpc>
                <a:spcPct val="114000"/>
              </a:lnSpc>
              <a:spcBef>
                <a:spcPct val="0"/>
              </a:spcBef>
              <a:spcAft>
                <a:spcPct val="0"/>
              </a:spcAft>
              <a:buClrTx/>
              <a:buSzTx/>
              <a:buFontTx/>
              <a:buNone/>
              <a:tabLst/>
              <a:defRPr/>
            </a:pPr>
            <a:r>
              <a:rPr kumimoji="0" lang="en-US" sz="1400"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“We really enjoyed having Azure on our side because we</a:t>
            </a:r>
            <a:br>
              <a:rPr kumimoji="0" lang="en-US" sz="1400"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br>
            <a:r>
              <a:rPr kumimoji="0" lang="en-US" sz="1400"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could just spin up the service and route. We can deploy the service worldwide.”</a:t>
            </a:r>
          </a:p>
          <a:p>
            <a:pPr marL="0" marR="0" lvl="0" indent="0" algn="r" defTabSz="932472" rtl="0" eaLnBrk="1" fontAlgn="base" latinLnBrk="0" hangingPunct="1">
              <a:lnSpc>
                <a:spcPct val="114000"/>
              </a:lnSpc>
              <a:spcBef>
                <a:spcPts val="600"/>
              </a:spcBef>
              <a:spcAft>
                <a:spcPct val="0"/>
              </a:spcAft>
              <a:buClrTx/>
              <a:buSzTx/>
              <a:buFontTx/>
              <a:buNone/>
              <a:tabLst/>
              <a:defRPr/>
            </a:pPr>
            <a:r>
              <a:rPr kumimoji="0" lang="en-US" sz="1400" b="0" i="0" u="none" strike="noStrike" kern="0" cap="none" spc="0" normalizeH="0" baseline="0" noProof="0" dirty="0">
                <a:ln>
                  <a:noFill/>
                </a:ln>
                <a:solidFill>
                  <a:schemeClr val="accent1"/>
                </a:solidFill>
                <a:effectLst/>
                <a:uLnTx/>
                <a:uFillTx/>
                <a:latin typeface="Segoe UI Semibold"/>
                <a:ea typeface="Segoe UI" pitchFamily="34" charset="0"/>
                <a:cs typeface="Segoe UI" pitchFamily="34" charset="0"/>
              </a:rPr>
              <a:t>Christian </a:t>
            </a:r>
            <a:r>
              <a:rPr kumimoji="0" lang="en-US" sz="1400" b="0" i="0" u="none" strike="noStrike" kern="0" cap="none" spc="0" normalizeH="0" baseline="0" noProof="0" dirty="0" err="1">
                <a:ln>
                  <a:noFill/>
                </a:ln>
                <a:solidFill>
                  <a:schemeClr val="accent1"/>
                </a:solidFill>
                <a:effectLst/>
                <a:uLnTx/>
                <a:uFillTx/>
                <a:latin typeface="Segoe UI Semibold"/>
                <a:ea typeface="Segoe UI" pitchFamily="34" charset="0"/>
                <a:cs typeface="Segoe UI" pitchFamily="34" charset="0"/>
              </a:rPr>
              <a:t>Jeschke</a:t>
            </a:r>
            <a:br>
              <a:rPr kumimoji="0" lang="en-US" sz="1400" b="0" i="0" u="none" strike="noStrike" kern="0" cap="none" spc="0" normalizeH="0" baseline="0" noProof="0" dirty="0">
                <a:ln>
                  <a:noFill/>
                </a:ln>
                <a:solidFill>
                  <a:prstClr val="black"/>
                </a:solidFill>
                <a:effectLst/>
                <a:uLnTx/>
                <a:uFillTx/>
                <a:latin typeface="Segoe UI Semibold"/>
                <a:ea typeface="Segoe UI" pitchFamily="34" charset="0"/>
                <a:cs typeface="Segoe UI" pitchFamily="34" charset="0"/>
              </a:rPr>
            </a:br>
            <a:r>
              <a:rPr kumimoji="0" lang="en-US" sz="1200" b="0" i="0" u="none" strike="noStrike" kern="0" cap="none" spc="0" normalizeH="0" baseline="0" noProof="0" dirty="0">
                <a:ln>
                  <a:noFill/>
                </a:ln>
                <a:solidFill>
                  <a:prstClr val="black"/>
                </a:solidFill>
                <a:effectLst/>
                <a:uLnTx/>
                <a:uFillTx/>
                <a:latin typeface="Segoe UI Semibold"/>
                <a:ea typeface="Segoe UI" pitchFamily="34" charset="0"/>
                <a:cs typeface="Segoe UI" pitchFamily="34" charset="0"/>
              </a:rPr>
              <a:t>Product Owner</a:t>
            </a:r>
          </a:p>
        </p:txBody>
      </p:sp>
    </p:spTree>
    <p:extLst>
      <p:ext uri="{BB962C8B-B14F-4D97-AF65-F5344CB8AC3E}">
        <p14:creationId xmlns:p14="http://schemas.microsoft.com/office/powerpoint/2010/main" val="3445048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00F8BC64-111A-422D-AEFE-43DE7F1D0E15}"/>
              </a:ext>
            </a:extLst>
          </p:cNvPr>
          <p:cNvSpPr>
            <a:spLocks noGrp="1"/>
          </p:cNvSpPr>
          <p:nvPr>
            <p:ph type="title"/>
          </p:nvPr>
        </p:nvSpPr>
        <p:spPr>
          <a:xfrm>
            <a:off x="588263" y="457200"/>
            <a:ext cx="5812537" cy="1107996"/>
          </a:xfrm>
        </p:spPr>
        <p:txBody>
          <a:bodyPr/>
          <a:lstStyle/>
          <a:p>
            <a:r>
              <a:rPr lang="en-US" dirty="0" err="1"/>
              <a:t>Finxact</a:t>
            </a:r>
            <a:r>
              <a:rPr lang="en-US" dirty="0"/>
              <a:t> banks on Azure</a:t>
            </a:r>
            <a:br>
              <a:rPr lang="en-US" dirty="0"/>
            </a:br>
            <a:r>
              <a:rPr lang="en-US" dirty="0"/>
              <a:t>for improved performance at massive scale</a:t>
            </a:r>
          </a:p>
        </p:txBody>
      </p:sp>
      <p:pic>
        <p:nvPicPr>
          <p:cNvPr id="9" name="Picture Placeholder 4">
            <a:extLst>
              <a:ext uri="{FF2B5EF4-FFF2-40B4-BE49-F238E27FC236}">
                <a16:creationId xmlns:a16="http://schemas.microsoft.com/office/drawing/2014/main" id="{38081978-8F9B-4B9A-955F-75D95CCD7532}"/>
              </a:ext>
              <a:ext uri="{C183D7F6-B498-43B3-948B-1728B52AA6E4}">
                <adec:decorative xmlns:adec="http://schemas.microsoft.com/office/drawing/2017/decorative" val="1"/>
              </a:ext>
            </a:extLst>
          </p:cNvPr>
          <p:cNvPicPr>
            <a:picLocks noGrp="1" noChangeAspect="1"/>
          </p:cNvPicPr>
          <p:nvPr>
            <p:ph type="pic" sz="quarter" idx="11"/>
          </p:nvPr>
        </p:nvPicPr>
        <p:blipFill rotWithShape="1">
          <a:blip r:embed="rId3" cstate="hqprint">
            <a:extLst>
              <a:ext uri="{28A0092B-C50C-407E-A947-70E740481C1C}">
                <a14:useLocalDpi xmlns:a14="http://schemas.microsoft.com/office/drawing/2010/main"/>
              </a:ext>
            </a:extLst>
          </a:blip>
          <a:srcRect/>
          <a:stretch/>
        </p:blipFill>
        <p:spPr/>
      </p:pic>
      <p:sp>
        <p:nvSpPr>
          <p:cNvPr id="18" name="Text Placeholder 17">
            <a:extLst>
              <a:ext uri="{FF2B5EF4-FFF2-40B4-BE49-F238E27FC236}">
                <a16:creationId xmlns:a16="http://schemas.microsoft.com/office/drawing/2014/main" id="{DCAB9C40-C620-469C-87A6-9038AF751251}"/>
              </a:ext>
            </a:extLst>
          </p:cNvPr>
          <p:cNvSpPr>
            <a:spLocks noGrp="1"/>
          </p:cNvSpPr>
          <p:nvPr>
            <p:ph type="body" sz="quarter" idx="10"/>
          </p:nvPr>
        </p:nvSpPr>
        <p:spPr>
          <a:xfrm>
            <a:off x="584200" y="2418334"/>
            <a:ext cx="5146331" cy="3395801"/>
          </a:xfrm>
        </p:spPr>
        <p:txBody>
          <a:bodyPr/>
          <a:lstStyle/>
          <a:p>
            <a:pPr lvl="0"/>
            <a:r>
              <a:rPr lang="en-CA" sz="1600" b="1" dirty="0">
                <a:solidFill>
                  <a:schemeClr val="tx1"/>
                </a:solidFill>
                <a:latin typeface="Segoe UI" panose="020B0502040204020203" pitchFamily="34" charset="0"/>
                <a:cs typeface="Segoe UI" panose="020B0502040204020203" pitchFamily="34" charset="0"/>
              </a:rPr>
              <a:t>Challenge</a:t>
            </a:r>
          </a:p>
          <a:p>
            <a:pPr marL="0" lvl="1"/>
            <a:r>
              <a:rPr lang="en-US" sz="1400" dirty="0">
                <a:solidFill>
                  <a:schemeClr val="tx1"/>
                </a:solidFill>
              </a:rPr>
              <a:t>Most banks run their core systems on mainframes and enterprise Unix servers in their own datacenters. Maintaining these systems is costly and hard to staff with knowledgeable developers. </a:t>
            </a:r>
            <a:r>
              <a:rPr lang="en-US" sz="1400" dirty="0" err="1">
                <a:solidFill>
                  <a:schemeClr val="tx1"/>
                </a:solidFill>
              </a:rPr>
              <a:t>Finxact</a:t>
            </a:r>
            <a:r>
              <a:rPr lang="en-US" sz="1400" dirty="0">
                <a:solidFill>
                  <a:schemeClr val="tx1"/>
                </a:solidFill>
              </a:rPr>
              <a:t> wanted use the scale of </a:t>
            </a:r>
            <a:r>
              <a:rPr lang="en-US" sz="1400" b="0" i="0" dirty="0">
                <a:solidFill>
                  <a:schemeClr val="tx1"/>
                </a:solidFill>
                <a:effectLst/>
                <a:latin typeface="SegoeUI"/>
              </a:rPr>
              <a:t>cloud infrastructure to deliver a modular set of core services.</a:t>
            </a:r>
            <a:endParaRPr lang="en-US" sz="1400" dirty="0">
              <a:solidFill>
                <a:schemeClr val="tx1"/>
              </a:solidFill>
            </a:endParaRPr>
          </a:p>
          <a:p>
            <a:pPr lvl="0"/>
            <a:r>
              <a:rPr lang="en-CA" sz="1600" b="1" dirty="0">
                <a:solidFill>
                  <a:schemeClr val="tx1"/>
                </a:solidFill>
                <a:latin typeface="Segoe UI" panose="020B0502040204020203" pitchFamily="34" charset="0"/>
                <a:cs typeface="Segoe UI" panose="020B0502040204020203" pitchFamily="34" charset="0"/>
              </a:rPr>
              <a:t>Solution</a:t>
            </a:r>
          </a:p>
          <a:p>
            <a:pPr marL="0" lvl="1"/>
            <a:r>
              <a:rPr lang="en-US" sz="1400" b="1" dirty="0">
                <a:solidFill>
                  <a:schemeClr val="tx1"/>
                </a:solidFill>
              </a:rPr>
              <a:t>Azure Database for PostgreSQL </a:t>
            </a:r>
            <a:r>
              <a:rPr lang="en-US" sz="1400" dirty="0">
                <a:solidFill>
                  <a:schemeClr val="tx1"/>
                </a:solidFill>
              </a:rPr>
              <a:t>delivered: </a:t>
            </a:r>
          </a:p>
          <a:p>
            <a:pPr marL="285750" lvl="1" indent="-285750">
              <a:buFont typeface="Arial" panose="020B0604020202020204" pitchFamily="34" charset="0"/>
              <a:buChar char="•"/>
            </a:pPr>
            <a:r>
              <a:rPr lang="en-US" sz="1400" dirty="0">
                <a:solidFill>
                  <a:schemeClr val="tx1"/>
                </a:solidFill>
              </a:rPr>
              <a:t>Flexible data model and a high-volume transaction database to provide excellent performance at massive scale</a:t>
            </a:r>
          </a:p>
          <a:p>
            <a:pPr marL="285750" lvl="1" indent="-285750">
              <a:buFont typeface="Arial" panose="020B0604020202020204" pitchFamily="34" charset="0"/>
              <a:buChar char="•"/>
            </a:pPr>
            <a:r>
              <a:rPr lang="en-US" sz="1400" dirty="0">
                <a:solidFill>
                  <a:schemeClr val="tx1"/>
                </a:solidFill>
              </a:rPr>
              <a:t>High availability across multiple Availability Zones</a:t>
            </a:r>
            <a:r>
              <a:rPr lang="en-US" sz="1400" b="1" dirty="0">
                <a:solidFill>
                  <a:schemeClr val="tx1"/>
                </a:solidFill>
              </a:rPr>
              <a:t> </a:t>
            </a:r>
          </a:p>
          <a:p>
            <a:pPr marL="285750" lvl="1" indent="-285750">
              <a:buFont typeface="Arial" panose="020B0604020202020204" pitchFamily="34" charset="0"/>
              <a:buChar char="•"/>
            </a:pPr>
            <a:r>
              <a:rPr lang="en-US" sz="1400" dirty="0">
                <a:solidFill>
                  <a:schemeClr val="tx1"/>
                </a:solidFill>
              </a:rPr>
              <a:t>Managed environment for Azure Kubernetes Service (AKS) and Azure Database for PostgreSQL to handle core infrastructure tasks</a:t>
            </a:r>
          </a:p>
        </p:txBody>
      </p:sp>
      <p:pic>
        <p:nvPicPr>
          <p:cNvPr id="677890" name="Picture 2" descr="Finxact™ logo">
            <a:extLst>
              <a:ext uri="{FF2B5EF4-FFF2-40B4-BE49-F238E27FC236}">
                <a16:creationId xmlns:a16="http://schemas.microsoft.com/office/drawing/2014/main" id="{D89CF1F8-F07C-4C05-B031-E6F06C6AD5EC}"/>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84200" y="5970588"/>
            <a:ext cx="1372283" cy="29845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E0FEFFC9-484E-402D-86E5-847E910066AB}"/>
              </a:ext>
              <a:ext uri="{C183D7F6-B498-43B3-948B-1728B52AA6E4}">
                <adec:decorative xmlns:adec="http://schemas.microsoft.com/office/drawing/2017/decorative" val="1"/>
              </a:ext>
            </a:extLst>
          </p:cNvPr>
          <p:cNvSpPr/>
          <p:nvPr/>
        </p:nvSpPr>
        <p:spPr bwMode="auto">
          <a:xfrm>
            <a:off x="6400800" y="4923334"/>
            <a:ext cx="5597525" cy="1629980"/>
          </a:xfrm>
          <a:prstGeom prst="rect">
            <a:avLst/>
          </a:prstGeom>
          <a:solidFill>
            <a:schemeClr val="bg1">
              <a:alpha val="80000"/>
            </a:schemeClr>
          </a:solidFill>
          <a:ln w="9525" cap="flat" cmpd="sng" algn="ctr">
            <a:noFill/>
            <a:prstDash val="solid"/>
            <a:headEnd type="none" w="med" len="med"/>
            <a:tailEnd type="none" w="med" len="med"/>
          </a:ln>
          <a:effectLst/>
        </p:spPr>
        <p:txBody>
          <a:bodyPr rot="0" spcFirstLastPara="0" vertOverflow="overflow" horzOverflow="overflow" vert="horz" wrap="square" lIns="274320" tIns="182880" rIns="274320" bIns="182880" numCol="1" spcCol="0" rtlCol="0" fromWordArt="0" anchor="b" anchorCtr="0" forceAA="0" compatLnSpc="1">
            <a:prstTxWarp prst="textNoShape">
              <a:avLst/>
            </a:prstTxWarp>
            <a:spAutoFit/>
          </a:bodyPr>
          <a:lstStyle/>
          <a:p>
            <a:pPr marL="0" marR="0" lvl="0" indent="0" algn="r" defTabSz="932472" rtl="0" eaLnBrk="1" fontAlgn="base" latinLnBrk="0" hangingPunct="1">
              <a:lnSpc>
                <a:spcPct val="114000"/>
              </a:lnSpc>
              <a:spcBef>
                <a:spcPct val="0"/>
              </a:spcBef>
              <a:spcAft>
                <a:spcPct val="0"/>
              </a:spcAft>
              <a:buClrTx/>
              <a:buSzTx/>
              <a:buFontTx/>
              <a:buNone/>
              <a:tabLst/>
              <a:defRPr/>
            </a:pPr>
            <a:endParaRPr kumimoji="0" lang="en-US" sz="1200" b="0" i="0" u="none" strike="noStrike" kern="0" cap="none" spc="0" normalizeH="0" baseline="0" noProof="0">
              <a:ln>
                <a:noFill/>
              </a:ln>
              <a:effectLst/>
              <a:uLnTx/>
              <a:uFillTx/>
              <a:latin typeface="+mj-lt"/>
              <a:ea typeface="Segoe UI" pitchFamily="34" charset="0"/>
              <a:cs typeface="Segoe UI" pitchFamily="34" charset="0"/>
            </a:endParaRPr>
          </a:p>
        </p:txBody>
      </p:sp>
      <p:sp>
        <p:nvSpPr>
          <p:cNvPr id="2" name="Content Placeholder 1">
            <a:extLst>
              <a:ext uri="{FF2B5EF4-FFF2-40B4-BE49-F238E27FC236}">
                <a16:creationId xmlns:a16="http://schemas.microsoft.com/office/drawing/2014/main" id="{4716D906-4411-4F86-AA3B-A85709C5EC31}"/>
              </a:ext>
            </a:extLst>
          </p:cNvPr>
          <p:cNvSpPr>
            <a:spLocks noGrp="1"/>
          </p:cNvSpPr>
          <p:nvPr>
            <p:ph sz="quarter" idx="4294967295"/>
          </p:nvPr>
        </p:nvSpPr>
        <p:spPr>
          <a:xfrm>
            <a:off x="6698974" y="5127625"/>
            <a:ext cx="4911106" cy="1252538"/>
          </a:xfrm>
        </p:spPr>
        <p:txBody>
          <a:bodyPr/>
          <a:lstStyle/>
          <a:p>
            <a:pPr marL="0" marR="0" lvl="0" indent="0" algn="r" defTabSz="932472" rtl="0" eaLnBrk="1" fontAlgn="base" latinLnBrk="0" hangingPunct="1">
              <a:lnSpc>
                <a:spcPct val="114000"/>
              </a:lnSpc>
              <a:spcBef>
                <a:spcPct val="0"/>
              </a:spcBef>
              <a:spcAft>
                <a:spcPct val="0"/>
              </a:spcAft>
              <a:buClrTx/>
              <a:buSzTx/>
              <a:buFontTx/>
              <a:buNone/>
              <a:tabLst/>
              <a:defRPr/>
            </a:pPr>
            <a:r>
              <a:rPr kumimoji="0" lang="en-US" sz="1400"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“The availability of open-source services on Azure enabled </a:t>
            </a:r>
            <a:r>
              <a:rPr kumimoji="0" lang="en-US" sz="1400" b="0" i="0" u="none" strike="noStrike" kern="0" cap="none" spc="0" normalizeH="0" baseline="0" noProof="0" dirty="0" err="1">
                <a:ln>
                  <a:noFill/>
                </a:ln>
                <a:solidFill>
                  <a:prstClr val="black"/>
                </a:solidFill>
                <a:effectLst/>
                <a:uLnTx/>
                <a:uFillTx/>
                <a:latin typeface="Segoe UI"/>
                <a:ea typeface="Segoe UI" pitchFamily="34" charset="0"/>
                <a:cs typeface="Segoe UI" pitchFamily="34" charset="0"/>
              </a:rPr>
              <a:t>Finxact</a:t>
            </a:r>
            <a:r>
              <a:rPr kumimoji="0" lang="en-US" sz="1400"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 to leverage the most advanced solutions to support our customers’ business needs at massive scale.” </a:t>
            </a:r>
          </a:p>
          <a:p>
            <a:pPr marL="0" marR="0" lvl="0" indent="0" algn="r" defTabSz="932472" rtl="0" eaLnBrk="1" fontAlgn="base" latinLnBrk="0" hangingPunct="1">
              <a:lnSpc>
                <a:spcPct val="114000"/>
              </a:lnSpc>
              <a:spcBef>
                <a:spcPts val="600"/>
              </a:spcBef>
              <a:spcAft>
                <a:spcPct val="0"/>
              </a:spcAft>
              <a:buClrTx/>
              <a:buSzTx/>
              <a:buFontTx/>
              <a:buNone/>
              <a:tabLst/>
              <a:defRPr/>
            </a:pPr>
            <a:r>
              <a:rPr kumimoji="0" lang="en-US" sz="1400" b="0" i="0" u="none" strike="noStrike" kern="0" cap="none" spc="0" normalizeH="0" baseline="0" noProof="0" dirty="0">
                <a:ln>
                  <a:noFill/>
                </a:ln>
                <a:solidFill>
                  <a:schemeClr val="accent1"/>
                </a:solidFill>
                <a:effectLst/>
                <a:uLnTx/>
                <a:uFillTx/>
                <a:latin typeface="Segoe UI Semibold"/>
                <a:ea typeface="Segoe UI" pitchFamily="34" charset="0"/>
                <a:cs typeface="Segoe UI" pitchFamily="34" charset="0"/>
              </a:rPr>
              <a:t>Frank Sanchez </a:t>
            </a:r>
            <a:br>
              <a:rPr kumimoji="0" lang="en-US" sz="1400" b="0" i="0" u="none" strike="noStrike" kern="0" cap="none" spc="0" normalizeH="0" baseline="0" noProof="0" dirty="0">
                <a:ln>
                  <a:noFill/>
                </a:ln>
                <a:solidFill>
                  <a:srgbClr val="0078D4"/>
                </a:solidFill>
                <a:effectLst/>
                <a:uLnTx/>
                <a:uFillTx/>
                <a:latin typeface="Segoe UI Semibold"/>
                <a:ea typeface="Segoe UI" pitchFamily="34" charset="0"/>
                <a:cs typeface="Segoe UI" pitchFamily="34" charset="0"/>
              </a:rPr>
            </a:br>
            <a:r>
              <a:rPr kumimoji="0" lang="en-US" sz="1200" b="0" i="0" u="none" strike="noStrike" kern="0" cap="none" spc="0" normalizeH="0" baseline="0" noProof="0" dirty="0">
                <a:ln>
                  <a:noFill/>
                </a:ln>
                <a:solidFill>
                  <a:prstClr val="black"/>
                </a:solidFill>
                <a:effectLst/>
                <a:uLnTx/>
                <a:uFillTx/>
                <a:latin typeface="Segoe UI Semibold"/>
                <a:ea typeface="Segoe UI" pitchFamily="34" charset="0"/>
                <a:cs typeface="Segoe UI" pitchFamily="34" charset="0"/>
              </a:rPr>
              <a:t>CEO</a:t>
            </a:r>
          </a:p>
        </p:txBody>
      </p:sp>
    </p:spTree>
    <p:extLst>
      <p:ext uri="{BB962C8B-B14F-4D97-AF65-F5344CB8AC3E}">
        <p14:creationId xmlns:p14="http://schemas.microsoft.com/office/powerpoint/2010/main" val="3557560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588263" y="457200"/>
            <a:ext cx="5967658" cy="1107996"/>
          </a:xfrm>
        </p:spPr>
        <p:txBody>
          <a:bodyPr/>
          <a:lstStyle/>
          <a:p>
            <a:pPr>
              <a:spcBef>
                <a:spcPts val="0"/>
              </a:spcBef>
              <a:spcAft>
                <a:spcPts val="0"/>
              </a:spcAft>
            </a:pPr>
            <a:r>
              <a:rPr lang="en-US" dirty="0"/>
              <a:t>Esports players gain a competitive edge with Azure Database for PostgreSQL</a:t>
            </a:r>
          </a:p>
        </p:txBody>
      </p:sp>
      <p:pic>
        <p:nvPicPr>
          <p:cNvPr id="9" name="Picture Placeholder 8">
            <a:extLst>
              <a:ext uri="{FF2B5EF4-FFF2-40B4-BE49-F238E27FC236}">
                <a16:creationId xmlns:a16="http://schemas.microsoft.com/office/drawing/2014/main" id="{73337BBD-A90A-4201-BEB9-696849038403}"/>
              </a:ext>
              <a:ext uri="{C183D7F6-B498-43B3-948B-1728B52AA6E4}">
                <adec:decorative xmlns:adec="http://schemas.microsoft.com/office/drawing/2017/decorative" val="1"/>
              </a:ext>
            </a:extLst>
          </p:cNvPr>
          <p:cNvPicPr>
            <a:picLocks noGrp="1" noChangeAspect="1"/>
          </p:cNvPicPr>
          <p:nvPr>
            <p:ph type="pic" sz="quarter" idx="11"/>
          </p:nvPr>
        </p:nvPicPr>
        <p:blipFill rotWithShape="1">
          <a:blip r:embed="rId3" cstate="hqprint">
            <a:extLst>
              <a:ext uri="{28A0092B-C50C-407E-A947-70E740481C1C}">
                <a14:useLocalDpi xmlns:a14="http://schemas.microsoft.com/office/drawing/2010/main"/>
              </a:ext>
            </a:extLst>
          </a:blip>
          <a:srcRect/>
          <a:stretch/>
        </p:blipFill>
        <p:spPr/>
      </p:pic>
      <p:pic>
        <p:nvPicPr>
          <p:cNvPr id="11" name="Picture 10" descr="Cloud 9 logo">
            <a:extLst>
              <a:ext uri="{FF2B5EF4-FFF2-40B4-BE49-F238E27FC236}">
                <a16:creationId xmlns:a16="http://schemas.microsoft.com/office/drawing/2014/main" id="{ADBD7309-4102-4A23-8A65-18BA88E520AD}"/>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584200" y="5706413"/>
            <a:ext cx="797339" cy="582503"/>
          </a:xfrm>
          <a:prstGeom prst="rect">
            <a:avLst/>
          </a:prstGeom>
        </p:spPr>
      </p:pic>
      <p:sp>
        <p:nvSpPr>
          <p:cNvPr id="2" name="Text Placeholder 1">
            <a:extLst>
              <a:ext uri="{FF2B5EF4-FFF2-40B4-BE49-F238E27FC236}">
                <a16:creationId xmlns:a16="http://schemas.microsoft.com/office/drawing/2014/main" id="{C6FD1298-1CF9-4C21-9FB7-BDC7D05840B7}"/>
              </a:ext>
            </a:extLst>
          </p:cNvPr>
          <p:cNvSpPr>
            <a:spLocks noGrp="1"/>
          </p:cNvSpPr>
          <p:nvPr>
            <p:ph type="body" sz="quarter" idx="10"/>
          </p:nvPr>
        </p:nvSpPr>
        <p:spPr>
          <a:xfrm>
            <a:off x="584200" y="2418334"/>
            <a:ext cx="5816600" cy="2780248"/>
          </a:xfrm>
        </p:spPr>
        <p:txBody>
          <a:bodyPr/>
          <a:lstStyle/>
          <a:p>
            <a:pPr marL="0" marR="0" lvl="0" indent="0" algn="l" defTabSz="914367" rtl="0" eaLnBrk="1" fontAlgn="auto" latinLnBrk="0" hangingPunct="1">
              <a:lnSpc>
                <a:spcPct val="100000"/>
              </a:lnSpc>
              <a:spcBef>
                <a:spcPts val="1200"/>
              </a:spcBef>
              <a:spcAft>
                <a:spcPts val="0"/>
              </a:spcAft>
              <a:buClrTx/>
              <a:buSzPct val="90000"/>
              <a:buFont typeface="Wingdings" panose="05000000000000000000" pitchFamily="2" charset="2"/>
              <a:buNone/>
              <a:tabLst/>
              <a:defRPr/>
            </a:pPr>
            <a:r>
              <a:rPr kumimoji="0" lang="en-CA" sz="1600" b="1" i="0" u="none" strike="noStrike" kern="120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Challenge</a:t>
            </a:r>
          </a:p>
          <a:p>
            <a:pPr marL="0" marR="0" lvl="1"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chemeClr val="tx1"/>
                </a:solidFill>
                <a:effectLst/>
                <a:uLnTx/>
                <a:uFillTx/>
                <a:latin typeface="Segoe UI"/>
                <a:ea typeface="+mn-ea"/>
                <a:cs typeface="+mn-cs"/>
              </a:rPr>
              <a:t>Professional esports franchise Cloud9 was looking for a new ways to use data to gain a competitive edge. Starting with its League of Legends team, Cloud9 wanted to better understand players’ and opponents’ performance in practice games and league matches.</a:t>
            </a:r>
          </a:p>
          <a:p>
            <a:pPr marL="0" marR="0" lvl="0" indent="0" algn="l" defTabSz="914367" rtl="0" eaLnBrk="1" fontAlgn="auto" latinLnBrk="0" hangingPunct="1">
              <a:lnSpc>
                <a:spcPct val="100000"/>
              </a:lnSpc>
              <a:spcBef>
                <a:spcPts val="1200"/>
              </a:spcBef>
              <a:spcAft>
                <a:spcPts val="0"/>
              </a:spcAft>
              <a:buClrTx/>
              <a:buSzPct val="90000"/>
              <a:buFont typeface="Wingdings" panose="05000000000000000000" pitchFamily="2" charset="2"/>
              <a:buNone/>
              <a:tabLst/>
              <a:defRPr/>
            </a:pPr>
            <a:r>
              <a:rPr kumimoji="0" lang="en-CA" sz="1600" b="1" i="0" u="none" strike="noStrike" kern="120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Solution</a:t>
            </a:r>
          </a:p>
          <a:p>
            <a:pPr marL="0" marR="0" lvl="1"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400" b="1" i="0" u="none" strike="noStrike" kern="1200" cap="none" spc="0" normalizeH="0" baseline="0" noProof="0" dirty="0">
                <a:ln>
                  <a:noFill/>
                </a:ln>
                <a:solidFill>
                  <a:schemeClr val="tx1"/>
                </a:solidFill>
                <a:effectLst/>
                <a:uLnTx/>
                <a:uFillTx/>
                <a:latin typeface="Segoe UI"/>
                <a:ea typeface="+mn-ea"/>
                <a:cs typeface="+mn-cs"/>
              </a:rPr>
              <a:t>Azure Database for PostgreSQL </a:t>
            </a:r>
            <a:r>
              <a:rPr kumimoji="0" lang="en-US" sz="1400" b="0" i="0" u="none" strike="noStrike" kern="1200" cap="none" spc="0" normalizeH="0" baseline="0" noProof="0" dirty="0">
                <a:ln>
                  <a:noFill/>
                </a:ln>
                <a:solidFill>
                  <a:schemeClr val="tx1"/>
                </a:solidFill>
                <a:effectLst/>
                <a:uLnTx/>
                <a:uFillTx/>
                <a:latin typeface="Segoe UI"/>
                <a:ea typeface="+mn-ea"/>
                <a:cs typeface="+mn-cs"/>
              </a:rPr>
              <a:t>delivered: </a:t>
            </a:r>
          </a:p>
          <a:p>
            <a:pPr marL="285750" marR="0" lvl="1" indent="-285750" algn="l" defTabSz="914367" rtl="0" eaLnBrk="1" fontAlgn="auto" latinLnBrk="0" hangingPunct="1">
              <a:lnSpc>
                <a:spcPct val="100000"/>
              </a:lnSpc>
              <a:spcBef>
                <a:spcPts val="0"/>
              </a:spcBef>
              <a:spcAft>
                <a:spcPts val="0"/>
              </a:spcAft>
              <a:buClrTx/>
              <a:buSzPct val="90000"/>
              <a:buFont typeface="Arial" panose="020B0604020202020204" pitchFamily="34" charset="0"/>
              <a:buChar char="•"/>
              <a:tabLst/>
              <a:defRPr/>
            </a:pPr>
            <a:r>
              <a:rPr kumimoji="0" lang="en-AU" sz="1400" b="0" i="0" u="none" strike="noStrike" kern="1200" cap="none" spc="0" normalizeH="0" baseline="0" noProof="0" dirty="0">
                <a:ln>
                  <a:noFill/>
                </a:ln>
                <a:solidFill>
                  <a:schemeClr val="tx1"/>
                </a:solidFill>
                <a:effectLst/>
                <a:uLnTx/>
                <a:uFillTx/>
                <a:latin typeface="SegoeUI"/>
                <a:ea typeface="+mn-ea"/>
                <a:cs typeface="+mn-cs"/>
              </a:rPr>
              <a:t>Peace of mind with fully managed database</a:t>
            </a:r>
            <a:endParaRPr kumimoji="0" lang="en-US" sz="1400" b="0" i="0" u="none" strike="noStrike" kern="1200" cap="none" spc="0" normalizeH="0" baseline="0" noProof="0" dirty="0">
              <a:ln>
                <a:noFill/>
              </a:ln>
              <a:solidFill>
                <a:schemeClr val="tx1"/>
              </a:solidFill>
              <a:effectLst/>
              <a:uLnTx/>
              <a:uFillTx/>
              <a:latin typeface="Segoe UI"/>
              <a:ea typeface="+mn-ea"/>
              <a:cs typeface="+mn-cs"/>
            </a:endParaRPr>
          </a:p>
          <a:p>
            <a:pPr marL="285750" marR="0" lvl="1" indent="-285750" algn="l" defTabSz="914367" rtl="0" eaLnBrk="1" fontAlgn="auto" latinLnBrk="0" hangingPunct="1">
              <a:lnSpc>
                <a:spcPct val="100000"/>
              </a:lnSpc>
              <a:spcBef>
                <a:spcPts val="0"/>
              </a:spcBef>
              <a:spcAft>
                <a:spcPts val="0"/>
              </a:spcAft>
              <a:buClrTx/>
              <a:buSzPct val="90000"/>
              <a:buFont typeface="Arial" panose="020B0604020202020204" pitchFamily="34" charset="0"/>
              <a:buChar char="•"/>
              <a:tabLst/>
              <a:defRPr/>
            </a:pPr>
            <a:r>
              <a:rPr kumimoji="0" lang="en-US" sz="1400" b="0" i="0" u="none" strike="noStrike" kern="1200" cap="none" spc="0" normalizeH="0" baseline="0" noProof="0" dirty="0">
                <a:ln>
                  <a:noFill/>
                </a:ln>
                <a:solidFill>
                  <a:schemeClr val="tx1"/>
                </a:solidFill>
                <a:effectLst/>
                <a:uLnTx/>
                <a:uFillTx/>
                <a:latin typeface="Segoe UI"/>
                <a:ea typeface="+mn-ea"/>
                <a:cs typeface="+mn-cs"/>
              </a:rPr>
              <a:t>Instantaneous response times with no query delays</a:t>
            </a:r>
          </a:p>
          <a:p>
            <a:pPr marL="285750" marR="0" lvl="1" indent="-285750" algn="l" defTabSz="914367" rtl="0" eaLnBrk="1" fontAlgn="auto" latinLnBrk="0" hangingPunct="1">
              <a:lnSpc>
                <a:spcPct val="100000"/>
              </a:lnSpc>
              <a:spcBef>
                <a:spcPts val="0"/>
              </a:spcBef>
              <a:spcAft>
                <a:spcPts val="0"/>
              </a:spcAft>
              <a:buClrTx/>
              <a:buSzPct val="90000"/>
              <a:buFont typeface="Arial" panose="020B0604020202020204" pitchFamily="34" charset="0"/>
              <a:buChar char="•"/>
              <a:tabLst/>
              <a:defRPr/>
            </a:pPr>
            <a:r>
              <a:rPr kumimoji="0" lang="en-US" sz="1400" b="0" i="0" u="none" strike="noStrike" kern="1200" cap="none" spc="0" normalizeH="0" baseline="0" noProof="0" dirty="0">
                <a:ln>
                  <a:noFill/>
                </a:ln>
                <a:solidFill>
                  <a:schemeClr val="tx1"/>
                </a:solidFill>
                <a:effectLst/>
                <a:uLnTx/>
                <a:uFillTx/>
                <a:latin typeface="Segoe UI"/>
                <a:ea typeface="+mn-ea"/>
                <a:cs typeface="+mn-cs"/>
              </a:rPr>
              <a:t>Ability to utilize Power BI to extract meaningful performance insights</a:t>
            </a:r>
            <a:endParaRPr kumimoji="0" lang="en-US" sz="1400" b="1" i="0" u="none" strike="noStrike" kern="1200" cap="none" spc="0" normalizeH="0" baseline="0" noProof="0" dirty="0">
              <a:ln>
                <a:noFill/>
              </a:ln>
              <a:solidFill>
                <a:schemeClr val="tx1"/>
              </a:solidFill>
              <a:effectLst/>
              <a:uLnTx/>
              <a:uFillTx/>
              <a:latin typeface="Segoe UI"/>
              <a:ea typeface="+mn-ea"/>
              <a:cs typeface="+mn-cs"/>
            </a:endParaRPr>
          </a:p>
          <a:p>
            <a:endParaRPr lang="en-US" dirty="0">
              <a:solidFill>
                <a:schemeClr val="tx1"/>
              </a:solidFill>
            </a:endParaRPr>
          </a:p>
        </p:txBody>
      </p:sp>
      <p:sp>
        <p:nvSpPr>
          <p:cNvPr id="12" name="Rectangle 11">
            <a:extLst>
              <a:ext uri="{FF2B5EF4-FFF2-40B4-BE49-F238E27FC236}">
                <a16:creationId xmlns:a16="http://schemas.microsoft.com/office/drawing/2014/main" id="{797B85AA-36D2-4883-B043-068133C968F5}"/>
              </a:ext>
            </a:extLst>
          </p:cNvPr>
          <p:cNvSpPr/>
          <p:nvPr/>
        </p:nvSpPr>
        <p:spPr bwMode="auto">
          <a:xfrm>
            <a:off x="6400800" y="4193532"/>
            <a:ext cx="5597525" cy="2358081"/>
          </a:xfrm>
          <a:prstGeom prst="rect">
            <a:avLst/>
          </a:prstGeom>
          <a:solidFill>
            <a:schemeClr val="bg1">
              <a:alpha val="80000"/>
            </a:schemeClr>
          </a:solidFill>
          <a:ln w="9525" cap="flat" cmpd="sng" algn="ctr">
            <a:noFill/>
            <a:prstDash val="solid"/>
            <a:headEnd type="none" w="med" len="med"/>
            <a:tailEnd type="none" w="med" len="med"/>
          </a:ln>
          <a:effectLst/>
        </p:spPr>
        <p:txBody>
          <a:bodyPr rot="0" spcFirstLastPara="0" vertOverflow="overflow" horzOverflow="overflow" vert="horz" wrap="square" lIns="274320" tIns="182880" rIns="274320" bIns="182880" numCol="1" spcCol="0" rtlCol="0" fromWordArt="0" anchor="b" anchorCtr="0" forceAA="0" compatLnSpc="1">
            <a:prstTxWarp prst="textNoShape">
              <a:avLst/>
            </a:prstTxWarp>
            <a:spAutoFit/>
          </a:bodyPr>
          <a:lstStyle/>
          <a:p>
            <a:pPr marL="0" marR="0" lvl="0" indent="0" algn="r" defTabSz="932472" rtl="0" eaLnBrk="1" fontAlgn="base" latinLnBrk="0" hangingPunct="1">
              <a:lnSpc>
                <a:spcPct val="114000"/>
              </a:lnSpc>
              <a:spcBef>
                <a:spcPct val="0"/>
              </a:spcBef>
              <a:spcAft>
                <a:spcPct val="0"/>
              </a:spcAft>
              <a:buClrTx/>
              <a:buSzTx/>
              <a:buFontTx/>
              <a:buNone/>
              <a:tabLst/>
              <a:defRPr/>
            </a:pPr>
            <a:r>
              <a:rPr kumimoji="0" lang="en-US" sz="1400" b="0" i="0" u="none" strike="noStrike" kern="0" cap="none" spc="0" normalizeH="0" baseline="0" noProof="0">
                <a:ln>
                  <a:noFill/>
                </a:ln>
                <a:solidFill>
                  <a:prstClr val="black"/>
                </a:solidFill>
                <a:effectLst/>
                <a:uLnTx/>
                <a:uFillTx/>
                <a:latin typeface="Segoe UI"/>
                <a:ea typeface="Segoe UI" pitchFamily="34" charset="0"/>
                <a:cs typeface="Segoe UI" pitchFamily="34" charset="0"/>
              </a:rPr>
              <a:t>“We can spin up resources as needed and turn them off when we’re done so we aren’t paying for idle compute resources when we don’t need to. Also, by using Azure Database for PostgreSQL, we can focus on the health and delivery of our application, rather than database management, which is taken care of through this service.”</a:t>
            </a:r>
          </a:p>
          <a:p>
            <a:pPr marL="0" marR="0" lvl="0" indent="0" algn="r" defTabSz="932472" rtl="0" eaLnBrk="1" fontAlgn="base" latinLnBrk="0" hangingPunct="1">
              <a:lnSpc>
                <a:spcPct val="114000"/>
              </a:lnSpc>
              <a:spcBef>
                <a:spcPts val="600"/>
              </a:spcBef>
              <a:spcAft>
                <a:spcPct val="0"/>
              </a:spcAft>
              <a:buClrTx/>
              <a:buSzTx/>
              <a:buFontTx/>
              <a:buNone/>
              <a:tabLst/>
              <a:defRPr/>
            </a:pPr>
            <a:r>
              <a:rPr kumimoji="0" lang="en-US" sz="1400" b="0" i="0" u="none" strike="noStrike" kern="0" cap="none" spc="0" normalizeH="0" baseline="0" noProof="0">
                <a:ln>
                  <a:noFill/>
                </a:ln>
                <a:solidFill>
                  <a:srgbClr val="0078D4"/>
                </a:solidFill>
                <a:effectLst/>
                <a:uLnTx/>
                <a:uFillTx/>
                <a:latin typeface="Segoe UI Semibold"/>
                <a:ea typeface="Segoe UI" pitchFamily="34" charset="0"/>
                <a:cs typeface="Segoe UI" pitchFamily="34" charset="0"/>
              </a:rPr>
              <a:t>Danny Brady</a:t>
            </a:r>
            <a:br>
              <a:rPr kumimoji="0" lang="en-US" sz="1400" b="0" i="0" u="none" strike="noStrike" kern="0" cap="none" spc="0" normalizeH="0" baseline="0" noProof="0">
                <a:ln>
                  <a:noFill/>
                </a:ln>
                <a:solidFill>
                  <a:srgbClr val="0078D4"/>
                </a:solidFill>
                <a:effectLst/>
                <a:uLnTx/>
                <a:uFillTx/>
                <a:latin typeface="Segoe UI Semibold"/>
                <a:ea typeface="Segoe UI" pitchFamily="34" charset="0"/>
                <a:cs typeface="Segoe UI" pitchFamily="34" charset="0"/>
              </a:rPr>
            </a:br>
            <a:r>
              <a:rPr kumimoji="0" lang="en-US" sz="1200" b="0" i="0" u="none" strike="noStrike" kern="0" cap="none" spc="0" normalizeH="0" baseline="0" noProof="0">
                <a:ln>
                  <a:noFill/>
                </a:ln>
                <a:solidFill>
                  <a:prstClr val="black"/>
                </a:solidFill>
                <a:effectLst/>
                <a:uLnTx/>
                <a:uFillTx/>
                <a:latin typeface="Segoe UI Semibold"/>
                <a:ea typeface="Segoe UI" pitchFamily="34" charset="0"/>
                <a:cs typeface="Segoe UI" pitchFamily="34" charset="0"/>
              </a:rPr>
              <a:t>Senior Data Engineer</a:t>
            </a:r>
          </a:p>
        </p:txBody>
      </p:sp>
    </p:spTree>
    <p:extLst>
      <p:ext uri="{BB962C8B-B14F-4D97-AF65-F5344CB8AC3E}">
        <p14:creationId xmlns:p14="http://schemas.microsoft.com/office/powerpoint/2010/main" val="1114839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5E968F85-80A2-4575-A737-D3A3D54E9555}"/>
              </a:ext>
            </a:extLst>
          </p:cNvPr>
          <p:cNvSpPr>
            <a:spLocks noGrp="1"/>
          </p:cNvSpPr>
          <p:nvPr>
            <p:ph type="title"/>
          </p:nvPr>
        </p:nvSpPr>
        <p:spPr/>
        <p:txBody>
          <a:bodyPr/>
          <a:lstStyle/>
          <a:p>
            <a:r>
              <a:rPr lang="en-US"/>
              <a:t>Customer use cases with snackable demo videos </a:t>
            </a:r>
          </a:p>
        </p:txBody>
      </p:sp>
      <p:sp>
        <p:nvSpPr>
          <p:cNvPr id="74" name="Rectangle 73">
            <a:extLst>
              <a:ext uri="{FF2B5EF4-FFF2-40B4-BE49-F238E27FC236}">
                <a16:creationId xmlns:a16="http://schemas.microsoft.com/office/drawing/2014/main" id="{478AAE57-7AA1-4B18-9259-2E0C49093A87}"/>
              </a:ext>
            </a:extLst>
          </p:cNvPr>
          <p:cNvSpPr/>
          <p:nvPr/>
        </p:nvSpPr>
        <p:spPr>
          <a:xfrm>
            <a:off x="632633" y="3921446"/>
            <a:ext cx="2377440" cy="10772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73152" tIns="45720" rIns="73152"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a:solidFill>
                  <a:schemeClr val="tx1"/>
                </a:solidFill>
              </a:rPr>
              <a:t>Build </a:t>
            </a:r>
            <a:br>
              <a:rPr lang="en-US" sz="1600">
                <a:solidFill>
                  <a:schemeClr val="tx1"/>
                </a:solidFill>
              </a:rPr>
            </a:br>
            <a:r>
              <a:rPr lang="en-US" sz="1600">
                <a:solidFill>
                  <a:schemeClr val="tx1"/>
                </a:solidFill>
              </a:rPr>
              <a:t>Intelligent apps using Cognitive Services</a:t>
            </a:r>
          </a:p>
        </p:txBody>
      </p:sp>
      <p:sp>
        <p:nvSpPr>
          <p:cNvPr id="82" name="Rectangle 81">
            <a:extLst>
              <a:ext uri="{FF2B5EF4-FFF2-40B4-BE49-F238E27FC236}">
                <a16:creationId xmlns:a16="http://schemas.microsoft.com/office/drawing/2014/main" id="{29C0F44D-2CBF-4349-AB2B-B75CDB5EC698}"/>
              </a:ext>
            </a:extLst>
          </p:cNvPr>
          <p:cNvSpPr/>
          <p:nvPr/>
        </p:nvSpPr>
        <p:spPr>
          <a:xfrm>
            <a:off x="1337007" y="3516274"/>
            <a:ext cx="968692" cy="1846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mj-lt"/>
                <a:ea typeface="+mn-ea"/>
                <a:cs typeface="+mn-cs"/>
                <a:hlinkClick r:id="rId2"/>
              </a:rPr>
              <a:t>Watch video</a:t>
            </a:r>
            <a:endParaRPr kumimoji="0" lang="en-US" sz="1200" b="0" i="0" u="none" strike="noStrike" kern="1200" cap="none" spc="0" normalizeH="0" baseline="0" noProof="0">
              <a:ln>
                <a:noFill/>
              </a:ln>
              <a:solidFill>
                <a:srgbClr val="FFFFFF"/>
              </a:solidFill>
              <a:effectLst/>
              <a:uLnTx/>
              <a:uFillTx/>
              <a:latin typeface="+mj-lt"/>
              <a:ea typeface="+mn-ea"/>
              <a:cs typeface="+mn-cs"/>
            </a:endParaRPr>
          </a:p>
        </p:txBody>
      </p:sp>
      <p:pic>
        <p:nvPicPr>
          <p:cNvPr id="86" name="Picture 85">
            <a:extLst>
              <a:ext uri="{FF2B5EF4-FFF2-40B4-BE49-F238E27FC236}">
                <a16:creationId xmlns:a16="http://schemas.microsoft.com/office/drawing/2014/main" id="{EAFD1819-6589-4264-9BC4-CA5E554F8F9B}"/>
              </a:ext>
              <a:ext uri="{C183D7F6-B498-43B3-948B-1728B52AA6E4}">
                <adec:decorative xmlns:adec="http://schemas.microsoft.com/office/drawing/2017/decorative" val="1"/>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15513" y="2248410"/>
            <a:ext cx="2011680" cy="1108189"/>
          </a:xfrm>
          <a:prstGeom prst="rect">
            <a:avLst/>
          </a:prstGeom>
        </p:spPr>
      </p:pic>
      <p:sp>
        <p:nvSpPr>
          <p:cNvPr id="78" name="Rectangle 77">
            <a:extLst>
              <a:ext uri="{FF2B5EF4-FFF2-40B4-BE49-F238E27FC236}">
                <a16:creationId xmlns:a16="http://schemas.microsoft.com/office/drawing/2014/main" id="{19EA1CBE-A963-41CC-9F43-45735457D5B0}"/>
              </a:ext>
            </a:extLst>
          </p:cNvPr>
          <p:cNvSpPr/>
          <p:nvPr/>
        </p:nvSpPr>
        <p:spPr>
          <a:xfrm>
            <a:off x="3482397" y="3921446"/>
            <a:ext cx="2377440" cy="13234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73152" tIns="45720" rIns="73152"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a:solidFill>
                  <a:schemeClr val="tx1"/>
                </a:solidFill>
              </a:rPr>
              <a:t>Connect applications running in Kubernetes using the Open Service Broker for Azure</a:t>
            </a:r>
          </a:p>
        </p:txBody>
      </p:sp>
      <p:sp>
        <p:nvSpPr>
          <p:cNvPr id="84" name="Rectangle 83">
            <a:extLst>
              <a:ext uri="{FF2B5EF4-FFF2-40B4-BE49-F238E27FC236}">
                <a16:creationId xmlns:a16="http://schemas.microsoft.com/office/drawing/2014/main" id="{E70A3DB0-B0E3-4BCB-A50E-5527EB6E82AD}"/>
              </a:ext>
            </a:extLst>
          </p:cNvPr>
          <p:cNvSpPr/>
          <p:nvPr/>
        </p:nvSpPr>
        <p:spPr>
          <a:xfrm>
            <a:off x="4186771" y="3516274"/>
            <a:ext cx="968692" cy="1846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mj-lt"/>
                <a:ea typeface="+mn-ea"/>
                <a:cs typeface="+mn-cs"/>
                <a:hlinkClick r:id="rId4"/>
              </a:rPr>
              <a:t>Watch video</a:t>
            </a:r>
            <a:endParaRPr kumimoji="0" lang="en-US" sz="1200" b="0" i="0" u="none" strike="noStrike" kern="1200" cap="none" spc="0" normalizeH="0" baseline="0" noProof="0">
              <a:ln>
                <a:noFill/>
              </a:ln>
              <a:solidFill>
                <a:srgbClr val="FFFFFF"/>
              </a:solidFill>
              <a:effectLst/>
              <a:uLnTx/>
              <a:uFillTx/>
              <a:latin typeface="+mj-lt"/>
              <a:ea typeface="+mn-ea"/>
              <a:cs typeface="+mn-cs"/>
            </a:endParaRPr>
          </a:p>
        </p:txBody>
      </p:sp>
      <p:pic>
        <p:nvPicPr>
          <p:cNvPr id="87" name="Picture 86">
            <a:extLst>
              <a:ext uri="{FF2B5EF4-FFF2-40B4-BE49-F238E27FC236}">
                <a16:creationId xmlns:a16="http://schemas.microsoft.com/office/drawing/2014/main" id="{C06742A4-2857-4EC3-801D-F8BFAD2A911A}"/>
              </a:ext>
              <a:ext uri="{C183D7F6-B498-43B3-948B-1728B52AA6E4}">
                <adec:decorative xmlns:adec="http://schemas.microsoft.com/office/drawing/2017/decorative" val="1"/>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665277" y="2247904"/>
            <a:ext cx="2011680" cy="1109573"/>
          </a:xfrm>
          <a:prstGeom prst="rect">
            <a:avLst/>
          </a:prstGeom>
        </p:spPr>
      </p:pic>
      <p:sp>
        <p:nvSpPr>
          <p:cNvPr id="77" name="Rectangle 76">
            <a:extLst>
              <a:ext uri="{FF2B5EF4-FFF2-40B4-BE49-F238E27FC236}">
                <a16:creationId xmlns:a16="http://schemas.microsoft.com/office/drawing/2014/main" id="{70391414-45F4-4F52-ACB0-45E4E1894244}"/>
              </a:ext>
            </a:extLst>
          </p:cNvPr>
          <p:cNvSpPr/>
          <p:nvPr/>
        </p:nvSpPr>
        <p:spPr>
          <a:xfrm>
            <a:off x="6332161" y="3921446"/>
            <a:ext cx="2377440" cy="13234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73152" tIns="45720" rIns="73152"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a:solidFill>
                  <a:schemeClr val="tx1"/>
                </a:solidFill>
              </a:rPr>
              <a:t>Connect your app’s data to Power BI to generate reports that provide critical insights</a:t>
            </a:r>
          </a:p>
        </p:txBody>
      </p:sp>
      <p:sp>
        <p:nvSpPr>
          <p:cNvPr id="83" name="Rectangle 82">
            <a:extLst>
              <a:ext uri="{FF2B5EF4-FFF2-40B4-BE49-F238E27FC236}">
                <a16:creationId xmlns:a16="http://schemas.microsoft.com/office/drawing/2014/main" id="{40D693AA-E50D-4B29-ADB1-A1709658A7A8}"/>
              </a:ext>
            </a:extLst>
          </p:cNvPr>
          <p:cNvSpPr/>
          <p:nvPr/>
        </p:nvSpPr>
        <p:spPr>
          <a:xfrm>
            <a:off x="7036535" y="3516274"/>
            <a:ext cx="968692" cy="1846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mj-lt"/>
                <a:ea typeface="+mn-ea"/>
                <a:cs typeface="+mn-cs"/>
                <a:hlinkClick r:id="rId6"/>
              </a:rPr>
              <a:t>Watch video</a:t>
            </a:r>
            <a:endParaRPr kumimoji="0" lang="en-US" sz="1200" b="0" i="0" u="none" strike="noStrike" kern="1200" cap="none" spc="0" normalizeH="0" baseline="0" noProof="0">
              <a:ln>
                <a:noFill/>
              </a:ln>
              <a:solidFill>
                <a:srgbClr val="FFFFFF"/>
              </a:solidFill>
              <a:effectLst/>
              <a:uLnTx/>
              <a:uFillTx/>
              <a:latin typeface="+mj-lt"/>
              <a:ea typeface="+mn-ea"/>
              <a:cs typeface="+mn-cs"/>
            </a:endParaRPr>
          </a:p>
        </p:txBody>
      </p:sp>
      <p:pic>
        <p:nvPicPr>
          <p:cNvPr id="88" name="Picture 87">
            <a:extLst>
              <a:ext uri="{FF2B5EF4-FFF2-40B4-BE49-F238E27FC236}">
                <a16:creationId xmlns:a16="http://schemas.microsoft.com/office/drawing/2014/main" id="{D275DAB1-937F-4EB1-9291-B1E7B65730B0}"/>
              </a:ext>
              <a:ext uri="{C183D7F6-B498-43B3-948B-1728B52AA6E4}">
                <adec:decorative xmlns:adec="http://schemas.microsoft.com/office/drawing/2017/decorative" val="1"/>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6515041" y="2247650"/>
            <a:ext cx="2011680" cy="1110273"/>
          </a:xfrm>
          <a:prstGeom prst="rect">
            <a:avLst/>
          </a:prstGeom>
        </p:spPr>
      </p:pic>
      <p:sp>
        <p:nvSpPr>
          <p:cNvPr id="81" name="Rectangle 80">
            <a:extLst>
              <a:ext uri="{FF2B5EF4-FFF2-40B4-BE49-F238E27FC236}">
                <a16:creationId xmlns:a16="http://schemas.microsoft.com/office/drawing/2014/main" id="{A3975621-FF79-42A2-9456-F7A248D5928B}"/>
              </a:ext>
            </a:extLst>
          </p:cNvPr>
          <p:cNvSpPr/>
          <p:nvPr/>
        </p:nvSpPr>
        <p:spPr>
          <a:xfrm>
            <a:off x="9181927" y="3921446"/>
            <a:ext cx="2377440" cy="13234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73152" tIns="45720" rIns="73152"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a:solidFill>
                  <a:schemeClr val="tx1"/>
                </a:solidFill>
              </a:rPr>
              <a:t>Migrate your PostgreSQL applications to Azure with minimal </a:t>
            </a:r>
            <a:br>
              <a:rPr lang="en-US" sz="1600">
                <a:solidFill>
                  <a:schemeClr val="tx1"/>
                </a:solidFill>
              </a:rPr>
            </a:br>
            <a:r>
              <a:rPr lang="en-US" sz="1600">
                <a:solidFill>
                  <a:schemeClr val="tx1"/>
                </a:solidFill>
              </a:rPr>
              <a:t>downtime</a:t>
            </a:r>
          </a:p>
        </p:txBody>
      </p:sp>
      <p:sp>
        <p:nvSpPr>
          <p:cNvPr id="85" name="Rectangle 84">
            <a:extLst>
              <a:ext uri="{FF2B5EF4-FFF2-40B4-BE49-F238E27FC236}">
                <a16:creationId xmlns:a16="http://schemas.microsoft.com/office/drawing/2014/main" id="{B15505FC-2A53-4552-B4B4-1BFA3A4D7B19}"/>
              </a:ext>
            </a:extLst>
          </p:cNvPr>
          <p:cNvSpPr/>
          <p:nvPr/>
        </p:nvSpPr>
        <p:spPr>
          <a:xfrm>
            <a:off x="9886301" y="3516274"/>
            <a:ext cx="968692" cy="1846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mj-lt"/>
                <a:ea typeface="+mn-ea"/>
                <a:cs typeface="+mn-cs"/>
                <a:hlinkClick r:id="rId8"/>
              </a:rPr>
              <a:t>Watch video</a:t>
            </a:r>
            <a:endParaRPr kumimoji="0" lang="en-US" sz="1200" b="0" i="0" u="none" strike="noStrike" kern="1200" cap="none" spc="0" normalizeH="0" baseline="0" noProof="0">
              <a:ln>
                <a:noFill/>
              </a:ln>
              <a:solidFill>
                <a:srgbClr val="FFFFFF"/>
              </a:solidFill>
              <a:effectLst/>
              <a:uLnTx/>
              <a:uFillTx/>
              <a:latin typeface="+mj-lt"/>
              <a:ea typeface="+mn-ea"/>
              <a:cs typeface="+mn-cs"/>
            </a:endParaRPr>
          </a:p>
        </p:txBody>
      </p:sp>
      <p:pic>
        <p:nvPicPr>
          <p:cNvPr id="89" name="Picture 88">
            <a:extLst>
              <a:ext uri="{FF2B5EF4-FFF2-40B4-BE49-F238E27FC236}">
                <a16:creationId xmlns:a16="http://schemas.microsoft.com/office/drawing/2014/main" id="{1BC402EB-E4CC-42F4-89EE-2863A8BBFF90}"/>
              </a:ext>
              <a:ext uri="{C183D7F6-B498-43B3-948B-1728B52AA6E4}">
                <adec:decorative xmlns:adec="http://schemas.microsoft.com/office/drawing/2017/decorative" val="1"/>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9364807" y="2247568"/>
            <a:ext cx="2011680" cy="1110509"/>
          </a:xfrm>
          <a:prstGeom prst="rect">
            <a:avLst/>
          </a:prstGeom>
        </p:spPr>
      </p:pic>
      <p:cxnSp>
        <p:nvCxnSpPr>
          <p:cNvPr id="11" name="Straight Connector 10">
            <a:extLst>
              <a:ext uri="{FF2B5EF4-FFF2-40B4-BE49-F238E27FC236}">
                <a16:creationId xmlns:a16="http://schemas.microsoft.com/office/drawing/2014/main" id="{7F525902-CC49-4FAF-97D3-C2DC54C23907}"/>
              </a:ext>
              <a:ext uri="{C183D7F6-B498-43B3-948B-1728B52AA6E4}">
                <adec:decorative xmlns:adec="http://schemas.microsoft.com/office/drawing/2017/decorative" val="1"/>
              </a:ext>
            </a:extLst>
          </p:cNvPr>
          <p:cNvCxnSpPr/>
          <p:nvPr/>
        </p:nvCxnSpPr>
        <p:spPr>
          <a:xfrm>
            <a:off x="3246235" y="2041706"/>
            <a:ext cx="0" cy="3498112"/>
          </a:xfrm>
          <a:prstGeom prst="line">
            <a:avLst/>
          </a:prstGeom>
          <a:ln w="12700">
            <a:solidFill>
              <a:srgbClr val="0078D7"/>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6BE8F2C0-A32B-4709-A259-801C601799E0}"/>
              </a:ext>
              <a:ext uri="{C183D7F6-B498-43B3-948B-1728B52AA6E4}">
                <adec:decorative xmlns:adec="http://schemas.microsoft.com/office/drawing/2017/decorative" val="1"/>
              </a:ext>
            </a:extLst>
          </p:cNvPr>
          <p:cNvCxnSpPr/>
          <p:nvPr/>
        </p:nvCxnSpPr>
        <p:spPr>
          <a:xfrm>
            <a:off x="6095999" y="2041706"/>
            <a:ext cx="0" cy="3498112"/>
          </a:xfrm>
          <a:prstGeom prst="line">
            <a:avLst/>
          </a:prstGeom>
          <a:ln w="12700">
            <a:solidFill>
              <a:srgbClr val="0078D7"/>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E908A36A-0CAD-4008-B825-0DE52F947794}"/>
              </a:ext>
              <a:ext uri="{C183D7F6-B498-43B3-948B-1728B52AA6E4}">
                <adec:decorative xmlns:adec="http://schemas.microsoft.com/office/drawing/2017/decorative" val="1"/>
              </a:ext>
            </a:extLst>
          </p:cNvPr>
          <p:cNvCxnSpPr/>
          <p:nvPr/>
        </p:nvCxnSpPr>
        <p:spPr>
          <a:xfrm>
            <a:off x="8945763" y="2041706"/>
            <a:ext cx="0" cy="3498112"/>
          </a:xfrm>
          <a:prstGeom prst="line">
            <a:avLst/>
          </a:prstGeom>
          <a:ln w="12700">
            <a:solidFill>
              <a:srgbClr val="0078D7"/>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21627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C2E2CD-B5AF-468D-88CD-2A3B0F7E528E}"/>
              </a:ext>
            </a:extLst>
          </p:cNvPr>
          <p:cNvSpPr>
            <a:spLocks noGrp="1"/>
          </p:cNvSpPr>
          <p:nvPr>
            <p:ph type="title"/>
          </p:nvPr>
        </p:nvSpPr>
        <p:spPr>
          <a:xfrm>
            <a:off x="588263" y="457200"/>
            <a:ext cx="11018520" cy="553998"/>
          </a:xfrm>
        </p:spPr>
        <p:txBody>
          <a:bodyPr/>
          <a:lstStyle/>
          <a:p>
            <a:r>
              <a:rPr lang="en-US" dirty="0"/>
              <a:t>Open source = PostgreSQL = value</a:t>
            </a:r>
          </a:p>
        </p:txBody>
      </p:sp>
      <p:sp>
        <p:nvSpPr>
          <p:cNvPr id="7" name="TextBox 6">
            <a:extLst>
              <a:ext uri="{FF2B5EF4-FFF2-40B4-BE49-F238E27FC236}">
                <a16:creationId xmlns:a16="http://schemas.microsoft.com/office/drawing/2014/main" id="{9A824D2A-352B-4C69-A24D-8C5A3F7693B1}"/>
              </a:ext>
            </a:extLst>
          </p:cNvPr>
          <p:cNvSpPr txBox="1"/>
          <p:nvPr/>
        </p:nvSpPr>
        <p:spPr>
          <a:xfrm>
            <a:off x="1200430" y="3857177"/>
            <a:ext cx="4775596" cy="1107996"/>
          </a:xfrm>
          <a:prstGeom prst="rect">
            <a:avLst/>
          </a:prstGeom>
          <a:noFill/>
        </p:spPr>
        <p:txBody>
          <a:bodyPr wrap="square" lIns="0" tIns="0" rIns="0" bIns="0" rtlCol="0">
            <a:spAutoFit/>
          </a:bodyPr>
          <a:lstStyle/>
          <a:p>
            <a:pPr algn="ctr"/>
            <a:r>
              <a:rPr lang="en-US" sz="2400" dirty="0">
                <a:gradFill>
                  <a:gsLst>
                    <a:gs pos="2917">
                      <a:schemeClr val="tx1"/>
                    </a:gs>
                    <a:gs pos="30000">
                      <a:schemeClr val="tx1"/>
                    </a:gs>
                  </a:gsLst>
                  <a:lin ang="5400000" scaled="0"/>
                </a:gradFill>
              </a:rPr>
              <a:t>The most </a:t>
            </a:r>
            <a:r>
              <a:rPr lang="en-US" sz="2400" b="1" dirty="0">
                <a:solidFill>
                  <a:schemeClr val="accent1"/>
                </a:solidFill>
                <a:latin typeface="+mj-lt"/>
              </a:rPr>
              <a:t>loved</a:t>
            </a:r>
            <a:r>
              <a:rPr lang="en-US" sz="2400" b="1" dirty="0">
                <a:solidFill>
                  <a:schemeClr val="accent1"/>
                </a:solidFill>
              </a:rPr>
              <a:t> </a:t>
            </a:r>
            <a:r>
              <a:rPr lang="en-US" sz="2400" dirty="0">
                <a:gradFill>
                  <a:gsLst>
                    <a:gs pos="2917">
                      <a:schemeClr val="tx1"/>
                    </a:gs>
                    <a:gs pos="30000">
                      <a:schemeClr val="tx1"/>
                    </a:gs>
                  </a:gsLst>
                  <a:lin ang="5400000" scaled="0"/>
                </a:gradFill>
              </a:rPr>
              <a:t>and </a:t>
            </a:r>
            <a:r>
              <a:rPr lang="en-US" sz="2400" b="1" dirty="0">
                <a:solidFill>
                  <a:schemeClr val="accent1"/>
                </a:solidFill>
                <a:latin typeface="+mj-lt"/>
              </a:rPr>
              <a:t>wanted</a:t>
            </a:r>
            <a:r>
              <a:rPr lang="en-US" sz="2400" dirty="0">
                <a:gradFill>
                  <a:gsLst>
                    <a:gs pos="2917">
                      <a:schemeClr val="tx1"/>
                    </a:gs>
                    <a:gs pos="30000">
                      <a:schemeClr val="tx1"/>
                    </a:gs>
                  </a:gsLst>
                  <a:lin ang="5400000" scaled="0"/>
                </a:gradFill>
              </a:rPr>
              <a:t> database in Stack Overflow’s 2022 Developer Survey</a:t>
            </a:r>
          </a:p>
        </p:txBody>
      </p:sp>
      <p:grpSp>
        <p:nvGrpSpPr>
          <p:cNvPr id="3" name="Group 2">
            <a:extLst>
              <a:ext uri="{FF2B5EF4-FFF2-40B4-BE49-F238E27FC236}">
                <a16:creationId xmlns:a16="http://schemas.microsoft.com/office/drawing/2014/main" id="{B2E95F0F-5556-4E62-B147-0C84484F2739}"/>
              </a:ext>
              <a:ext uri="{C183D7F6-B498-43B3-948B-1728B52AA6E4}">
                <adec:decorative xmlns:adec="http://schemas.microsoft.com/office/drawing/2017/decorative" val="1"/>
              </a:ext>
            </a:extLst>
          </p:cNvPr>
          <p:cNvGrpSpPr/>
          <p:nvPr/>
        </p:nvGrpSpPr>
        <p:grpSpPr>
          <a:xfrm>
            <a:off x="2717370" y="2025650"/>
            <a:ext cx="1741716" cy="1582364"/>
            <a:chOff x="8156598" y="2873513"/>
            <a:chExt cx="1640293" cy="1490221"/>
          </a:xfrm>
        </p:grpSpPr>
        <p:sp>
          <p:nvSpPr>
            <p:cNvPr id="15" name="Freeform: Shape 14">
              <a:extLst>
                <a:ext uri="{FF2B5EF4-FFF2-40B4-BE49-F238E27FC236}">
                  <a16:creationId xmlns:a16="http://schemas.microsoft.com/office/drawing/2014/main" id="{5F3B9DDE-D406-4CAF-BD1B-99CB884CE2FA}"/>
                </a:ext>
              </a:extLst>
            </p:cNvPr>
            <p:cNvSpPr>
              <a:spLocks/>
            </p:cNvSpPr>
            <p:nvPr/>
          </p:nvSpPr>
          <p:spPr bwMode="auto">
            <a:xfrm>
              <a:off x="8156598" y="2873513"/>
              <a:ext cx="1640293" cy="1490221"/>
            </a:xfrm>
            <a:custGeom>
              <a:avLst/>
              <a:gdLst>
                <a:gd name="connsiteX0" fmla="*/ 609160 w 2091741"/>
                <a:gd name="connsiteY0" fmla="*/ 0 h 1900366"/>
                <a:gd name="connsiteX1" fmla="*/ 1025752 w 2091741"/>
                <a:gd name="connsiteY1" fmla="*/ 172621 h 1900366"/>
                <a:gd name="connsiteX2" fmla="*/ 1045668 w 2091741"/>
                <a:gd name="connsiteY2" fmla="*/ 192537 h 1900366"/>
                <a:gd name="connsiteX3" fmla="*/ 1065939 w 2091741"/>
                <a:gd name="connsiteY3" fmla="*/ 172765 h 1900366"/>
                <a:gd name="connsiteX4" fmla="*/ 1899238 w 2091741"/>
                <a:gd name="connsiteY4" fmla="*/ 172765 h 1900366"/>
                <a:gd name="connsiteX5" fmla="*/ 1919001 w 2091741"/>
                <a:gd name="connsiteY5" fmla="*/ 192529 h 1900366"/>
                <a:gd name="connsiteX6" fmla="*/ 1919001 w 2091741"/>
                <a:gd name="connsiteY6" fmla="*/ 1025829 h 1900366"/>
                <a:gd name="connsiteX7" fmla="*/ 1898980 w 2091741"/>
                <a:gd name="connsiteY7" fmla="*/ 1045850 h 1900366"/>
                <a:gd name="connsiteX8" fmla="*/ 1900365 w 2091741"/>
                <a:gd name="connsiteY8" fmla="*/ 1047235 h 1900366"/>
                <a:gd name="connsiteX9" fmla="*/ 1047234 w 2091741"/>
                <a:gd name="connsiteY9" fmla="*/ 1900366 h 1900366"/>
                <a:gd name="connsiteX10" fmla="*/ 1045850 w 2091741"/>
                <a:gd name="connsiteY10" fmla="*/ 1898982 h 1900366"/>
                <a:gd name="connsiteX11" fmla="*/ 1044465 w 2091741"/>
                <a:gd name="connsiteY11" fmla="*/ 1900366 h 1900366"/>
                <a:gd name="connsiteX12" fmla="*/ 1043099 w 2091741"/>
                <a:gd name="connsiteY12" fmla="*/ 1896232 h 1900366"/>
                <a:gd name="connsiteX13" fmla="*/ 893280 w 2091741"/>
                <a:gd name="connsiteY13" fmla="*/ 1746412 h 1900366"/>
                <a:gd name="connsiteX14" fmla="*/ 172620 w 2091741"/>
                <a:gd name="connsiteY14" fmla="*/ 1025753 h 1900366"/>
                <a:gd name="connsiteX15" fmla="*/ 172620 w 2091741"/>
                <a:gd name="connsiteY15" fmla="*/ 192569 h 1900366"/>
                <a:gd name="connsiteX16" fmla="*/ 192567 w 2091741"/>
                <a:gd name="connsiteY16" fmla="*/ 172621 h 1900366"/>
                <a:gd name="connsiteX17" fmla="*/ 609160 w 2091741"/>
                <a:gd name="connsiteY17" fmla="*/ 0 h 1900366"/>
                <a:gd name="connsiteX0" fmla="*/ 609160 w 2091741"/>
                <a:gd name="connsiteY0" fmla="*/ 0 h 1900366"/>
                <a:gd name="connsiteX1" fmla="*/ 1025752 w 2091741"/>
                <a:gd name="connsiteY1" fmla="*/ 172621 h 1900366"/>
                <a:gd name="connsiteX2" fmla="*/ 1045668 w 2091741"/>
                <a:gd name="connsiteY2" fmla="*/ 192537 h 1900366"/>
                <a:gd name="connsiteX3" fmla="*/ 1065939 w 2091741"/>
                <a:gd name="connsiteY3" fmla="*/ 172765 h 1900366"/>
                <a:gd name="connsiteX4" fmla="*/ 1899238 w 2091741"/>
                <a:gd name="connsiteY4" fmla="*/ 172765 h 1900366"/>
                <a:gd name="connsiteX5" fmla="*/ 1919001 w 2091741"/>
                <a:gd name="connsiteY5" fmla="*/ 192529 h 1900366"/>
                <a:gd name="connsiteX6" fmla="*/ 1919001 w 2091741"/>
                <a:gd name="connsiteY6" fmla="*/ 1025829 h 1900366"/>
                <a:gd name="connsiteX7" fmla="*/ 1898980 w 2091741"/>
                <a:gd name="connsiteY7" fmla="*/ 1045850 h 1900366"/>
                <a:gd name="connsiteX8" fmla="*/ 1047234 w 2091741"/>
                <a:gd name="connsiteY8" fmla="*/ 1900366 h 1900366"/>
                <a:gd name="connsiteX9" fmla="*/ 1045850 w 2091741"/>
                <a:gd name="connsiteY9" fmla="*/ 1898982 h 1900366"/>
                <a:gd name="connsiteX10" fmla="*/ 1044465 w 2091741"/>
                <a:gd name="connsiteY10" fmla="*/ 1900366 h 1900366"/>
                <a:gd name="connsiteX11" fmla="*/ 1043099 w 2091741"/>
                <a:gd name="connsiteY11" fmla="*/ 1896232 h 1900366"/>
                <a:gd name="connsiteX12" fmla="*/ 893280 w 2091741"/>
                <a:gd name="connsiteY12" fmla="*/ 1746412 h 1900366"/>
                <a:gd name="connsiteX13" fmla="*/ 172620 w 2091741"/>
                <a:gd name="connsiteY13" fmla="*/ 1025753 h 1900366"/>
                <a:gd name="connsiteX14" fmla="*/ 172620 w 2091741"/>
                <a:gd name="connsiteY14" fmla="*/ 192569 h 1900366"/>
                <a:gd name="connsiteX15" fmla="*/ 192567 w 2091741"/>
                <a:gd name="connsiteY15" fmla="*/ 172621 h 1900366"/>
                <a:gd name="connsiteX16" fmla="*/ 609160 w 2091741"/>
                <a:gd name="connsiteY16" fmla="*/ 0 h 1900366"/>
                <a:gd name="connsiteX0" fmla="*/ 609160 w 2091741"/>
                <a:gd name="connsiteY0" fmla="*/ 0 h 1900366"/>
                <a:gd name="connsiteX1" fmla="*/ 1025752 w 2091741"/>
                <a:gd name="connsiteY1" fmla="*/ 172621 h 1900366"/>
                <a:gd name="connsiteX2" fmla="*/ 1045668 w 2091741"/>
                <a:gd name="connsiteY2" fmla="*/ 192537 h 1900366"/>
                <a:gd name="connsiteX3" fmla="*/ 1065939 w 2091741"/>
                <a:gd name="connsiteY3" fmla="*/ 172765 h 1900366"/>
                <a:gd name="connsiteX4" fmla="*/ 1899238 w 2091741"/>
                <a:gd name="connsiteY4" fmla="*/ 172765 h 1900366"/>
                <a:gd name="connsiteX5" fmla="*/ 1919001 w 2091741"/>
                <a:gd name="connsiteY5" fmla="*/ 192529 h 1900366"/>
                <a:gd name="connsiteX6" fmla="*/ 1919001 w 2091741"/>
                <a:gd name="connsiteY6" fmla="*/ 1025829 h 1900366"/>
                <a:gd name="connsiteX7" fmla="*/ 1047234 w 2091741"/>
                <a:gd name="connsiteY7" fmla="*/ 1900366 h 1900366"/>
                <a:gd name="connsiteX8" fmla="*/ 1045850 w 2091741"/>
                <a:gd name="connsiteY8" fmla="*/ 1898982 h 1900366"/>
                <a:gd name="connsiteX9" fmla="*/ 1044465 w 2091741"/>
                <a:gd name="connsiteY9" fmla="*/ 1900366 h 1900366"/>
                <a:gd name="connsiteX10" fmla="*/ 1043099 w 2091741"/>
                <a:gd name="connsiteY10" fmla="*/ 1896232 h 1900366"/>
                <a:gd name="connsiteX11" fmla="*/ 893280 w 2091741"/>
                <a:gd name="connsiteY11" fmla="*/ 1746412 h 1900366"/>
                <a:gd name="connsiteX12" fmla="*/ 172620 w 2091741"/>
                <a:gd name="connsiteY12" fmla="*/ 1025753 h 1900366"/>
                <a:gd name="connsiteX13" fmla="*/ 172620 w 2091741"/>
                <a:gd name="connsiteY13" fmla="*/ 192569 h 1900366"/>
                <a:gd name="connsiteX14" fmla="*/ 192567 w 2091741"/>
                <a:gd name="connsiteY14" fmla="*/ 172621 h 1900366"/>
                <a:gd name="connsiteX15" fmla="*/ 609160 w 2091741"/>
                <a:gd name="connsiteY15" fmla="*/ 0 h 1900366"/>
                <a:gd name="connsiteX0" fmla="*/ 609160 w 2091741"/>
                <a:gd name="connsiteY0" fmla="*/ 0 h 1900366"/>
                <a:gd name="connsiteX1" fmla="*/ 1025752 w 2091741"/>
                <a:gd name="connsiteY1" fmla="*/ 172621 h 1900366"/>
                <a:gd name="connsiteX2" fmla="*/ 1045668 w 2091741"/>
                <a:gd name="connsiteY2" fmla="*/ 192537 h 1900366"/>
                <a:gd name="connsiteX3" fmla="*/ 1065939 w 2091741"/>
                <a:gd name="connsiteY3" fmla="*/ 172765 h 1900366"/>
                <a:gd name="connsiteX4" fmla="*/ 1899238 w 2091741"/>
                <a:gd name="connsiteY4" fmla="*/ 172765 h 1900366"/>
                <a:gd name="connsiteX5" fmla="*/ 1919001 w 2091741"/>
                <a:gd name="connsiteY5" fmla="*/ 192529 h 1900366"/>
                <a:gd name="connsiteX6" fmla="*/ 1919001 w 2091741"/>
                <a:gd name="connsiteY6" fmla="*/ 1025829 h 1900366"/>
                <a:gd name="connsiteX7" fmla="*/ 1047234 w 2091741"/>
                <a:gd name="connsiteY7" fmla="*/ 1900366 h 1900366"/>
                <a:gd name="connsiteX8" fmla="*/ 1045850 w 2091741"/>
                <a:gd name="connsiteY8" fmla="*/ 1898982 h 1900366"/>
                <a:gd name="connsiteX9" fmla="*/ 1044465 w 2091741"/>
                <a:gd name="connsiteY9" fmla="*/ 1900366 h 1900366"/>
                <a:gd name="connsiteX10" fmla="*/ 1043099 w 2091741"/>
                <a:gd name="connsiteY10" fmla="*/ 1896232 h 1900366"/>
                <a:gd name="connsiteX11" fmla="*/ 172620 w 2091741"/>
                <a:gd name="connsiteY11" fmla="*/ 1025753 h 1900366"/>
                <a:gd name="connsiteX12" fmla="*/ 172620 w 2091741"/>
                <a:gd name="connsiteY12" fmla="*/ 192569 h 1900366"/>
                <a:gd name="connsiteX13" fmla="*/ 192567 w 2091741"/>
                <a:gd name="connsiteY13" fmla="*/ 172621 h 1900366"/>
                <a:gd name="connsiteX14" fmla="*/ 609160 w 2091741"/>
                <a:gd name="connsiteY14" fmla="*/ 0 h 1900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91741" h="1900366">
                  <a:moveTo>
                    <a:pt x="609160" y="0"/>
                  </a:moveTo>
                  <a:cubicBezTo>
                    <a:pt x="759916" y="0"/>
                    <a:pt x="910672" y="57541"/>
                    <a:pt x="1025752" y="172621"/>
                  </a:cubicBezTo>
                  <a:lnTo>
                    <a:pt x="1045668" y="192537"/>
                  </a:lnTo>
                  <a:lnTo>
                    <a:pt x="1065939" y="172765"/>
                  </a:lnTo>
                  <a:cubicBezTo>
                    <a:pt x="1296260" y="-57556"/>
                    <a:pt x="1669107" y="-57556"/>
                    <a:pt x="1899238" y="172765"/>
                  </a:cubicBezTo>
                  <a:lnTo>
                    <a:pt x="1919001" y="192529"/>
                  </a:lnTo>
                  <a:cubicBezTo>
                    <a:pt x="2149322" y="422660"/>
                    <a:pt x="2149322" y="795507"/>
                    <a:pt x="1919001" y="1025829"/>
                  </a:cubicBezTo>
                  <a:lnTo>
                    <a:pt x="1047234" y="1900366"/>
                  </a:lnTo>
                  <a:lnTo>
                    <a:pt x="1045850" y="1898982"/>
                  </a:lnTo>
                  <a:lnTo>
                    <a:pt x="1044465" y="1900366"/>
                  </a:lnTo>
                  <a:lnTo>
                    <a:pt x="1043099" y="1896232"/>
                  </a:lnTo>
                  <a:lnTo>
                    <a:pt x="172620" y="1025753"/>
                  </a:lnTo>
                  <a:cubicBezTo>
                    <a:pt x="-57541" y="795592"/>
                    <a:pt x="-57541" y="422730"/>
                    <a:pt x="172620" y="192569"/>
                  </a:cubicBezTo>
                  <a:lnTo>
                    <a:pt x="192567" y="172621"/>
                  </a:lnTo>
                  <a:cubicBezTo>
                    <a:pt x="307648" y="57541"/>
                    <a:pt x="458404" y="0"/>
                    <a:pt x="609160" y="0"/>
                  </a:cubicBez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a:p>
          </p:txBody>
        </p:sp>
        <p:grpSp>
          <p:nvGrpSpPr>
            <p:cNvPr id="12" name="Group 11">
              <a:extLst>
                <a:ext uri="{FF2B5EF4-FFF2-40B4-BE49-F238E27FC236}">
                  <a16:creationId xmlns:a16="http://schemas.microsoft.com/office/drawing/2014/main" id="{53A26B00-D59E-4AB1-BDB9-9616FDAA0E32}"/>
                </a:ext>
              </a:extLst>
            </p:cNvPr>
            <p:cNvGrpSpPr/>
            <p:nvPr/>
          </p:nvGrpSpPr>
          <p:grpSpPr>
            <a:xfrm>
              <a:off x="8550130" y="3210856"/>
              <a:ext cx="776595" cy="804529"/>
              <a:chOff x="10970759" y="2371811"/>
              <a:chExt cx="661987" cy="685800"/>
            </a:xfrm>
          </p:grpSpPr>
          <p:sp>
            <p:nvSpPr>
              <p:cNvPr id="13" name="Freeform 13">
                <a:extLst>
                  <a:ext uri="{FF2B5EF4-FFF2-40B4-BE49-F238E27FC236}">
                    <a16:creationId xmlns:a16="http://schemas.microsoft.com/office/drawing/2014/main" id="{0D4A5962-375A-4E6E-B3E8-ED1E96DA1289}"/>
                  </a:ext>
                </a:extLst>
              </p:cNvPr>
              <p:cNvSpPr>
                <a:spLocks noEditPoints="1"/>
              </p:cNvSpPr>
              <p:nvPr/>
            </p:nvSpPr>
            <p:spPr bwMode="auto">
              <a:xfrm>
                <a:off x="10970759" y="2371811"/>
                <a:ext cx="661987" cy="685800"/>
              </a:xfrm>
              <a:custGeom>
                <a:avLst/>
                <a:gdLst>
                  <a:gd name="T0" fmla="*/ 1458 w 1668"/>
                  <a:gd name="T1" fmla="*/ 1046 h 1728"/>
                  <a:gd name="T2" fmla="*/ 1588 w 1668"/>
                  <a:gd name="T3" fmla="*/ 665 h 1728"/>
                  <a:gd name="T4" fmla="*/ 1656 w 1668"/>
                  <a:gd name="T5" fmla="*/ 261 h 1728"/>
                  <a:gd name="T6" fmla="*/ 1378 w 1668"/>
                  <a:gd name="T7" fmla="*/ 19 h 1728"/>
                  <a:gd name="T8" fmla="*/ 974 w 1668"/>
                  <a:gd name="T9" fmla="*/ 30 h 1728"/>
                  <a:gd name="T10" fmla="*/ 537 w 1668"/>
                  <a:gd name="T11" fmla="*/ 45 h 1728"/>
                  <a:gd name="T12" fmla="*/ 168 w 1668"/>
                  <a:gd name="T13" fmla="*/ 66 h 1728"/>
                  <a:gd name="T14" fmla="*/ 1 w 1668"/>
                  <a:gd name="T15" fmla="*/ 390 h 1728"/>
                  <a:gd name="T16" fmla="*/ 158 w 1668"/>
                  <a:gd name="T17" fmla="*/ 1052 h 1728"/>
                  <a:gd name="T18" fmla="*/ 360 w 1668"/>
                  <a:gd name="T19" fmla="*/ 1256 h 1728"/>
                  <a:gd name="T20" fmla="*/ 639 w 1668"/>
                  <a:gd name="T21" fmla="*/ 1060 h 1728"/>
                  <a:gd name="T22" fmla="*/ 566 w 1668"/>
                  <a:gd name="T23" fmla="*/ 1146 h 1728"/>
                  <a:gd name="T24" fmla="*/ 494 w 1668"/>
                  <a:gd name="T25" fmla="*/ 1234 h 1728"/>
                  <a:gd name="T26" fmla="*/ 732 w 1668"/>
                  <a:gd name="T27" fmla="*/ 1265 h 1728"/>
                  <a:gd name="T28" fmla="*/ 838 w 1668"/>
                  <a:gd name="T29" fmla="*/ 1608 h 1728"/>
                  <a:gd name="T30" fmla="*/ 1052 w 1668"/>
                  <a:gd name="T31" fmla="*/ 1724 h 1728"/>
                  <a:gd name="T32" fmla="*/ 1269 w 1668"/>
                  <a:gd name="T33" fmla="*/ 1535 h 1728"/>
                  <a:gd name="T34" fmla="*/ 1497 w 1668"/>
                  <a:gd name="T35" fmla="*/ 1196 h 1728"/>
                  <a:gd name="T36" fmla="*/ 1667 w 1668"/>
                  <a:gd name="T37" fmla="*/ 1057 h 1728"/>
                  <a:gd name="T38" fmla="*/ 1358 w 1668"/>
                  <a:gd name="T39" fmla="*/ 804 h 1728"/>
                  <a:gd name="T40" fmla="*/ 1258 w 1668"/>
                  <a:gd name="T41" fmla="*/ 778 h 1728"/>
                  <a:gd name="T42" fmla="*/ 1204 w 1668"/>
                  <a:gd name="T43" fmla="*/ 512 h 1728"/>
                  <a:gd name="T44" fmla="*/ 1239 w 1668"/>
                  <a:gd name="T45" fmla="*/ 51 h 1728"/>
                  <a:gd name="T46" fmla="*/ 1586 w 1668"/>
                  <a:gd name="T47" fmla="*/ 215 h 1728"/>
                  <a:gd name="T48" fmla="*/ 1549 w 1668"/>
                  <a:gd name="T49" fmla="*/ 622 h 1728"/>
                  <a:gd name="T50" fmla="*/ 1378 w 1668"/>
                  <a:gd name="T51" fmla="*/ 957 h 1728"/>
                  <a:gd name="T52" fmla="*/ 1395 w 1668"/>
                  <a:gd name="T53" fmla="*/ 638 h 1728"/>
                  <a:gd name="T54" fmla="*/ 1363 w 1668"/>
                  <a:gd name="T55" fmla="*/ 320 h 1728"/>
                  <a:gd name="T56" fmla="*/ 1090 w 1668"/>
                  <a:gd name="T57" fmla="*/ 64 h 1728"/>
                  <a:gd name="T58" fmla="*/ 350 w 1668"/>
                  <a:gd name="T59" fmla="*/ 1206 h 1728"/>
                  <a:gd name="T60" fmla="*/ 175 w 1668"/>
                  <a:gd name="T61" fmla="*/ 958 h 1728"/>
                  <a:gd name="T62" fmla="*/ 55 w 1668"/>
                  <a:gd name="T63" fmla="*/ 343 h 1728"/>
                  <a:gd name="T64" fmla="*/ 219 w 1668"/>
                  <a:gd name="T65" fmla="*/ 98 h 1728"/>
                  <a:gd name="T66" fmla="*/ 610 w 1668"/>
                  <a:gd name="T67" fmla="*/ 118 h 1728"/>
                  <a:gd name="T68" fmla="*/ 467 w 1668"/>
                  <a:gd name="T69" fmla="*/ 463 h 1728"/>
                  <a:gd name="T70" fmla="*/ 458 w 1668"/>
                  <a:gd name="T71" fmla="*/ 833 h 1728"/>
                  <a:gd name="T72" fmla="*/ 492 w 1668"/>
                  <a:gd name="T73" fmla="*/ 1073 h 1728"/>
                  <a:gd name="T74" fmla="*/ 509 w 1668"/>
                  <a:gd name="T75" fmla="*/ 828 h 1728"/>
                  <a:gd name="T76" fmla="*/ 544 w 1668"/>
                  <a:gd name="T77" fmla="*/ 523 h 1728"/>
                  <a:gd name="T78" fmla="*/ 757 w 1668"/>
                  <a:gd name="T79" fmla="*/ 528 h 1728"/>
                  <a:gd name="T80" fmla="*/ 742 w 1668"/>
                  <a:gd name="T81" fmla="*/ 895 h 1728"/>
                  <a:gd name="T82" fmla="*/ 567 w 1668"/>
                  <a:gd name="T83" fmla="*/ 958 h 1728"/>
                  <a:gd name="T84" fmla="*/ 681 w 1668"/>
                  <a:gd name="T85" fmla="*/ 1159 h 1728"/>
                  <a:gd name="T86" fmla="*/ 779 w 1668"/>
                  <a:gd name="T87" fmla="*/ 1082 h 1728"/>
                  <a:gd name="T88" fmla="*/ 735 w 1668"/>
                  <a:gd name="T89" fmla="*/ 1209 h 1728"/>
                  <a:gd name="T90" fmla="*/ 1002 w 1668"/>
                  <a:gd name="T91" fmla="*/ 1677 h 1728"/>
                  <a:gd name="T92" fmla="*/ 868 w 1668"/>
                  <a:gd name="T93" fmla="*/ 1514 h 1728"/>
                  <a:gd name="T94" fmla="*/ 826 w 1668"/>
                  <a:gd name="T95" fmla="*/ 1052 h 1728"/>
                  <a:gd name="T96" fmla="*/ 780 w 1668"/>
                  <a:gd name="T97" fmla="*/ 934 h 1728"/>
                  <a:gd name="T98" fmla="*/ 816 w 1668"/>
                  <a:gd name="T99" fmla="*/ 543 h 1728"/>
                  <a:gd name="T100" fmla="*/ 655 w 1668"/>
                  <a:gd name="T101" fmla="*/ 434 h 1728"/>
                  <a:gd name="T102" fmla="*/ 555 w 1668"/>
                  <a:gd name="T103" fmla="*/ 302 h 1728"/>
                  <a:gd name="T104" fmla="*/ 760 w 1668"/>
                  <a:gd name="T105" fmla="*/ 86 h 1728"/>
                  <a:gd name="T106" fmla="*/ 1131 w 1668"/>
                  <a:gd name="T107" fmla="*/ 144 h 1728"/>
                  <a:gd name="T108" fmla="*/ 1356 w 1668"/>
                  <a:gd name="T109" fmla="*/ 427 h 1728"/>
                  <a:gd name="T110" fmla="*/ 1162 w 1668"/>
                  <a:gd name="T111" fmla="*/ 483 h 1728"/>
                  <a:gd name="T112" fmla="*/ 1207 w 1668"/>
                  <a:gd name="T113" fmla="*/ 791 h 1728"/>
                  <a:gd name="T114" fmla="*/ 1320 w 1668"/>
                  <a:gd name="T115" fmla="*/ 1035 h 1728"/>
                  <a:gd name="T116" fmla="*/ 1229 w 1668"/>
                  <a:gd name="T117" fmla="*/ 1467 h 1728"/>
                  <a:gd name="T118" fmla="*/ 1078 w 1668"/>
                  <a:gd name="T119" fmla="*/ 1667 h 1728"/>
                  <a:gd name="T120" fmla="*/ 1345 w 1668"/>
                  <a:gd name="T121" fmla="*/ 1155 h 1728"/>
                  <a:gd name="T122" fmla="*/ 1363 w 1668"/>
                  <a:gd name="T123" fmla="*/ 1074 h 1728"/>
                  <a:gd name="T124" fmla="*/ 1601 w 1668"/>
                  <a:gd name="T125" fmla="*/ 1084 h 1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68" h="1728">
                    <a:moveTo>
                      <a:pt x="1667" y="1057"/>
                    </a:moveTo>
                    <a:lnTo>
                      <a:pt x="1667" y="1057"/>
                    </a:lnTo>
                    <a:lnTo>
                      <a:pt x="1663" y="1049"/>
                    </a:lnTo>
                    <a:lnTo>
                      <a:pt x="1658" y="1042"/>
                    </a:lnTo>
                    <a:lnTo>
                      <a:pt x="1651" y="1037"/>
                    </a:lnTo>
                    <a:lnTo>
                      <a:pt x="1641" y="1034"/>
                    </a:lnTo>
                    <a:lnTo>
                      <a:pt x="1631" y="1032"/>
                    </a:lnTo>
                    <a:lnTo>
                      <a:pt x="1620" y="1031"/>
                    </a:lnTo>
                    <a:lnTo>
                      <a:pt x="1607" y="1032"/>
                    </a:lnTo>
                    <a:lnTo>
                      <a:pt x="1591" y="1034"/>
                    </a:lnTo>
                    <a:lnTo>
                      <a:pt x="1591" y="1034"/>
                    </a:lnTo>
                    <a:lnTo>
                      <a:pt x="1569" y="1039"/>
                    </a:lnTo>
                    <a:lnTo>
                      <a:pt x="1548" y="1042"/>
                    </a:lnTo>
                    <a:lnTo>
                      <a:pt x="1530" y="1044"/>
                    </a:lnTo>
                    <a:lnTo>
                      <a:pt x="1512" y="1046"/>
                    </a:lnTo>
                    <a:lnTo>
                      <a:pt x="1483" y="1047"/>
                    </a:lnTo>
                    <a:lnTo>
                      <a:pt x="1458" y="1046"/>
                    </a:lnTo>
                    <a:lnTo>
                      <a:pt x="1438" y="1044"/>
                    </a:lnTo>
                    <a:lnTo>
                      <a:pt x="1424" y="1040"/>
                    </a:lnTo>
                    <a:lnTo>
                      <a:pt x="1414" y="1036"/>
                    </a:lnTo>
                    <a:lnTo>
                      <a:pt x="1407" y="1032"/>
                    </a:lnTo>
                    <a:lnTo>
                      <a:pt x="1407" y="1032"/>
                    </a:lnTo>
                    <a:lnTo>
                      <a:pt x="1425" y="1003"/>
                    </a:lnTo>
                    <a:lnTo>
                      <a:pt x="1443" y="975"/>
                    </a:lnTo>
                    <a:lnTo>
                      <a:pt x="1460" y="946"/>
                    </a:lnTo>
                    <a:lnTo>
                      <a:pt x="1476" y="915"/>
                    </a:lnTo>
                    <a:lnTo>
                      <a:pt x="1493" y="885"/>
                    </a:lnTo>
                    <a:lnTo>
                      <a:pt x="1508" y="855"/>
                    </a:lnTo>
                    <a:lnTo>
                      <a:pt x="1523" y="824"/>
                    </a:lnTo>
                    <a:lnTo>
                      <a:pt x="1537" y="792"/>
                    </a:lnTo>
                    <a:lnTo>
                      <a:pt x="1551" y="761"/>
                    </a:lnTo>
                    <a:lnTo>
                      <a:pt x="1565" y="729"/>
                    </a:lnTo>
                    <a:lnTo>
                      <a:pt x="1577" y="697"/>
                    </a:lnTo>
                    <a:lnTo>
                      <a:pt x="1588" y="665"/>
                    </a:lnTo>
                    <a:lnTo>
                      <a:pt x="1599" y="634"/>
                    </a:lnTo>
                    <a:lnTo>
                      <a:pt x="1610" y="602"/>
                    </a:lnTo>
                    <a:lnTo>
                      <a:pt x="1619" y="570"/>
                    </a:lnTo>
                    <a:lnTo>
                      <a:pt x="1627" y="538"/>
                    </a:lnTo>
                    <a:lnTo>
                      <a:pt x="1627" y="538"/>
                    </a:lnTo>
                    <a:lnTo>
                      <a:pt x="1634" y="510"/>
                    </a:lnTo>
                    <a:lnTo>
                      <a:pt x="1640" y="481"/>
                    </a:lnTo>
                    <a:lnTo>
                      <a:pt x="1646" y="452"/>
                    </a:lnTo>
                    <a:lnTo>
                      <a:pt x="1651" y="426"/>
                    </a:lnTo>
                    <a:lnTo>
                      <a:pt x="1655" y="399"/>
                    </a:lnTo>
                    <a:lnTo>
                      <a:pt x="1657" y="375"/>
                    </a:lnTo>
                    <a:lnTo>
                      <a:pt x="1659" y="350"/>
                    </a:lnTo>
                    <a:lnTo>
                      <a:pt x="1660" y="327"/>
                    </a:lnTo>
                    <a:lnTo>
                      <a:pt x="1660" y="327"/>
                    </a:lnTo>
                    <a:lnTo>
                      <a:pt x="1660" y="303"/>
                    </a:lnTo>
                    <a:lnTo>
                      <a:pt x="1658" y="282"/>
                    </a:lnTo>
                    <a:lnTo>
                      <a:pt x="1656" y="261"/>
                    </a:lnTo>
                    <a:lnTo>
                      <a:pt x="1652" y="242"/>
                    </a:lnTo>
                    <a:lnTo>
                      <a:pt x="1648" y="225"/>
                    </a:lnTo>
                    <a:lnTo>
                      <a:pt x="1641" y="210"/>
                    </a:lnTo>
                    <a:lnTo>
                      <a:pt x="1634" y="196"/>
                    </a:lnTo>
                    <a:lnTo>
                      <a:pt x="1626" y="184"/>
                    </a:lnTo>
                    <a:lnTo>
                      <a:pt x="1626" y="184"/>
                    </a:lnTo>
                    <a:lnTo>
                      <a:pt x="1609" y="163"/>
                    </a:lnTo>
                    <a:lnTo>
                      <a:pt x="1589" y="142"/>
                    </a:lnTo>
                    <a:lnTo>
                      <a:pt x="1570" y="123"/>
                    </a:lnTo>
                    <a:lnTo>
                      <a:pt x="1549" y="105"/>
                    </a:lnTo>
                    <a:lnTo>
                      <a:pt x="1527" y="89"/>
                    </a:lnTo>
                    <a:lnTo>
                      <a:pt x="1504" y="74"/>
                    </a:lnTo>
                    <a:lnTo>
                      <a:pt x="1481" y="60"/>
                    </a:lnTo>
                    <a:lnTo>
                      <a:pt x="1456" y="48"/>
                    </a:lnTo>
                    <a:lnTo>
                      <a:pt x="1431" y="37"/>
                    </a:lnTo>
                    <a:lnTo>
                      <a:pt x="1405" y="28"/>
                    </a:lnTo>
                    <a:lnTo>
                      <a:pt x="1378" y="19"/>
                    </a:lnTo>
                    <a:lnTo>
                      <a:pt x="1350" y="12"/>
                    </a:lnTo>
                    <a:lnTo>
                      <a:pt x="1322" y="7"/>
                    </a:lnTo>
                    <a:lnTo>
                      <a:pt x="1293" y="3"/>
                    </a:lnTo>
                    <a:lnTo>
                      <a:pt x="1262" y="1"/>
                    </a:lnTo>
                    <a:lnTo>
                      <a:pt x="1233" y="0"/>
                    </a:lnTo>
                    <a:lnTo>
                      <a:pt x="1233" y="0"/>
                    </a:lnTo>
                    <a:lnTo>
                      <a:pt x="1211" y="0"/>
                    </a:lnTo>
                    <a:lnTo>
                      <a:pt x="1191" y="1"/>
                    </a:lnTo>
                    <a:lnTo>
                      <a:pt x="1152" y="4"/>
                    </a:lnTo>
                    <a:lnTo>
                      <a:pt x="1115" y="8"/>
                    </a:lnTo>
                    <a:lnTo>
                      <a:pt x="1083" y="14"/>
                    </a:lnTo>
                    <a:lnTo>
                      <a:pt x="1054" y="20"/>
                    </a:lnTo>
                    <a:lnTo>
                      <a:pt x="1032" y="27"/>
                    </a:lnTo>
                    <a:lnTo>
                      <a:pt x="1014" y="32"/>
                    </a:lnTo>
                    <a:lnTo>
                      <a:pt x="1004" y="36"/>
                    </a:lnTo>
                    <a:lnTo>
                      <a:pt x="1004" y="36"/>
                    </a:lnTo>
                    <a:lnTo>
                      <a:pt x="974" y="30"/>
                    </a:lnTo>
                    <a:lnTo>
                      <a:pt x="943" y="25"/>
                    </a:lnTo>
                    <a:lnTo>
                      <a:pt x="910" y="20"/>
                    </a:lnTo>
                    <a:lnTo>
                      <a:pt x="876" y="19"/>
                    </a:lnTo>
                    <a:lnTo>
                      <a:pt x="876" y="19"/>
                    </a:lnTo>
                    <a:lnTo>
                      <a:pt x="844" y="19"/>
                    </a:lnTo>
                    <a:lnTo>
                      <a:pt x="815" y="23"/>
                    </a:lnTo>
                    <a:lnTo>
                      <a:pt x="785" y="27"/>
                    </a:lnTo>
                    <a:lnTo>
                      <a:pt x="757" y="34"/>
                    </a:lnTo>
                    <a:lnTo>
                      <a:pt x="729" y="42"/>
                    </a:lnTo>
                    <a:lnTo>
                      <a:pt x="704" y="52"/>
                    </a:lnTo>
                    <a:lnTo>
                      <a:pt x="679" y="66"/>
                    </a:lnTo>
                    <a:lnTo>
                      <a:pt x="656" y="80"/>
                    </a:lnTo>
                    <a:lnTo>
                      <a:pt x="656" y="80"/>
                    </a:lnTo>
                    <a:lnTo>
                      <a:pt x="629" y="71"/>
                    </a:lnTo>
                    <a:lnTo>
                      <a:pt x="588" y="57"/>
                    </a:lnTo>
                    <a:lnTo>
                      <a:pt x="564" y="51"/>
                    </a:lnTo>
                    <a:lnTo>
                      <a:pt x="537" y="45"/>
                    </a:lnTo>
                    <a:lnTo>
                      <a:pt x="508" y="39"/>
                    </a:lnTo>
                    <a:lnTo>
                      <a:pt x="477" y="33"/>
                    </a:lnTo>
                    <a:lnTo>
                      <a:pt x="477" y="33"/>
                    </a:lnTo>
                    <a:lnTo>
                      <a:pt x="451" y="30"/>
                    </a:lnTo>
                    <a:lnTo>
                      <a:pt x="425" y="27"/>
                    </a:lnTo>
                    <a:lnTo>
                      <a:pt x="400" y="25"/>
                    </a:lnTo>
                    <a:lnTo>
                      <a:pt x="375" y="24"/>
                    </a:lnTo>
                    <a:lnTo>
                      <a:pt x="350" y="24"/>
                    </a:lnTo>
                    <a:lnTo>
                      <a:pt x="328" y="25"/>
                    </a:lnTo>
                    <a:lnTo>
                      <a:pt x="305" y="26"/>
                    </a:lnTo>
                    <a:lnTo>
                      <a:pt x="283" y="29"/>
                    </a:lnTo>
                    <a:lnTo>
                      <a:pt x="262" y="33"/>
                    </a:lnTo>
                    <a:lnTo>
                      <a:pt x="242" y="37"/>
                    </a:lnTo>
                    <a:lnTo>
                      <a:pt x="222" y="43"/>
                    </a:lnTo>
                    <a:lnTo>
                      <a:pt x="204" y="49"/>
                    </a:lnTo>
                    <a:lnTo>
                      <a:pt x="185" y="57"/>
                    </a:lnTo>
                    <a:lnTo>
                      <a:pt x="168" y="66"/>
                    </a:lnTo>
                    <a:lnTo>
                      <a:pt x="152" y="75"/>
                    </a:lnTo>
                    <a:lnTo>
                      <a:pt x="136" y="86"/>
                    </a:lnTo>
                    <a:lnTo>
                      <a:pt x="136" y="86"/>
                    </a:lnTo>
                    <a:lnTo>
                      <a:pt x="118" y="99"/>
                    </a:lnTo>
                    <a:lnTo>
                      <a:pt x="101" y="114"/>
                    </a:lnTo>
                    <a:lnTo>
                      <a:pt x="86" y="130"/>
                    </a:lnTo>
                    <a:lnTo>
                      <a:pt x="73" y="147"/>
                    </a:lnTo>
                    <a:lnTo>
                      <a:pt x="59" y="167"/>
                    </a:lnTo>
                    <a:lnTo>
                      <a:pt x="48" y="186"/>
                    </a:lnTo>
                    <a:lnTo>
                      <a:pt x="38" y="208"/>
                    </a:lnTo>
                    <a:lnTo>
                      <a:pt x="29" y="230"/>
                    </a:lnTo>
                    <a:lnTo>
                      <a:pt x="20" y="254"/>
                    </a:lnTo>
                    <a:lnTo>
                      <a:pt x="14" y="278"/>
                    </a:lnTo>
                    <a:lnTo>
                      <a:pt x="9" y="305"/>
                    </a:lnTo>
                    <a:lnTo>
                      <a:pt x="5" y="332"/>
                    </a:lnTo>
                    <a:lnTo>
                      <a:pt x="2" y="360"/>
                    </a:lnTo>
                    <a:lnTo>
                      <a:pt x="1" y="390"/>
                    </a:lnTo>
                    <a:lnTo>
                      <a:pt x="0" y="422"/>
                    </a:lnTo>
                    <a:lnTo>
                      <a:pt x="1" y="453"/>
                    </a:lnTo>
                    <a:lnTo>
                      <a:pt x="1" y="453"/>
                    </a:lnTo>
                    <a:lnTo>
                      <a:pt x="4" y="481"/>
                    </a:lnTo>
                    <a:lnTo>
                      <a:pt x="9" y="519"/>
                    </a:lnTo>
                    <a:lnTo>
                      <a:pt x="17" y="565"/>
                    </a:lnTo>
                    <a:lnTo>
                      <a:pt x="28" y="617"/>
                    </a:lnTo>
                    <a:lnTo>
                      <a:pt x="40" y="676"/>
                    </a:lnTo>
                    <a:lnTo>
                      <a:pt x="55" y="738"/>
                    </a:lnTo>
                    <a:lnTo>
                      <a:pt x="72" y="802"/>
                    </a:lnTo>
                    <a:lnTo>
                      <a:pt x="91" y="867"/>
                    </a:lnTo>
                    <a:lnTo>
                      <a:pt x="91" y="867"/>
                    </a:lnTo>
                    <a:lnTo>
                      <a:pt x="105" y="909"/>
                    </a:lnTo>
                    <a:lnTo>
                      <a:pt x="118" y="948"/>
                    </a:lnTo>
                    <a:lnTo>
                      <a:pt x="131" y="985"/>
                    </a:lnTo>
                    <a:lnTo>
                      <a:pt x="144" y="1020"/>
                    </a:lnTo>
                    <a:lnTo>
                      <a:pt x="158" y="1052"/>
                    </a:lnTo>
                    <a:lnTo>
                      <a:pt x="172" y="1082"/>
                    </a:lnTo>
                    <a:lnTo>
                      <a:pt x="185" y="1110"/>
                    </a:lnTo>
                    <a:lnTo>
                      <a:pt x="200" y="1135"/>
                    </a:lnTo>
                    <a:lnTo>
                      <a:pt x="214" y="1158"/>
                    </a:lnTo>
                    <a:lnTo>
                      <a:pt x="228" y="1178"/>
                    </a:lnTo>
                    <a:lnTo>
                      <a:pt x="243" y="1197"/>
                    </a:lnTo>
                    <a:lnTo>
                      <a:pt x="257" y="1212"/>
                    </a:lnTo>
                    <a:lnTo>
                      <a:pt x="272" y="1225"/>
                    </a:lnTo>
                    <a:lnTo>
                      <a:pt x="287" y="1237"/>
                    </a:lnTo>
                    <a:lnTo>
                      <a:pt x="301" y="1245"/>
                    </a:lnTo>
                    <a:lnTo>
                      <a:pt x="317" y="1251"/>
                    </a:lnTo>
                    <a:lnTo>
                      <a:pt x="317" y="1251"/>
                    </a:lnTo>
                    <a:lnTo>
                      <a:pt x="331" y="1255"/>
                    </a:lnTo>
                    <a:lnTo>
                      <a:pt x="339" y="1256"/>
                    </a:lnTo>
                    <a:lnTo>
                      <a:pt x="348" y="1256"/>
                    </a:lnTo>
                    <a:lnTo>
                      <a:pt x="348" y="1256"/>
                    </a:lnTo>
                    <a:lnTo>
                      <a:pt x="360" y="1256"/>
                    </a:lnTo>
                    <a:lnTo>
                      <a:pt x="371" y="1254"/>
                    </a:lnTo>
                    <a:lnTo>
                      <a:pt x="383" y="1250"/>
                    </a:lnTo>
                    <a:lnTo>
                      <a:pt x="397" y="1245"/>
                    </a:lnTo>
                    <a:lnTo>
                      <a:pt x="410" y="1237"/>
                    </a:lnTo>
                    <a:lnTo>
                      <a:pt x="423" y="1226"/>
                    </a:lnTo>
                    <a:lnTo>
                      <a:pt x="436" y="1214"/>
                    </a:lnTo>
                    <a:lnTo>
                      <a:pt x="450" y="1199"/>
                    </a:lnTo>
                    <a:lnTo>
                      <a:pt x="450" y="1199"/>
                    </a:lnTo>
                    <a:lnTo>
                      <a:pt x="495" y="1146"/>
                    </a:lnTo>
                    <a:lnTo>
                      <a:pt x="536" y="1100"/>
                    </a:lnTo>
                    <a:lnTo>
                      <a:pt x="569" y="1064"/>
                    </a:lnTo>
                    <a:lnTo>
                      <a:pt x="591" y="1040"/>
                    </a:lnTo>
                    <a:lnTo>
                      <a:pt x="591" y="1040"/>
                    </a:lnTo>
                    <a:lnTo>
                      <a:pt x="602" y="1046"/>
                    </a:lnTo>
                    <a:lnTo>
                      <a:pt x="615" y="1051"/>
                    </a:lnTo>
                    <a:lnTo>
                      <a:pt x="627" y="1055"/>
                    </a:lnTo>
                    <a:lnTo>
                      <a:pt x="639" y="1060"/>
                    </a:lnTo>
                    <a:lnTo>
                      <a:pt x="653" y="1063"/>
                    </a:lnTo>
                    <a:lnTo>
                      <a:pt x="666" y="1065"/>
                    </a:lnTo>
                    <a:lnTo>
                      <a:pt x="678" y="1067"/>
                    </a:lnTo>
                    <a:lnTo>
                      <a:pt x="692" y="1068"/>
                    </a:lnTo>
                    <a:lnTo>
                      <a:pt x="692" y="1068"/>
                    </a:lnTo>
                    <a:lnTo>
                      <a:pt x="692" y="1070"/>
                    </a:lnTo>
                    <a:lnTo>
                      <a:pt x="692" y="1070"/>
                    </a:lnTo>
                    <a:lnTo>
                      <a:pt x="674" y="1092"/>
                    </a:lnTo>
                    <a:lnTo>
                      <a:pt x="674" y="1092"/>
                    </a:lnTo>
                    <a:lnTo>
                      <a:pt x="666" y="1103"/>
                    </a:lnTo>
                    <a:lnTo>
                      <a:pt x="658" y="1111"/>
                    </a:lnTo>
                    <a:lnTo>
                      <a:pt x="650" y="1118"/>
                    </a:lnTo>
                    <a:lnTo>
                      <a:pt x="640" y="1124"/>
                    </a:lnTo>
                    <a:lnTo>
                      <a:pt x="628" y="1130"/>
                    </a:lnTo>
                    <a:lnTo>
                      <a:pt x="613" y="1134"/>
                    </a:lnTo>
                    <a:lnTo>
                      <a:pt x="592" y="1140"/>
                    </a:lnTo>
                    <a:lnTo>
                      <a:pt x="566" y="1146"/>
                    </a:lnTo>
                    <a:lnTo>
                      <a:pt x="566" y="1146"/>
                    </a:lnTo>
                    <a:lnTo>
                      <a:pt x="544" y="1151"/>
                    </a:lnTo>
                    <a:lnTo>
                      <a:pt x="531" y="1155"/>
                    </a:lnTo>
                    <a:lnTo>
                      <a:pt x="516" y="1161"/>
                    </a:lnTo>
                    <a:lnTo>
                      <a:pt x="510" y="1164"/>
                    </a:lnTo>
                    <a:lnTo>
                      <a:pt x="504" y="1168"/>
                    </a:lnTo>
                    <a:lnTo>
                      <a:pt x="499" y="1173"/>
                    </a:lnTo>
                    <a:lnTo>
                      <a:pt x="494" y="1178"/>
                    </a:lnTo>
                    <a:lnTo>
                      <a:pt x="490" y="1183"/>
                    </a:lnTo>
                    <a:lnTo>
                      <a:pt x="487" y="1190"/>
                    </a:lnTo>
                    <a:lnTo>
                      <a:pt x="485" y="1197"/>
                    </a:lnTo>
                    <a:lnTo>
                      <a:pt x="484" y="1204"/>
                    </a:lnTo>
                    <a:lnTo>
                      <a:pt x="484" y="1204"/>
                    </a:lnTo>
                    <a:lnTo>
                      <a:pt x="484" y="1212"/>
                    </a:lnTo>
                    <a:lnTo>
                      <a:pt x="487" y="1220"/>
                    </a:lnTo>
                    <a:lnTo>
                      <a:pt x="490" y="1226"/>
                    </a:lnTo>
                    <a:lnTo>
                      <a:pt x="494" y="1234"/>
                    </a:lnTo>
                    <a:lnTo>
                      <a:pt x="500" y="1239"/>
                    </a:lnTo>
                    <a:lnTo>
                      <a:pt x="506" y="1245"/>
                    </a:lnTo>
                    <a:lnTo>
                      <a:pt x="512" y="1249"/>
                    </a:lnTo>
                    <a:lnTo>
                      <a:pt x="519" y="1254"/>
                    </a:lnTo>
                    <a:lnTo>
                      <a:pt x="533" y="1260"/>
                    </a:lnTo>
                    <a:lnTo>
                      <a:pt x="546" y="1265"/>
                    </a:lnTo>
                    <a:lnTo>
                      <a:pt x="561" y="1270"/>
                    </a:lnTo>
                    <a:lnTo>
                      <a:pt x="561" y="1270"/>
                    </a:lnTo>
                    <a:lnTo>
                      <a:pt x="583" y="1276"/>
                    </a:lnTo>
                    <a:lnTo>
                      <a:pt x="603" y="1279"/>
                    </a:lnTo>
                    <a:lnTo>
                      <a:pt x="624" y="1281"/>
                    </a:lnTo>
                    <a:lnTo>
                      <a:pt x="643" y="1281"/>
                    </a:lnTo>
                    <a:lnTo>
                      <a:pt x="643" y="1281"/>
                    </a:lnTo>
                    <a:lnTo>
                      <a:pt x="666" y="1280"/>
                    </a:lnTo>
                    <a:lnTo>
                      <a:pt x="689" y="1278"/>
                    </a:lnTo>
                    <a:lnTo>
                      <a:pt x="711" y="1272"/>
                    </a:lnTo>
                    <a:lnTo>
                      <a:pt x="732" y="1265"/>
                    </a:lnTo>
                    <a:lnTo>
                      <a:pt x="752" y="1257"/>
                    </a:lnTo>
                    <a:lnTo>
                      <a:pt x="770" y="1247"/>
                    </a:lnTo>
                    <a:lnTo>
                      <a:pt x="789" y="1235"/>
                    </a:lnTo>
                    <a:lnTo>
                      <a:pt x="806" y="1220"/>
                    </a:lnTo>
                    <a:lnTo>
                      <a:pt x="806" y="1220"/>
                    </a:lnTo>
                    <a:lnTo>
                      <a:pt x="806" y="1281"/>
                    </a:lnTo>
                    <a:lnTo>
                      <a:pt x="806" y="1340"/>
                    </a:lnTo>
                    <a:lnTo>
                      <a:pt x="808" y="1395"/>
                    </a:lnTo>
                    <a:lnTo>
                      <a:pt x="810" y="1448"/>
                    </a:lnTo>
                    <a:lnTo>
                      <a:pt x="815" y="1495"/>
                    </a:lnTo>
                    <a:lnTo>
                      <a:pt x="819" y="1535"/>
                    </a:lnTo>
                    <a:lnTo>
                      <a:pt x="822" y="1552"/>
                    </a:lnTo>
                    <a:lnTo>
                      <a:pt x="825" y="1567"/>
                    </a:lnTo>
                    <a:lnTo>
                      <a:pt x="828" y="1580"/>
                    </a:lnTo>
                    <a:lnTo>
                      <a:pt x="831" y="1591"/>
                    </a:lnTo>
                    <a:lnTo>
                      <a:pt x="831" y="1591"/>
                    </a:lnTo>
                    <a:lnTo>
                      <a:pt x="838" y="1608"/>
                    </a:lnTo>
                    <a:lnTo>
                      <a:pt x="848" y="1629"/>
                    </a:lnTo>
                    <a:lnTo>
                      <a:pt x="854" y="1640"/>
                    </a:lnTo>
                    <a:lnTo>
                      <a:pt x="862" y="1651"/>
                    </a:lnTo>
                    <a:lnTo>
                      <a:pt x="870" y="1662"/>
                    </a:lnTo>
                    <a:lnTo>
                      <a:pt x="880" y="1674"/>
                    </a:lnTo>
                    <a:lnTo>
                      <a:pt x="890" y="1685"/>
                    </a:lnTo>
                    <a:lnTo>
                      <a:pt x="903" y="1694"/>
                    </a:lnTo>
                    <a:lnTo>
                      <a:pt x="916" y="1703"/>
                    </a:lnTo>
                    <a:lnTo>
                      <a:pt x="931" y="1712"/>
                    </a:lnTo>
                    <a:lnTo>
                      <a:pt x="948" y="1719"/>
                    </a:lnTo>
                    <a:lnTo>
                      <a:pt x="966" y="1723"/>
                    </a:lnTo>
                    <a:lnTo>
                      <a:pt x="987" y="1726"/>
                    </a:lnTo>
                    <a:lnTo>
                      <a:pt x="1009" y="1728"/>
                    </a:lnTo>
                    <a:lnTo>
                      <a:pt x="1009" y="1728"/>
                    </a:lnTo>
                    <a:lnTo>
                      <a:pt x="1023" y="1727"/>
                    </a:lnTo>
                    <a:lnTo>
                      <a:pt x="1037" y="1726"/>
                    </a:lnTo>
                    <a:lnTo>
                      <a:pt x="1052" y="1724"/>
                    </a:lnTo>
                    <a:lnTo>
                      <a:pt x="1069" y="1721"/>
                    </a:lnTo>
                    <a:lnTo>
                      <a:pt x="1069" y="1721"/>
                    </a:lnTo>
                    <a:lnTo>
                      <a:pt x="1092" y="1716"/>
                    </a:lnTo>
                    <a:lnTo>
                      <a:pt x="1114" y="1709"/>
                    </a:lnTo>
                    <a:lnTo>
                      <a:pt x="1133" y="1702"/>
                    </a:lnTo>
                    <a:lnTo>
                      <a:pt x="1152" y="1694"/>
                    </a:lnTo>
                    <a:lnTo>
                      <a:pt x="1169" y="1685"/>
                    </a:lnTo>
                    <a:lnTo>
                      <a:pt x="1184" y="1676"/>
                    </a:lnTo>
                    <a:lnTo>
                      <a:pt x="1199" y="1665"/>
                    </a:lnTo>
                    <a:lnTo>
                      <a:pt x="1212" y="1652"/>
                    </a:lnTo>
                    <a:lnTo>
                      <a:pt x="1223" y="1640"/>
                    </a:lnTo>
                    <a:lnTo>
                      <a:pt x="1234" y="1626"/>
                    </a:lnTo>
                    <a:lnTo>
                      <a:pt x="1243" y="1610"/>
                    </a:lnTo>
                    <a:lnTo>
                      <a:pt x="1251" y="1593"/>
                    </a:lnTo>
                    <a:lnTo>
                      <a:pt x="1258" y="1574"/>
                    </a:lnTo>
                    <a:lnTo>
                      <a:pt x="1264" y="1555"/>
                    </a:lnTo>
                    <a:lnTo>
                      <a:pt x="1269" y="1535"/>
                    </a:lnTo>
                    <a:lnTo>
                      <a:pt x="1275" y="1512"/>
                    </a:lnTo>
                    <a:lnTo>
                      <a:pt x="1275" y="1512"/>
                    </a:lnTo>
                    <a:lnTo>
                      <a:pt x="1285" y="1446"/>
                    </a:lnTo>
                    <a:lnTo>
                      <a:pt x="1295" y="1363"/>
                    </a:lnTo>
                    <a:lnTo>
                      <a:pt x="1306" y="1276"/>
                    </a:lnTo>
                    <a:lnTo>
                      <a:pt x="1316" y="1200"/>
                    </a:lnTo>
                    <a:lnTo>
                      <a:pt x="1316" y="1200"/>
                    </a:lnTo>
                    <a:lnTo>
                      <a:pt x="1331" y="1204"/>
                    </a:lnTo>
                    <a:lnTo>
                      <a:pt x="1348" y="1207"/>
                    </a:lnTo>
                    <a:lnTo>
                      <a:pt x="1368" y="1208"/>
                    </a:lnTo>
                    <a:lnTo>
                      <a:pt x="1387" y="1209"/>
                    </a:lnTo>
                    <a:lnTo>
                      <a:pt x="1387" y="1209"/>
                    </a:lnTo>
                    <a:lnTo>
                      <a:pt x="1409" y="1208"/>
                    </a:lnTo>
                    <a:lnTo>
                      <a:pt x="1431" y="1207"/>
                    </a:lnTo>
                    <a:lnTo>
                      <a:pt x="1454" y="1204"/>
                    </a:lnTo>
                    <a:lnTo>
                      <a:pt x="1475" y="1200"/>
                    </a:lnTo>
                    <a:lnTo>
                      <a:pt x="1497" y="1196"/>
                    </a:lnTo>
                    <a:lnTo>
                      <a:pt x="1516" y="1191"/>
                    </a:lnTo>
                    <a:lnTo>
                      <a:pt x="1535" y="1184"/>
                    </a:lnTo>
                    <a:lnTo>
                      <a:pt x="1551" y="1177"/>
                    </a:lnTo>
                    <a:lnTo>
                      <a:pt x="1551" y="1177"/>
                    </a:lnTo>
                    <a:lnTo>
                      <a:pt x="1571" y="1168"/>
                    </a:lnTo>
                    <a:lnTo>
                      <a:pt x="1591" y="1156"/>
                    </a:lnTo>
                    <a:lnTo>
                      <a:pt x="1613" y="1142"/>
                    </a:lnTo>
                    <a:lnTo>
                      <a:pt x="1623" y="1134"/>
                    </a:lnTo>
                    <a:lnTo>
                      <a:pt x="1632" y="1126"/>
                    </a:lnTo>
                    <a:lnTo>
                      <a:pt x="1641" y="1118"/>
                    </a:lnTo>
                    <a:lnTo>
                      <a:pt x="1649" y="1110"/>
                    </a:lnTo>
                    <a:lnTo>
                      <a:pt x="1656" y="1101"/>
                    </a:lnTo>
                    <a:lnTo>
                      <a:pt x="1662" y="1092"/>
                    </a:lnTo>
                    <a:lnTo>
                      <a:pt x="1666" y="1083"/>
                    </a:lnTo>
                    <a:lnTo>
                      <a:pt x="1668" y="1075"/>
                    </a:lnTo>
                    <a:lnTo>
                      <a:pt x="1668" y="1066"/>
                    </a:lnTo>
                    <a:lnTo>
                      <a:pt x="1667" y="1057"/>
                    </a:lnTo>
                    <a:lnTo>
                      <a:pt x="1667" y="1057"/>
                    </a:lnTo>
                    <a:close/>
                    <a:moveTo>
                      <a:pt x="1361" y="479"/>
                    </a:moveTo>
                    <a:lnTo>
                      <a:pt x="1361" y="479"/>
                    </a:lnTo>
                    <a:lnTo>
                      <a:pt x="1360" y="498"/>
                    </a:lnTo>
                    <a:lnTo>
                      <a:pt x="1359" y="516"/>
                    </a:lnTo>
                    <a:lnTo>
                      <a:pt x="1353" y="551"/>
                    </a:lnTo>
                    <a:lnTo>
                      <a:pt x="1353" y="551"/>
                    </a:lnTo>
                    <a:lnTo>
                      <a:pt x="1347" y="591"/>
                    </a:lnTo>
                    <a:lnTo>
                      <a:pt x="1345" y="612"/>
                    </a:lnTo>
                    <a:lnTo>
                      <a:pt x="1344" y="636"/>
                    </a:lnTo>
                    <a:lnTo>
                      <a:pt x="1344" y="636"/>
                    </a:lnTo>
                    <a:lnTo>
                      <a:pt x="1344" y="659"/>
                    </a:lnTo>
                    <a:lnTo>
                      <a:pt x="1345" y="684"/>
                    </a:lnTo>
                    <a:lnTo>
                      <a:pt x="1350" y="732"/>
                    </a:lnTo>
                    <a:lnTo>
                      <a:pt x="1350" y="732"/>
                    </a:lnTo>
                    <a:lnTo>
                      <a:pt x="1356" y="780"/>
                    </a:lnTo>
                    <a:lnTo>
                      <a:pt x="1358" y="804"/>
                    </a:lnTo>
                    <a:lnTo>
                      <a:pt x="1358" y="828"/>
                    </a:lnTo>
                    <a:lnTo>
                      <a:pt x="1356" y="853"/>
                    </a:lnTo>
                    <a:lnTo>
                      <a:pt x="1354" y="865"/>
                    </a:lnTo>
                    <a:lnTo>
                      <a:pt x="1352" y="877"/>
                    </a:lnTo>
                    <a:lnTo>
                      <a:pt x="1349" y="890"/>
                    </a:lnTo>
                    <a:lnTo>
                      <a:pt x="1345" y="902"/>
                    </a:lnTo>
                    <a:lnTo>
                      <a:pt x="1341" y="914"/>
                    </a:lnTo>
                    <a:lnTo>
                      <a:pt x="1336" y="926"/>
                    </a:lnTo>
                    <a:lnTo>
                      <a:pt x="1336" y="926"/>
                    </a:lnTo>
                    <a:lnTo>
                      <a:pt x="1329" y="913"/>
                    </a:lnTo>
                    <a:lnTo>
                      <a:pt x="1323" y="898"/>
                    </a:lnTo>
                    <a:lnTo>
                      <a:pt x="1323" y="898"/>
                    </a:lnTo>
                    <a:lnTo>
                      <a:pt x="1313" y="880"/>
                    </a:lnTo>
                    <a:lnTo>
                      <a:pt x="1299" y="854"/>
                    </a:lnTo>
                    <a:lnTo>
                      <a:pt x="1299" y="854"/>
                    </a:lnTo>
                    <a:lnTo>
                      <a:pt x="1280" y="820"/>
                    </a:lnTo>
                    <a:lnTo>
                      <a:pt x="1258" y="778"/>
                    </a:lnTo>
                    <a:lnTo>
                      <a:pt x="1247" y="754"/>
                    </a:lnTo>
                    <a:lnTo>
                      <a:pt x="1236" y="731"/>
                    </a:lnTo>
                    <a:lnTo>
                      <a:pt x="1224" y="706"/>
                    </a:lnTo>
                    <a:lnTo>
                      <a:pt x="1215" y="682"/>
                    </a:lnTo>
                    <a:lnTo>
                      <a:pt x="1206" y="657"/>
                    </a:lnTo>
                    <a:lnTo>
                      <a:pt x="1199" y="633"/>
                    </a:lnTo>
                    <a:lnTo>
                      <a:pt x="1194" y="609"/>
                    </a:lnTo>
                    <a:lnTo>
                      <a:pt x="1190" y="587"/>
                    </a:lnTo>
                    <a:lnTo>
                      <a:pt x="1190" y="575"/>
                    </a:lnTo>
                    <a:lnTo>
                      <a:pt x="1190" y="565"/>
                    </a:lnTo>
                    <a:lnTo>
                      <a:pt x="1190" y="555"/>
                    </a:lnTo>
                    <a:lnTo>
                      <a:pt x="1191" y="546"/>
                    </a:lnTo>
                    <a:lnTo>
                      <a:pt x="1193" y="536"/>
                    </a:lnTo>
                    <a:lnTo>
                      <a:pt x="1196" y="528"/>
                    </a:lnTo>
                    <a:lnTo>
                      <a:pt x="1200" y="520"/>
                    </a:lnTo>
                    <a:lnTo>
                      <a:pt x="1204" y="512"/>
                    </a:lnTo>
                    <a:lnTo>
                      <a:pt x="1204" y="512"/>
                    </a:lnTo>
                    <a:lnTo>
                      <a:pt x="1211" y="504"/>
                    </a:lnTo>
                    <a:lnTo>
                      <a:pt x="1221" y="495"/>
                    </a:lnTo>
                    <a:lnTo>
                      <a:pt x="1226" y="492"/>
                    </a:lnTo>
                    <a:lnTo>
                      <a:pt x="1234" y="488"/>
                    </a:lnTo>
                    <a:lnTo>
                      <a:pt x="1242" y="485"/>
                    </a:lnTo>
                    <a:lnTo>
                      <a:pt x="1250" y="482"/>
                    </a:lnTo>
                    <a:lnTo>
                      <a:pt x="1260" y="480"/>
                    </a:lnTo>
                    <a:lnTo>
                      <a:pt x="1270" y="478"/>
                    </a:lnTo>
                    <a:lnTo>
                      <a:pt x="1283" y="477"/>
                    </a:lnTo>
                    <a:lnTo>
                      <a:pt x="1296" y="476"/>
                    </a:lnTo>
                    <a:lnTo>
                      <a:pt x="1310" y="475"/>
                    </a:lnTo>
                    <a:lnTo>
                      <a:pt x="1326" y="476"/>
                    </a:lnTo>
                    <a:lnTo>
                      <a:pt x="1342" y="477"/>
                    </a:lnTo>
                    <a:lnTo>
                      <a:pt x="1361" y="479"/>
                    </a:lnTo>
                    <a:lnTo>
                      <a:pt x="1361" y="479"/>
                    </a:lnTo>
                    <a:close/>
                    <a:moveTo>
                      <a:pt x="1239" y="51"/>
                    </a:moveTo>
                    <a:lnTo>
                      <a:pt x="1239" y="51"/>
                    </a:lnTo>
                    <a:lnTo>
                      <a:pt x="1265" y="52"/>
                    </a:lnTo>
                    <a:lnTo>
                      <a:pt x="1292" y="54"/>
                    </a:lnTo>
                    <a:lnTo>
                      <a:pt x="1319" y="58"/>
                    </a:lnTo>
                    <a:lnTo>
                      <a:pt x="1343" y="63"/>
                    </a:lnTo>
                    <a:lnTo>
                      <a:pt x="1368" y="70"/>
                    </a:lnTo>
                    <a:lnTo>
                      <a:pt x="1391" y="77"/>
                    </a:lnTo>
                    <a:lnTo>
                      <a:pt x="1415" y="85"/>
                    </a:lnTo>
                    <a:lnTo>
                      <a:pt x="1436" y="95"/>
                    </a:lnTo>
                    <a:lnTo>
                      <a:pt x="1458" y="105"/>
                    </a:lnTo>
                    <a:lnTo>
                      <a:pt x="1478" y="118"/>
                    </a:lnTo>
                    <a:lnTo>
                      <a:pt x="1499" y="131"/>
                    </a:lnTo>
                    <a:lnTo>
                      <a:pt x="1517" y="145"/>
                    </a:lnTo>
                    <a:lnTo>
                      <a:pt x="1536" y="161"/>
                    </a:lnTo>
                    <a:lnTo>
                      <a:pt x="1553" y="178"/>
                    </a:lnTo>
                    <a:lnTo>
                      <a:pt x="1571" y="197"/>
                    </a:lnTo>
                    <a:lnTo>
                      <a:pt x="1586" y="215"/>
                    </a:lnTo>
                    <a:lnTo>
                      <a:pt x="1586" y="215"/>
                    </a:lnTo>
                    <a:lnTo>
                      <a:pt x="1592" y="224"/>
                    </a:lnTo>
                    <a:lnTo>
                      <a:pt x="1596" y="233"/>
                    </a:lnTo>
                    <a:lnTo>
                      <a:pt x="1600" y="246"/>
                    </a:lnTo>
                    <a:lnTo>
                      <a:pt x="1603" y="259"/>
                    </a:lnTo>
                    <a:lnTo>
                      <a:pt x="1607" y="273"/>
                    </a:lnTo>
                    <a:lnTo>
                      <a:pt x="1608" y="289"/>
                    </a:lnTo>
                    <a:lnTo>
                      <a:pt x="1609" y="306"/>
                    </a:lnTo>
                    <a:lnTo>
                      <a:pt x="1609" y="325"/>
                    </a:lnTo>
                    <a:lnTo>
                      <a:pt x="1609" y="345"/>
                    </a:lnTo>
                    <a:lnTo>
                      <a:pt x="1607" y="365"/>
                    </a:lnTo>
                    <a:lnTo>
                      <a:pt x="1604" y="387"/>
                    </a:lnTo>
                    <a:lnTo>
                      <a:pt x="1601" y="411"/>
                    </a:lnTo>
                    <a:lnTo>
                      <a:pt x="1597" y="434"/>
                    </a:lnTo>
                    <a:lnTo>
                      <a:pt x="1593" y="459"/>
                    </a:lnTo>
                    <a:lnTo>
                      <a:pt x="1582" y="511"/>
                    </a:lnTo>
                    <a:lnTo>
                      <a:pt x="1567" y="565"/>
                    </a:lnTo>
                    <a:lnTo>
                      <a:pt x="1549" y="622"/>
                    </a:lnTo>
                    <a:lnTo>
                      <a:pt x="1529" y="681"/>
                    </a:lnTo>
                    <a:lnTo>
                      <a:pt x="1516" y="710"/>
                    </a:lnTo>
                    <a:lnTo>
                      <a:pt x="1504" y="741"/>
                    </a:lnTo>
                    <a:lnTo>
                      <a:pt x="1491" y="771"/>
                    </a:lnTo>
                    <a:lnTo>
                      <a:pt x="1477" y="802"/>
                    </a:lnTo>
                    <a:lnTo>
                      <a:pt x="1462" y="832"/>
                    </a:lnTo>
                    <a:lnTo>
                      <a:pt x="1447" y="863"/>
                    </a:lnTo>
                    <a:lnTo>
                      <a:pt x="1430" y="894"/>
                    </a:lnTo>
                    <a:lnTo>
                      <a:pt x="1414" y="923"/>
                    </a:lnTo>
                    <a:lnTo>
                      <a:pt x="1395" y="954"/>
                    </a:lnTo>
                    <a:lnTo>
                      <a:pt x="1377" y="984"/>
                    </a:lnTo>
                    <a:lnTo>
                      <a:pt x="1377" y="984"/>
                    </a:lnTo>
                    <a:lnTo>
                      <a:pt x="1371" y="977"/>
                    </a:lnTo>
                    <a:lnTo>
                      <a:pt x="1371" y="977"/>
                    </a:lnTo>
                    <a:lnTo>
                      <a:pt x="1369" y="973"/>
                    </a:lnTo>
                    <a:lnTo>
                      <a:pt x="1369" y="973"/>
                    </a:lnTo>
                    <a:lnTo>
                      <a:pt x="1378" y="957"/>
                    </a:lnTo>
                    <a:lnTo>
                      <a:pt x="1385" y="941"/>
                    </a:lnTo>
                    <a:lnTo>
                      <a:pt x="1391" y="924"/>
                    </a:lnTo>
                    <a:lnTo>
                      <a:pt x="1398" y="908"/>
                    </a:lnTo>
                    <a:lnTo>
                      <a:pt x="1402" y="893"/>
                    </a:lnTo>
                    <a:lnTo>
                      <a:pt x="1405" y="876"/>
                    </a:lnTo>
                    <a:lnTo>
                      <a:pt x="1407" y="861"/>
                    </a:lnTo>
                    <a:lnTo>
                      <a:pt x="1408" y="846"/>
                    </a:lnTo>
                    <a:lnTo>
                      <a:pt x="1409" y="829"/>
                    </a:lnTo>
                    <a:lnTo>
                      <a:pt x="1409" y="814"/>
                    </a:lnTo>
                    <a:lnTo>
                      <a:pt x="1408" y="784"/>
                    </a:lnTo>
                    <a:lnTo>
                      <a:pt x="1405" y="754"/>
                    </a:lnTo>
                    <a:lnTo>
                      <a:pt x="1402" y="726"/>
                    </a:lnTo>
                    <a:lnTo>
                      <a:pt x="1402" y="726"/>
                    </a:lnTo>
                    <a:lnTo>
                      <a:pt x="1396" y="680"/>
                    </a:lnTo>
                    <a:lnTo>
                      <a:pt x="1395" y="658"/>
                    </a:lnTo>
                    <a:lnTo>
                      <a:pt x="1395" y="638"/>
                    </a:lnTo>
                    <a:lnTo>
                      <a:pt x="1395" y="638"/>
                    </a:lnTo>
                    <a:lnTo>
                      <a:pt x="1396" y="616"/>
                    </a:lnTo>
                    <a:lnTo>
                      <a:pt x="1399" y="596"/>
                    </a:lnTo>
                    <a:lnTo>
                      <a:pt x="1404" y="559"/>
                    </a:lnTo>
                    <a:lnTo>
                      <a:pt x="1404" y="559"/>
                    </a:lnTo>
                    <a:lnTo>
                      <a:pt x="1407" y="536"/>
                    </a:lnTo>
                    <a:lnTo>
                      <a:pt x="1410" y="513"/>
                    </a:lnTo>
                    <a:lnTo>
                      <a:pt x="1412" y="488"/>
                    </a:lnTo>
                    <a:lnTo>
                      <a:pt x="1412" y="462"/>
                    </a:lnTo>
                    <a:lnTo>
                      <a:pt x="1412" y="462"/>
                    </a:lnTo>
                    <a:lnTo>
                      <a:pt x="1413" y="456"/>
                    </a:lnTo>
                    <a:lnTo>
                      <a:pt x="1413" y="448"/>
                    </a:lnTo>
                    <a:lnTo>
                      <a:pt x="1413" y="448"/>
                    </a:lnTo>
                    <a:lnTo>
                      <a:pt x="1410" y="432"/>
                    </a:lnTo>
                    <a:lnTo>
                      <a:pt x="1403" y="409"/>
                    </a:lnTo>
                    <a:lnTo>
                      <a:pt x="1393" y="384"/>
                    </a:lnTo>
                    <a:lnTo>
                      <a:pt x="1379" y="353"/>
                    </a:lnTo>
                    <a:lnTo>
                      <a:pt x="1363" y="320"/>
                    </a:lnTo>
                    <a:lnTo>
                      <a:pt x="1352" y="303"/>
                    </a:lnTo>
                    <a:lnTo>
                      <a:pt x="1341" y="286"/>
                    </a:lnTo>
                    <a:lnTo>
                      <a:pt x="1329" y="267"/>
                    </a:lnTo>
                    <a:lnTo>
                      <a:pt x="1317" y="250"/>
                    </a:lnTo>
                    <a:lnTo>
                      <a:pt x="1302" y="231"/>
                    </a:lnTo>
                    <a:lnTo>
                      <a:pt x="1288" y="214"/>
                    </a:lnTo>
                    <a:lnTo>
                      <a:pt x="1288" y="214"/>
                    </a:lnTo>
                    <a:lnTo>
                      <a:pt x="1270" y="195"/>
                    </a:lnTo>
                    <a:lnTo>
                      <a:pt x="1251" y="174"/>
                    </a:lnTo>
                    <a:lnTo>
                      <a:pt x="1229" y="155"/>
                    </a:lnTo>
                    <a:lnTo>
                      <a:pt x="1205" y="135"/>
                    </a:lnTo>
                    <a:lnTo>
                      <a:pt x="1179" y="116"/>
                    </a:lnTo>
                    <a:lnTo>
                      <a:pt x="1152" y="97"/>
                    </a:lnTo>
                    <a:lnTo>
                      <a:pt x="1122" y="81"/>
                    </a:lnTo>
                    <a:lnTo>
                      <a:pt x="1107" y="73"/>
                    </a:lnTo>
                    <a:lnTo>
                      <a:pt x="1090" y="64"/>
                    </a:lnTo>
                    <a:lnTo>
                      <a:pt x="1090" y="64"/>
                    </a:lnTo>
                    <a:lnTo>
                      <a:pt x="1121" y="59"/>
                    </a:lnTo>
                    <a:lnTo>
                      <a:pt x="1157" y="54"/>
                    </a:lnTo>
                    <a:lnTo>
                      <a:pt x="1176" y="53"/>
                    </a:lnTo>
                    <a:lnTo>
                      <a:pt x="1196" y="51"/>
                    </a:lnTo>
                    <a:lnTo>
                      <a:pt x="1217" y="51"/>
                    </a:lnTo>
                    <a:lnTo>
                      <a:pt x="1239" y="51"/>
                    </a:lnTo>
                    <a:lnTo>
                      <a:pt x="1239" y="51"/>
                    </a:lnTo>
                    <a:close/>
                    <a:moveTo>
                      <a:pt x="411" y="1166"/>
                    </a:moveTo>
                    <a:lnTo>
                      <a:pt x="411" y="1166"/>
                    </a:lnTo>
                    <a:lnTo>
                      <a:pt x="404" y="1175"/>
                    </a:lnTo>
                    <a:lnTo>
                      <a:pt x="397" y="1182"/>
                    </a:lnTo>
                    <a:lnTo>
                      <a:pt x="389" y="1189"/>
                    </a:lnTo>
                    <a:lnTo>
                      <a:pt x="383" y="1194"/>
                    </a:lnTo>
                    <a:lnTo>
                      <a:pt x="376" y="1197"/>
                    </a:lnTo>
                    <a:lnTo>
                      <a:pt x="371" y="1200"/>
                    </a:lnTo>
                    <a:lnTo>
                      <a:pt x="360" y="1204"/>
                    </a:lnTo>
                    <a:lnTo>
                      <a:pt x="350" y="1206"/>
                    </a:lnTo>
                    <a:lnTo>
                      <a:pt x="343" y="1205"/>
                    </a:lnTo>
                    <a:lnTo>
                      <a:pt x="337" y="1204"/>
                    </a:lnTo>
                    <a:lnTo>
                      <a:pt x="333" y="1203"/>
                    </a:lnTo>
                    <a:lnTo>
                      <a:pt x="333" y="1203"/>
                    </a:lnTo>
                    <a:lnTo>
                      <a:pt x="321" y="1198"/>
                    </a:lnTo>
                    <a:lnTo>
                      <a:pt x="309" y="1191"/>
                    </a:lnTo>
                    <a:lnTo>
                      <a:pt x="297" y="1180"/>
                    </a:lnTo>
                    <a:lnTo>
                      <a:pt x="286" y="1168"/>
                    </a:lnTo>
                    <a:lnTo>
                      <a:pt x="274" y="1154"/>
                    </a:lnTo>
                    <a:lnTo>
                      <a:pt x="261" y="1136"/>
                    </a:lnTo>
                    <a:lnTo>
                      <a:pt x="249" y="1117"/>
                    </a:lnTo>
                    <a:lnTo>
                      <a:pt x="237" y="1096"/>
                    </a:lnTo>
                    <a:lnTo>
                      <a:pt x="224" y="1073"/>
                    </a:lnTo>
                    <a:lnTo>
                      <a:pt x="212" y="1047"/>
                    </a:lnTo>
                    <a:lnTo>
                      <a:pt x="200" y="1020"/>
                    </a:lnTo>
                    <a:lnTo>
                      <a:pt x="187" y="990"/>
                    </a:lnTo>
                    <a:lnTo>
                      <a:pt x="175" y="958"/>
                    </a:lnTo>
                    <a:lnTo>
                      <a:pt x="164" y="924"/>
                    </a:lnTo>
                    <a:lnTo>
                      <a:pt x="152" y="890"/>
                    </a:lnTo>
                    <a:lnTo>
                      <a:pt x="140" y="853"/>
                    </a:lnTo>
                    <a:lnTo>
                      <a:pt x="140" y="853"/>
                    </a:lnTo>
                    <a:lnTo>
                      <a:pt x="121" y="786"/>
                    </a:lnTo>
                    <a:lnTo>
                      <a:pt x="103" y="723"/>
                    </a:lnTo>
                    <a:lnTo>
                      <a:pt x="89" y="661"/>
                    </a:lnTo>
                    <a:lnTo>
                      <a:pt x="77" y="604"/>
                    </a:lnTo>
                    <a:lnTo>
                      <a:pt x="68" y="554"/>
                    </a:lnTo>
                    <a:lnTo>
                      <a:pt x="59" y="510"/>
                    </a:lnTo>
                    <a:lnTo>
                      <a:pt x="54" y="475"/>
                    </a:lnTo>
                    <a:lnTo>
                      <a:pt x="52" y="451"/>
                    </a:lnTo>
                    <a:lnTo>
                      <a:pt x="52" y="451"/>
                    </a:lnTo>
                    <a:lnTo>
                      <a:pt x="51" y="423"/>
                    </a:lnTo>
                    <a:lnTo>
                      <a:pt x="51" y="395"/>
                    </a:lnTo>
                    <a:lnTo>
                      <a:pt x="53" y="369"/>
                    </a:lnTo>
                    <a:lnTo>
                      <a:pt x="55" y="343"/>
                    </a:lnTo>
                    <a:lnTo>
                      <a:pt x="58" y="318"/>
                    </a:lnTo>
                    <a:lnTo>
                      <a:pt x="62" y="296"/>
                    </a:lnTo>
                    <a:lnTo>
                      <a:pt x="69" y="273"/>
                    </a:lnTo>
                    <a:lnTo>
                      <a:pt x="75" y="253"/>
                    </a:lnTo>
                    <a:lnTo>
                      <a:pt x="83" y="232"/>
                    </a:lnTo>
                    <a:lnTo>
                      <a:pt x="91" y="214"/>
                    </a:lnTo>
                    <a:lnTo>
                      <a:pt x="101" y="197"/>
                    </a:lnTo>
                    <a:lnTo>
                      <a:pt x="112" y="180"/>
                    </a:lnTo>
                    <a:lnTo>
                      <a:pt x="124" y="166"/>
                    </a:lnTo>
                    <a:lnTo>
                      <a:pt x="136" y="152"/>
                    </a:lnTo>
                    <a:lnTo>
                      <a:pt x="151" y="139"/>
                    </a:lnTo>
                    <a:lnTo>
                      <a:pt x="165" y="127"/>
                    </a:lnTo>
                    <a:lnTo>
                      <a:pt x="165" y="127"/>
                    </a:lnTo>
                    <a:lnTo>
                      <a:pt x="178" y="119"/>
                    </a:lnTo>
                    <a:lnTo>
                      <a:pt x="192" y="112"/>
                    </a:lnTo>
                    <a:lnTo>
                      <a:pt x="205" y="104"/>
                    </a:lnTo>
                    <a:lnTo>
                      <a:pt x="219" y="98"/>
                    </a:lnTo>
                    <a:lnTo>
                      <a:pt x="234" y="93"/>
                    </a:lnTo>
                    <a:lnTo>
                      <a:pt x="249" y="88"/>
                    </a:lnTo>
                    <a:lnTo>
                      <a:pt x="263" y="85"/>
                    </a:lnTo>
                    <a:lnTo>
                      <a:pt x="279" y="82"/>
                    </a:lnTo>
                    <a:lnTo>
                      <a:pt x="294" y="79"/>
                    </a:lnTo>
                    <a:lnTo>
                      <a:pt x="310" y="77"/>
                    </a:lnTo>
                    <a:lnTo>
                      <a:pt x="341" y="75"/>
                    </a:lnTo>
                    <a:lnTo>
                      <a:pt x="373" y="75"/>
                    </a:lnTo>
                    <a:lnTo>
                      <a:pt x="405" y="76"/>
                    </a:lnTo>
                    <a:lnTo>
                      <a:pt x="435" y="79"/>
                    </a:lnTo>
                    <a:lnTo>
                      <a:pt x="465" y="83"/>
                    </a:lnTo>
                    <a:lnTo>
                      <a:pt x="495" y="88"/>
                    </a:lnTo>
                    <a:lnTo>
                      <a:pt x="522" y="94"/>
                    </a:lnTo>
                    <a:lnTo>
                      <a:pt x="547" y="100"/>
                    </a:lnTo>
                    <a:lnTo>
                      <a:pt x="571" y="106"/>
                    </a:lnTo>
                    <a:lnTo>
                      <a:pt x="610" y="118"/>
                    </a:lnTo>
                    <a:lnTo>
                      <a:pt x="610" y="118"/>
                    </a:lnTo>
                    <a:lnTo>
                      <a:pt x="606" y="122"/>
                    </a:lnTo>
                    <a:lnTo>
                      <a:pt x="606" y="122"/>
                    </a:lnTo>
                    <a:lnTo>
                      <a:pt x="592" y="136"/>
                    </a:lnTo>
                    <a:lnTo>
                      <a:pt x="580" y="150"/>
                    </a:lnTo>
                    <a:lnTo>
                      <a:pt x="569" y="166"/>
                    </a:lnTo>
                    <a:lnTo>
                      <a:pt x="558" y="181"/>
                    </a:lnTo>
                    <a:lnTo>
                      <a:pt x="548" y="197"/>
                    </a:lnTo>
                    <a:lnTo>
                      <a:pt x="539" y="213"/>
                    </a:lnTo>
                    <a:lnTo>
                      <a:pt x="530" y="229"/>
                    </a:lnTo>
                    <a:lnTo>
                      <a:pt x="523" y="246"/>
                    </a:lnTo>
                    <a:lnTo>
                      <a:pt x="508" y="279"/>
                    </a:lnTo>
                    <a:lnTo>
                      <a:pt x="497" y="313"/>
                    </a:lnTo>
                    <a:lnTo>
                      <a:pt x="488" y="346"/>
                    </a:lnTo>
                    <a:lnTo>
                      <a:pt x="481" y="378"/>
                    </a:lnTo>
                    <a:lnTo>
                      <a:pt x="474" y="408"/>
                    </a:lnTo>
                    <a:lnTo>
                      <a:pt x="470" y="436"/>
                    </a:lnTo>
                    <a:lnTo>
                      <a:pt x="467" y="463"/>
                    </a:lnTo>
                    <a:lnTo>
                      <a:pt x="465" y="485"/>
                    </a:lnTo>
                    <a:lnTo>
                      <a:pt x="464" y="519"/>
                    </a:lnTo>
                    <a:lnTo>
                      <a:pt x="464" y="535"/>
                    </a:lnTo>
                    <a:lnTo>
                      <a:pt x="464" y="535"/>
                    </a:lnTo>
                    <a:lnTo>
                      <a:pt x="465" y="561"/>
                    </a:lnTo>
                    <a:lnTo>
                      <a:pt x="465" y="561"/>
                    </a:lnTo>
                    <a:lnTo>
                      <a:pt x="467" y="600"/>
                    </a:lnTo>
                    <a:lnTo>
                      <a:pt x="468" y="649"/>
                    </a:lnTo>
                    <a:lnTo>
                      <a:pt x="467" y="677"/>
                    </a:lnTo>
                    <a:lnTo>
                      <a:pt x="466" y="707"/>
                    </a:lnTo>
                    <a:lnTo>
                      <a:pt x="464" y="738"/>
                    </a:lnTo>
                    <a:lnTo>
                      <a:pt x="460" y="772"/>
                    </a:lnTo>
                    <a:lnTo>
                      <a:pt x="460" y="772"/>
                    </a:lnTo>
                    <a:lnTo>
                      <a:pt x="458" y="787"/>
                    </a:lnTo>
                    <a:lnTo>
                      <a:pt x="457" y="803"/>
                    </a:lnTo>
                    <a:lnTo>
                      <a:pt x="457" y="818"/>
                    </a:lnTo>
                    <a:lnTo>
                      <a:pt x="458" y="833"/>
                    </a:lnTo>
                    <a:lnTo>
                      <a:pt x="460" y="848"/>
                    </a:lnTo>
                    <a:lnTo>
                      <a:pt x="462" y="863"/>
                    </a:lnTo>
                    <a:lnTo>
                      <a:pt x="465" y="877"/>
                    </a:lnTo>
                    <a:lnTo>
                      <a:pt x="469" y="892"/>
                    </a:lnTo>
                    <a:lnTo>
                      <a:pt x="474" y="906"/>
                    </a:lnTo>
                    <a:lnTo>
                      <a:pt x="479" y="919"/>
                    </a:lnTo>
                    <a:lnTo>
                      <a:pt x="487" y="933"/>
                    </a:lnTo>
                    <a:lnTo>
                      <a:pt x="494" y="946"/>
                    </a:lnTo>
                    <a:lnTo>
                      <a:pt x="502" y="958"/>
                    </a:lnTo>
                    <a:lnTo>
                      <a:pt x="510" y="970"/>
                    </a:lnTo>
                    <a:lnTo>
                      <a:pt x="519" y="983"/>
                    </a:lnTo>
                    <a:lnTo>
                      <a:pt x="530" y="994"/>
                    </a:lnTo>
                    <a:lnTo>
                      <a:pt x="530" y="994"/>
                    </a:lnTo>
                    <a:lnTo>
                      <a:pt x="539" y="1002"/>
                    </a:lnTo>
                    <a:lnTo>
                      <a:pt x="548" y="1011"/>
                    </a:lnTo>
                    <a:lnTo>
                      <a:pt x="548" y="1011"/>
                    </a:lnTo>
                    <a:lnTo>
                      <a:pt x="492" y="1073"/>
                    </a:lnTo>
                    <a:lnTo>
                      <a:pt x="453" y="1117"/>
                    </a:lnTo>
                    <a:lnTo>
                      <a:pt x="411" y="1166"/>
                    </a:lnTo>
                    <a:lnTo>
                      <a:pt x="411" y="1166"/>
                    </a:lnTo>
                    <a:close/>
                    <a:moveTo>
                      <a:pt x="567" y="958"/>
                    </a:moveTo>
                    <a:lnTo>
                      <a:pt x="567" y="958"/>
                    </a:lnTo>
                    <a:lnTo>
                      <a:pt x="558" y="949"/>
                    </a:lnTo>
                    <a:lnTo>
                      <a:pt x="551" y="940"/>
                    </a:lnTo>
                    <a:lnTo>
                      <a:pt x="544" y="931"/>
                    </a:lnTo>
                    <a:lnTo>
                      <a:pt x="538" y="920"/>
                    </a:lnTo>
                    <a:lnTo>
                      <a:pt x="532" y="909"/>
                    </a:lnTo>
                    <a:lnTo>
                      <a:pt x="527" y="899"/>
                    </a:lnTo>
                    <a:lnTo>
                      <a:pt x="522" y="888"/>
                    </a:lnTo>
                    <a:lnTo>
                      <a:pt x="518" y="876"/>
                    </a:lnTo>
                    <a:lnTo>
                      <a:pt x="514" y="864"/>
                    </a:lnTo>
                    <a:lnTo>
                      <a:pt x="512" y="853"/>
                    </a:lnTo>
                    <a:lnTo>
                      <a:pt x="510" y="840"/>
                    </a:lnTo>
                    <a:lnTo>
                      <a:pt x="509" y="828"/>
                    </a:lnTo>
                    <a:lnTo>
                      <a:pt x="508" y="816"/>
                    </a:lnTo>
                    <a:lnTo>
                      <a:pt x="508" y="804"/>
                    </a:lnTo>
                    <a:lnTo>
                      <a:pt x="509" y="791"/>
                    </a:lnTo>
                    <a:lnTo>
                      <a:pt x="510" y="778"/>
                    </a:lnTo>
                    <a:lnTo>
                      <a:pt x="510" y="778"/>
                    </a:lnTo>
                    <a:lnTo>
                      <a:pt x="514" y="744"/>
                    </a:lnTo>
                    <a:lnTo>
                      <a:pt x="517" y="710"/>
                    </a:lnTo>
                    <a:lnTo>
                      <a:pt x="518" y="679"/>
                    </a:lnTo>
                    <a:lnTo>
                      <a:pt x="519" y="650"/>
                    </a:lnTo>
                    <a:lnTo>
                      <a:pt x="518" y="622"/>
                    </a:lnTo>
                    <a:lnTo>
                      <a:pt x="518" y="598"/>
                    </a:lnTo>
                    <a:lnTo>
                      <a:pt x="516" y="558"/>
                    </a:lnTo>
                    <a:lnTo>
                      <a:pt x="516" y="558"/>
                    </a:lnTo>
                    <a:lnTo>
                      <a:pt x="515" y="543"/>
                    </a:lnTo>
                    <a:lnTo>
                      <a:pt x="515" y="543"/>
                    </a:lnTo>
                    <a:lnTo>
                      <a:pt x="527" y="534"/>
                    </a:lnTo>
                    <a:lnTo>
                      <a:pt x="544" y="523"/>
                    </a:lnTo>
                    <a:lnTo>
                      <a:pt x="567" y="513"/>
                    </a:lnTo>
                    <a:lnTo>
                      <a:pt x="592" y="502"/>
                    </a:lnTo>
                    <a:lnTo>
                      <a:pt x="606" y="496"/>
                    </a:lnTo>
                    <a:lnTo>
                      <a:pt x="620" y="492"/>
                    </a:lnTo>
                    <a:lnTo>
                      <a:pt x="634" y="489"/>
                    </a:lnTo>
                    <a:lnTo>
                      <a:pt x="650" y="486"/>
                    </a:lnTo>
                    <a:lnTo>
                      <a:pt x="664" y="484"/>
                    </a:lnTo>
                    <a:lnTo>
                      <a:pt x="678" y="484"/>
                    </a:lnTo>
                    <a:lnTo>
                      <a:pt x="693" y="484"/>
                    </a:lnTo>
                    <a:lnTo>
                      <a:pt x="706" y="487"/>
                    </a:lnTo>
                    <a:lnTo>
                      <a:pt x="706" y="487"/>
                    </a:lnTo>
                    <a:lnTo>
                      <a:pt x="717" y="490"/>
                    </a:lnTo>
                    <a:lnTo>
                      <a:pt x="727" y="495"/>
                    </a:lnTo>
                    <a:lnTo>
                      <a:pt x="737" y="502"/>
                    </a:lnTo>
                    <a:lnTo>
                      <a:pt x="745" y="509"/>
                    </a:lnTo>
                    <a:lnTo>
                      <a:pt x="751" y="518"/>
                    </a:lnTo>
                    <a:lnTo>
                      <a:pt x="757" y="528"/>
                    </a:lnTo>
                    <a:lnTo>
                      <a:pt x="762" y="541"/>
                    </a:lnTo>
                    <a:lnTo>
                      <a:pt x="765" y="554"/>
                    </a:lnTo>
                    <a:lnTo>
                      <a:pt x="765" y="554"/>
                    </a:lnTo>
                    <a:lnTo>
                      <a:pt x="773" y="589"/>
                    </a:lnTo>
                    <a:lnTo>
                      <a:pt x="778" y="621"/>
                    </a:lnTo>
                    <a:lnTo>
                      <a:pt x="782" y="652"/>
                    </a:lnTo>
                    <a:lnTo>
                      <a:pt x="784" y="680"/>
                    </a:lnTo>
                    <a:lnTo>
                      <a:pt x="785" y="706"/>
                    </a:lnTo>
                    <a:lnTo>
                      <a:pt x="784" y="730"/>
                    </a:lnTo>
                    <a:lnTo>
                      <a:pt x="783" y="752"/>
                    </a:lnTo>
                    <a:lnTo>
                      <a:pt x="781" y="773"/>
                    </a:lnTo>
                    <a:lnTo>
                      <a:pt x="778" y="791"/>
                    </a:lnTo>
                    <a:lnTo>
                      <a:pt x="774" y="810"/>
                    </a:lnTo>
                    <a:lnTo>
                      <a:pt x="768" y="826"/>
                    </a:lnTo>
                    <a:lnTo>
                      <a:pt x="763" y="841"/>
                    </a:lnTo>
                    <a:lnTo>
                      <a:pt x="753" y="869"/>
                    </a:lnTo>
                    <a:lnTo>
                      <a:pt x="742" y="895"/>
                    </a:lnTo>
                    <a:lnTo>
                      <a:pt x="742" y="895"/>
                    </a:lnTo>
                    <a:lnTo>
                      <a:pt x="733" y="914"/>
                    </a:lnTo>
                    <a:lnTo>
                      <a:pt x="725" y="934"/>
                    </a:lnTo>
                    <a:lnTo>
                      <a:pt x="721" y="944"/>
                    </a:lnTo>
                    <a:lnTo>
                      <a:pt x="721" y="944"/>
                    </a:lnTo>
                    <a:lnTo>
                      <a:pt x="708" y="982"/>
                    </a:lnTo>
                    <a:lnTo>
                      <a:pt x="702" y="999"/>
                    </a:lnTo>
                    <a:lnTo>
                      <a:pt x="697" y="1017"/>
                    </a:lnTo>
                    <a:lnTo>
                      <a:pt x="697" y="1017"/>
                    </a:lnTo>
                    <a:lnTo>
                      <a:pt x="679" y="1016"/>
                    </a:lnTo>
                    <a:lnTo>
                      <a:pt x="662" y="1012"/>
                    </a:lnTo>
                    <a:lnTo>
                      <a:pt x="644" y="1007"/>
                    </a:lnTo>
                    <a:lnTo>
                      <a:pt x="627" y="1001"/>
                    </a:lnTo>
                    <a:lnTo>
                      <a:pt x="611" y="993"/>
                    </a:lnTo>
                    <a:lnTo>
                      <a:pt x="595" y="983"/>
                    </a:lnTo>
                    <a:lnTo>
                      <a:pt x="581" y="971"/>
                    </a:lnTo>
                    <a:lnTo>
                      <a:pt x="567" y="958"/>
                    </a:lnTo>
                    <a:lnTo>
                      <a:pt x="567" y="958"/>
                    </a:lnTo>
                    <a:close/>
                    <a:moveTo>
                      <a:pt x="574" y="1221"/>
                    </a:moveTo>
                    <a:lnTo>
                      <a:pt x="574" y="1221"/>
                    </a:lnTo>
                    <a:lnTo>
                      <a:pt x="564" y="1218"/>
                    </a:lnTo>
                    <a:lnTo>
                      <a:pt x="554" y="1214"/>
                    </a:lnTo>
                    <a:lnTo>
                      <a:pt x="546" y="1210"/>
                    </a:lnTo>
                    <a:lnTo>
                      <a:pt x="540" y="1206"/>
                    </a:lnTo>
                    <a:lnTo>
                      <a:pt x="540" y="1206"/>
                    </a:lnTo>
                    <a:lnTo>
                      <a:pt x="553" y="1202"/>
                    </a:lnTo>
                    <a:lnTo>
                      <a:pt x="564" y="1199"/>
                    </a:lnTo>
                    <a:lnTo>
                      <a:pt x="577" y="1196"/>
                    </a:lnTo>
                    <a:lnTo>
                      <a:pt x="577" y="1196"/>
                    </a:lnTo>
                    <a:lnTo>
                      <a:pt x="608" y="1189"/>
                    </a:lnTo>
                    <a:lnTo>
                      <a:pt x="632" y="1181"/>
                    </a:lnTo>
                    <a:lnTo>
                      <a:pt x="653" y="1175"/>
                    </a:lnTo>
                    <a:lnTo>
                      <a:pt x="668" y="1167"/>
                    </a:lnTo>
                    <a:lnTo>
                      <a:pt x="681" y="1159"/>
                    </a:lnTo>
                    <a:lnTo>
                      <a:pt x="693" y="1149"/>
                    </a:lnTo>
                    <a:lnTo>
                      <a:pt x="703" y="1137"/>
                    </a:lnTo>
                    <a:lnTo>
                      <a:pt x="714" y="1124"/>
                    </a:lnTo>
                    <a:lnTo>
                      <a:pt x="714" y="1124"/>
                    </a:lnTo>
                    <a:lnTo>
                      <a:pt x="726" y="1109"/>
                    </a:lnTo>
                    <a:lnTo>
                      <a:pt x="741" y="1091"/>
                    </a:lnTo>
                    <a:lnTo>
                      <a:pt x="741" y="1091"/>
                    </a:lnTo>
                    <a:lnTo>
                      <a:pt x="741" y="1091"/>
                    </a:lnTo>
                    <a:lnTo>
                      <a:pt x="741" y="1091"/>
                    </a:lnTo>
                    <a:lnTo>
                      <a:pt x="747" y="1086"/>
                    </a:lnTo>
                    <a:lnTo>
                      <a:pt x="752" y="1081"/>
                    </a:lnTo>
                    <a:lnTo>
                      <a:pt x="756" y="1079"/>
                    </a:lnTo>
                    <a:lnTo>
                      <a:pt x="761" y="1078"/>
                    </a:lnTo>
                    <a:lnTo>
                      <a:pt x="765" y="1078"/>
                    </a:lnTo>
                    <a:lnTo>
                      <a:pt x="769" y="1078"/>
                    </a:lnTo>
                    <a:lnTo>
                      <a:pt x="779" y="1082"/>
                    </a:lnTo>
                    <a:lnTo>
                      <a:pt x="779" y="1082"/>
                    </a:lnTo>
                    <a:lnTo>
                      <a:pt x="783" y="1084"/>
                    </a:lnTo>
                    <a:lnTo>
                      <a:pt x="787" y="1087"/>
                    </a:lnTo>
                    <a:lnTo>
                      <a:pt x="795" y="1095"/>
                    </a:lnTo>
                    <a:lnTo>
                      <a:pt x="801" y="1105"/>
                    </a:lnTo>
                    <a:lnTo>
                      <a:pt x="805" y="1116"/>
                    </a:lnTo>
                    <a:lnTo>
                      <a:pt x="805" y="1116"/>
                    </a:lnTo>
                    <a:lnTo>
                      <a:pt x="807" y="1123"/>
                    </a:lnTo>
                    <a:lnTo>
                      <a:pt x="807" y="1131"/>
                    </a:lnTo>
                    <a:lnTo>
                      <a:pt x="806" y="1139"/>
                    </a:lnTo>
                    <a:lnTo>
                      <a:pt x="804" y="1143"/>
                    </a:lnTo>
                    <a:lnTo>
                      <a:pt x="802" y="1149"/>
                    </a:lnTo>
                    <a:lnTo>
                      <a:pt x="802" y="1149"/>
                    </a:lnTo>
                    <a:lnTo>
                      <a:pt x="790" y="1164"/>
                    </a:lnTo>
                    <a:lnTo>
                      <a:pt x="777" y="1178"/>
                    </a:lnTo>
                    <a:lnTo>
                      <a:pt x="763" y="1191"/>
                    </a:lnTo>
                    <a:lnTo>
                      <a:pt x="749" y="1201"/>
                    </a:lnTo>
                    <a:lnTo>
                      <a:pt x="735" y="1209"/>
                    </a:lnTo>
                    <a:lnTo>
                      <a:pt x="719" y="1216"/>
                    </a:lnTo>
                    <a:lnTo>
                      <a:pt x="705" y="1221"/>
                    </a:lnTo>
                    <a:lnTo>
                      <a:pt x="690" y="1225"/>
                    </a:lnTo>
                    <a:lnTo>
                      <a:pt x="674" y="1227"/>
                    </a:lnTo>
                    <a:lnTo>
                      <a:pt x="659" y="1229"/>
                    </a:lnTo>
                    <a:lnTo>
                      <a:pt x="644" y="1230"/>
                    </a:lnTo>
                    <a:lnTo>
                      <a:pt x="629" y="1229"/>
                    </a:lnTo>
                    <a:lnTo>
                      <a:pt x="615" y="1228"/>
                    </a:lnTo>
                    <a:lnTo>
                      <a:pt x="600" y="1226"/>
                    </a:lnTo>
                    <a:lnTo>
                      <a:pt x="587" y="1224"/>
                    </a:lnTo>
                    <a:lnTo>
                      <a:pt x="574" y="1221"/>
                    </a:lnTo>
                    <a:lnTo>
                      <a:pt x="574" y="1221"/>
                    </a:lnTo>
                    <a:close/>
                    <a:moveTo>
                      <a:pt x="1058" y="1671"/>
                    </a:moveTo>
                    <a:lnTo>
                      <a:pt x="1058" y="1671"/>
                    </a:lnTo>
                    <a:lnTo>
                      <a:pt x="1038" y="1675"/>
                    </a:lnTo>
                    <a:lnTo>
                      <a:pt x="1018" y="1676"/>
                    </a:lnTo>
                    <a:lnTo>
                      <a:pt x="1002" y="1677"/>
                    </a:lnTo>
                    <a:lnTo>
                      <a:pt x="986" y="1675"/>
                    </a:lnTo>
                    <a:lnTo>
                      <a:pt x="971" y="1672"/>
                    </a:lnTo>
                    <a:lnTo>
                      <a:pt x="958" y="1668"/>
                    </a:lnTo>
                    <a:lnTo>
                      <a:pt x="947" y="1661"/>
                    </a:lnTo>
                    <a:lnTo>
                      <a:pt x="935" y="1655"/>
                    </a:lnTo>
                    <a:lnTo>
                      <a:pt x="926" y="1647"/>
                    </a:lnTo>
                    <a:lnTo>
                      <a:pt x="917" y="1638"/>
                    </a:lnTo>
                    <a:lnTo>
                      <a:pt x="909" y="1629"/>
                    </a:lnTo>
                    <a:lnTo>
                      <a:pt x="902" y="1618"/>
                    </a:lnTo>
                    <a:lnTo>
                      <a:pt x="895" y="1607"/>
                    </a:lnTo>
                    <a:lnTo>
                      <a:pt x="889" y="1596"/>
                    </a:lnTo>
                    <a:lnTo>
                      <a:pt x="878" y="1571"/>
                    </a:lnTo>
                    <a:lnTo>
                      <a:pt x="878" y="1571"/>
                    </a:lnTo>
                    <a:lnTo>
                      <a:pt x="875" y="1562"/>
                    </a:lnTo>
                    <a:lnTo>
                      <a:pt x="873" y="1549"/>
                    </a:lnTo>
                    <a:lnTo>
                      <a:pt x="870" y="1532"/>
                    </a:lnTo>
                    <a:lnTo>
                      <a:pt x="868" y="1514"/>
                    </a:lnTo>
                    <a:lnTo>
                      <a:pt x="864" y="1467"/>
                    </a:lnTo>
                    <a:lnTo>
                      <a:pt x="860" y="1412"/>
                    </a:lnTo>
                    <a:lnTo>
                      <a:pt x="858" y="1348"/>
                    </a:lnTo>
                    <a:lnTo>
                      <a:pt x="858" y="1279"/>
                    </a:lnTo>
                    <a:lnTo>
                      <a:pt x="858" y="1204"/>
                    </a:lnTo>
                    <a:lnTo>
                      <a:pt x="859" y="1125"/>
                    </a:lnTo>
                    <a:lnTo>
                      <a:pt x="859" y="1125"/>
                    </a:lnTo>
                    <a:lnTo>
                      <a:pt x="859" y="1121"/>
                    </a:lnTo>
                    <a:lnTo>
                      <a:pt x="858" y="1117"/>
                    </a:lnTo>
                    <a:lnTo>
                      <a:pt x="858" y="1117"/>
                    </a:lnTo>
                    <a:lnTo>
                      <a:pt x="854" y="1103"/>
                    </a:lnTo>
                    <a:lnTo>
                      <a:pt x="854" y="1103"/>
                    </a:lnTo>
                    <a:lnTo>
                      <a:pt x="850" y="1091"/>
                    </a:lnTo>
                    <a:lnTo>
                      <a:pt x="846" y="1080"/>
                    </a:lnTo>
                    <a:lnTo>
                      <a:pt x="840" y="1070"/>
                    </a:lnTo>
                    <a:lnTo>
                      <a:pt x="833" y="1061"/>
                    </a:lnTo>
                    <a:lnTo>
                      <a:pt x="826" y="1052"/>
                    </a:lnTo>
                    <a:lnTo>
                      <a:pt x="817" y="1045"/>
                    </a:lnTo>
                    <a:lnTo>
                      <a:pt x="808" y="1039"/>
                    </a:lnTo>
                    <a:lnTo>
                      <a:pt x="798" y="1035"/>
                    </a:lnTo>
                    <a:lnTo>
                      <a:pt x="798" y="1035"/>
                    </a:lnTo>
                    <a:lnTo>
                      <a:pt x="789" y="1031"/>
                    </a:lnTo>
                    <a:lnTo>
                      <a:pt x="778" y="1028"/>
                    </a:lnTo>
                    <a:lnTo>
                      <a:pt x="770" y="1027"/>
                    </a:lnTo>
                    <a:lnTo>
                      <a:pt x="763" y="1027"/>
                    </a:lnTo>
                    <a:lnTo>
                      <a:pt x="755" y="1027"/>
                    </a:lnTo>
                    <a:lnTo>
                      <a:pt x="747" y="1029"/>
                    </a:lnTo>
                    <a:lnTo>
                      <a:pt x="747" y="1029"/>
                    </a:lnTo>
                    <a:lnTo>
                      <a:pt x="751" y="1013"/>
                    </a:lnTo>
                    <a:lnTo>
                      <a:pt x="756" y="997"/>
                    </a:lnTo>
                    <a:lnTo>
                      <a:pt x="769" y="962"/>
                    </a:lnTo>
                    <a:lnTo>
                      <a:pt x="773" y="952"/>
                    </a:lnTo>
                    <a:lnTo>
                      <a:pt x="773" y="952"/>
                    </a:lnTo>
                    <a:lnTo>
                      <a:pt x="780" y="934"/>
                    </a:lnTo>
                    <a:lnTo>
                      <a:pt x="788" y="915"/>
                    </a:lnTo>
                    <a:lnTo>
                      <a:pt x="788" y="915"/>
                    </a:lnTo>
                    <a:lnTo>
                      <a:pt x="800" y="889"/>
                    </a:lnTo>
                    <a:lnTo>
                      <a:pt x="811" y="858"/>
                    </a:lnTo>
                    <a:lnTo>
                      <a:pt x="818" y="841"/>
                    </a:lnTo>
                    <a:lnTo>
                      <a:pt x="823" y="823"/>
                    </a:lnTo>
                    <a:lnTo>
                      <a:pt x="827" y="804"/>
                    </a:lnTo>
                    <a:lnTo>
                      <a:pt x="831" y="783"/>
                    </a:lnTo>
                    <a:lnTo>
                      <a:pt x="833" y="761"/>
                    </a:lnTo>
                    <a:lnTo>
                      <a:pt x="835" y="736"/>
                    </a:lnTo>
                    <a:lnTo>
                      <a:pt x="835" y="709"/>
                    </a:lnTo>
                    <a:lnTo>
                      <a:pt x="835" y="681"/>
                    </a:lnTo>
                    <a:lnTo>
                      <a:pt x="833" y="650"/>
                    </a:lnTo>
                    <a:lnTo>
                      <a:pt x="829" y="616"/>
                    </a:lnTo>
                    <a:lnTo>
                      <a:pt x="823" y="581"/>
                    </a:lnTo>
                    <a:lnTo>
                      <a:pt x="816" y="543"/>
                    </a:lnTo>
                    <a:lnTo>
                      <a:pt x="816" y="543"/>
                    </a:lnTo>
                    <a:lnTo>
                      <a:pt x="811" y="528"/>
                    </a:lnTo>
                    <a:lnTo>
                      <a:pt x="807" y="515"/>
                    </a:lnTo>
                    <a:lnTo>
                      <a:pt x="801" y="503"/>
                    </a:lnTo>
                    <a:lnTo>
                      <a:pt x="795" y="491"/>
                    </a:lnTo>
                    <a:lnTo>
                      <a:pt x="788" y="481"/>
                    </a:lnTo>
                    <a:lnTo>
                      <a:pt x="780" y="472"/>
                    </a:lnTo>
                    <a:lnTo>
                      <a:pt x="770" y="463"/>
                    </a:lnTo>
                    <a:lnTo>
                      <a:pt x="761" y="456"/>
                    </a:lnTo>
                    <a:lnTo>
                      <a:pt x="750" y="449"/>
                    </a:lnTo>
                    <a:lnTo>
                      <a:pt x="739" y="444"/>
                    </a:lnTo>
                    <a:lnTo>
                      <a:pt x="726" y="439"/>
                    </a:lnTo>
                    <a:lnTo>
                      <a:pt x="714" y="436"/>
                    </a:lnTo>
                    <a:lnTo>
                      <a:pt x="700" y="434"/>
                    </a:lnTo>
                    <a:lnTo>
                      <a:pt x="685" y="433"/>
                    </a:lnTo>
                    <a:lnTo>
                      <a:pt x="670" y="433"/>
                    </a:lnTo>
                    <a:lnTo>
                      <a:pt x="655" y="434"/>
                    </a:lnTo>
                    <a:lnTo>
                      <a:pt x="655" y="434"/>
                    </a:lnTo>
                    <a:lnTo>
                      <a:pt x="635" y="437"/>
                    </a:lnTo>
                    <a:lnTo>
                      <a:pt x="617" y="441"/>
                    </a:lnTo>
                    <a:lnTo>
                      <a:pt x="599" y="445"/>
                    </a:lnTo>
                    <a:lnTo>
                      <a:pt x="582" y="450"/>
                    </a:lnTo>
                    <a:lnTo>
                      <a:pt x="568" y="457"/>
                    </a:lnTo>
                    <a:lnTo>
                      <a:pt x="553" y="463"/>
                    </a:lnTo>
                    <a:lnTo>
                      <a:pt x="532" y="473"/>
                    </a:lnTo>
                    <a:lnTo>
                      <a:pt x="532" y="473"/>
                    </a:lnTo>
                    <a:lnTo>
                      <a:pt x="517" y="480"/>
                    </a:lnTo>
                    <a:lnTo>
                      <a:pt x="517" y="480"/>
                    </a:lnTo>
                    <a:lnTo>
                      <a:pt x="520" y="447"/>
                    </a:lnTo>
                    <a:lnTo>
                      <a:pt x="527" y="409"/>
                    </a:lnTo>
                    <a:lnTo>
                      <a:pt x="531" y="389"/>
                    </a:lnTo>
                    <a:lnTo>
                      <a:pt x="535" y="368"/>
                    </a:lnTo>
                    <a:lnTo>
                      <a:pt x="541" y="346"/>
                    </a:lnTo>
                    <a:lnTo>
                      <a:pt x="547" y="325"/>
                    </a:lnTo>
                    <a:lnTo>
                      <a:pt x="555" y="302"/>
                    </a:lnTo>
                    <a:lnTo>
                      <a:pt x="564" y="279"/>
                    </a:lnTo>
                    <a:lnTo>
                      <a:pt x="574" y="258"/>
                    </a:lnTo>
                    <a:lnTo>
                      <a:pt x="584" y="236"/>
                    </a:lnTo>
                    <a:lnTo>
                      <a:pt x="596" y="215"/>
                    </a:lnTo>
                    <a:lnTo>
                      <a:pt x="611" y="195"/>
                    </a:lnTo>
                    <a:lnTo>
                      <a:pt x="626" y="176"/>
                    </a:lnTo>
                    <a:lnTo>
                      <a:pt x="642" y="158"/>
                    </a:lnTo>
                    <a:lnTo>
                      <a:pt x="642" y="158"/>
                    </a:lnTo>
                    <a:lnTo>
                      <a:pt x="654" y="146"/>
                    </a:lnTo>
                    <a:lnTo>
                      <a:pt x="665" y="136"/>
                    </a:lnTo>
                    <a:lnTo>
                      <a:pt x="677" y="127"/>
                    </a:lnTo>
                    <a:lnTo>
                      <a:pt x="691" y="119"/>
                    </a:lnTo>
                    <a:lnTo>
                      <a:pt x="703" y="111"/>
                    </a:lnTo>
                    <a:lnTo>
                      <a:pt x="716" y="103"/>
                    </a:lnTo>
                    <a:lnTo>
                      <a:pt x="731" y="97"/>
                    </a:lnTo>
                    <a:lnTo>
                      <a:pt x="745" y="91"/>
                    </a:lnTo>
                    <a:lnTo>
                      <a:pt x="760" y="86"/>
                    </a:lnTo>
                    <a:lnTo>
                      <a:pt x="775" y="82"/>
                    </a:lnTo>
                    <a:lnTo>
                      <a:pt x="791" y="78"/>
                    </a:lnTo>
                    <a:lnTo>
                      <a:pt x="806" y="75"/>
                    </a:lnTo>
                    <a:lnTo>
                      <a:pt x="823" y="73"/>
                    </a:lnTo>
                    <a:lnTo>
                      <a:pt x="840" y="72"/>
                    </a:lnTo>
                    <a:lnTo>
                      <a:pt x="858" y="71"/>
                    </a:lnTo>
                    <a:lnTo>
                      <a:pt x="875" y="71"/>
                    </a:lnTo>
                    <a:lnTo>
                      <a:pt x="875" y="71"/>
                    </a:lnTo>
                    <a:lnTo>
                      <a:pt x="910" y="72"/>
                    </a:lnTo>
                    <a:lnTo>
                      <a:pt x="943" y="76"/>
                    </a:lnTo>
                    <a:lnTo>
                      <a:pt x="974" y="81"/>
                    </a:lnTo>
                    <a:lnTo>
                      <a:pt x="1004" y="88"/>
                    </a:lnTo>
                    <a:lnTo>
                      <a:pt x="1032" y="97"/>
                    </a:lnTo>
                    <a:lnTo>
                      <a:pt x="1059" y="107"/>
                    </a:lnTo>
                    <a:lnTo>
                      <a:pt x="1084" y="119"/>
                    </a:lnTo>
                    <a:lnTo>
                      <a:pt x="1109" y="131"/>
                    </a:lnTo>
                    <a:lnTo>
                      <a:pt x="1131" y="144"/>
                    </a:lnTo>
                    <a:lnTo>
                      <a:pt x="1153" y="159"/>
                    </a:lnTo>
                    <a:lnTo>
                      <a:pt x="1172" y="174"/>
                    </a:lnTo>
                    <a:lnTo>
                      <a:pt x="1191" y="188"/>
                    </a:lnTo>
                    <a:lnTo>
                      <a:pt x="1208" y="204"/>
                    </a:lnTo>
                    <a:lnTo>
                      <a:pt x="1224" y="220"/>
                    </a:lnTo>
                    <a:lnTo>
                      <a:pt x="1239" y="235"/>
                    </a:lnTo>
                    <a:lnTo>
                      <a:pt x="1252" y="250"/>
                    </a:lnTo>
                    <a:lnTo>
                      <a:pt x="1252" y="250"/>
                    </a:lnTo>
                    <a:lnTo>
                      <a:pt x="1273" y="276"/>
                    </a:lnTo>
                    <a:lnTo>
                      <a:pt x="1291" y="302"/>
                    </a:lnTo>
                    <a:lnTo>
                      <a:pt x="1307" y="327"/>
                    </a:lnTo>
                    <a:lnTo>
                      <a:pt x="1321" y="350"/>
                    </a:lnTo>
                    <a:lnTo>
                      <a:pt x="1332" y="373"/>
                    </a:lnTo>
                    <a:lnTo>
                      <a:pt x="1342" y="393"/>
                    </a:lnTo>
                    <a:lnTo>
                      <a:pt x="1349" y="412"/>
                    </a:lnTo>
                    <a:lnTo>
                      <a:pt x="1356" y="427"/>
                    </a:lnTo>
                    <a:lnTo>
                      <a:pt x="1356" y="427"/>
                    </a:lnTo>
                    <a:lnTo>
                      <a:pt x="1337" y="426"/>
                    </a:lnTo>
                    <a:lnTo>
                      <a:pt x="1321" y="425"/>
                    </a:lnTo>
                    <a:lnTo>
                      <a:pt x="1304" y="425"/>
                    </a:lnTo>
                    <a:lnTo>
                      <a:pt x="1289" y="425"/>
                    </a:lnTo>
                    <a:lnTo>
                      <a:pt x="1275" y="426"/>
                    </a:lnTo>
                    <a:lnTo>
                      <a:pt x="1260" y="428"/>
                    </a:lnTo>
                    <a:lnTo>
                      <a:pt x="1248" y="431"/>
                    </a:lnTo>
                    <a:lnTo>
                      <a:pt x="1235" y="434"/>
                    </a:lnTo>
                    <a:lnTo>
                      <a:pt x="1223" y="437"/>
                    </a:lnTo>
                    <a:lnTo>
                      <a:pt x="1212" y="442"/>
                    </a:lnTo>
                    <a:lnTo>
                      <a:pt x="1202" y="447"/>
                    </a:lnTo>
                    <a:lnTo>
                      <a:pt x="1193" y="453"/>
                    </a:lnTo>
                    <a:lnTo>
                      <a:pt x="1183" y="460"/>
                    </a:lnTo>
                    <a:lnTo>
                      <a:pt x="1176" y="467"/>
                    </a:lnTo>
                    <a:lnTo>
                      <a:pt x="1168" y="475"/>
                    </a:lnTo>
                    <a:lnTo>
                      <a:pt x="1162" y="483"/>
                    </a:lnTo>
                    <a:lnTo>
                      <a:pt x="1162" y="483"/>
                    </a:lnTo>
                    <a:lnTo>
                      <a:pt x="1156" y="492"/>
                    </a:lnTo>
                    <a:lnTo>
                      <a:pt x="1151" y="504"/>
                    </a:lnTo>
                    <a:lnTo>
                      <a:pt x="1146" y="514"/>
                    </a:lnTo>
                    <a:lnTo>
                      <a:pt x="1143" y="525"/>
                    </a:lnTo>
                    <a:lnTo>
                      <a:pt x="1141" y="537"/>
                    </a:lnTo>
                    <a:lnTo>
                      <a:pt x="1139" y="550"/>
                    </a:lnTo>
                    <a:lnTo>
                      <a:pt x="1138" y="562"/>
                    </a:lnTo>
                    <a:lnTo>
                      <a:pt x="1138" y="574"/>
                    </a:lnTo>
                    <a:lnTo>
                      <a:pt x="1139" y="588"/>
                    </a:lnTo>
                    <a:lnTo>
                      <a:pt x="1141" y="601"/>
                    </a:lnTo>
                    <a:lnTo>
                      <a:pt x="1145" y="628"/>
                    </a:lnTo>
                    <a:lnTo>
                      <a:pt x="1153" y="655"/>
                    </a:lnTo>
                    <a:lnTo>
                      <a:pt x="1162" y="684"/>
                    </a:lnTo>
                    <a:lnTo>
                      <a:pt x="1171" y="711"/>
                    </a:lnTo>
                    <a:lnTo>
                      <a:pt x="1182" y="738"/>
                    </a:lnTo>
                    <a:lnTo>
                      <a:pt x="1195" y="766"/>
                    </a:lnTo>
                    <a:lnTo>
                      <a:pt x="1207" y="791"/>
                    </a:lnTo>
                    <a:lnTo>
                      <a:pt x="1233" y="838"/>
                    </a:lnTo>
                    <a:lnTo>
                      <a:pt x="1254" y="878"/>
                    </a:lnTo>
                    <a:lnTo>
                      <a:pt x="1254" y="878"/>
                    </a:lnTo>
                    <a:lnTo>
                      <a:pt x="1267" y="902"/>
                    </a:lnTo>
                    <a:lnTo>
                      <a:pt x="1276" y="917"/>
                    </a:lnTo>
                    <a:lnTo>
                      <a:pt x="1276" y="917"/>
                    </a:lnTo>
                    <a:lnTo>
                      <a:pt x="1282" y="933"/>
                    </a:lnTo>
                    <a:lnTo>
                      <a:pt x="1289" y="947"/>
                    </a:lnTo>
                    <a:lnTo>
                      <a:pt x="1296" y="959"/>
                    </a:lnTo>
                    <a:lnTo>
                      <a:pt x="1303" y="970"/>
                    </a:lnTo>
                    <a:lnTo>
                      <a:pt x="1318" y="991"/>
                    </a:lnTo>
                    <a:lnTo>
                      <a:pt x="1331" y="1008"/>
                    </a:lnTo>
                    <a:lnTo>
                      <a:pt x="1331" y="1008"/>
                    </a:lnTo>
                    <a:lnTo>
                      <a:pt x="1345" y="1026"/>
                    </a:lnTo>
                    <a:lnTo>
                      <a:pt x="1345" y="1026"/>
                    </a:lnTo>
                    <a:lnTo>
                      <a:pt x="1333" y="1030"/>
                    </a:lnTo>
                    <a:lnTo>
                      <a:pt x="1320" y="1035"/>
                    </a:lnTo>
                    <a:lnTo>
                      <a:pt x="1313" y="1039"/>
                    </a:lnTo>
                    <a:lnTo>
                      <a:pt x="1306" y="1043"/>
                    </a:lnTo>
                    <a:lnTo>
                      <a:pt x="1300" y="1048"/>
                    </a:lnTo>
                    <a:lnTo>
                      <a:pt x="1294" y="1054"/>
                    </a:lnTo>
                    <a:lnTo>
                      <a:pt x="1288" y="1062"/>
                    </a:lnTo>
                    <a:lnTo>
                      <a:pt x="1283" y="1070"/>
                    </a:lnTo>
                    <a:lnTo>
                      <a:pt x="1279" y="1080"/>
                    </a:lnTo>
                    <a:lnTo>
                      <a:pt x="1275" y="1090"/>
                    </a:lnTo>
                    <a:lnTo>
                      <a:pt x="1271" y="1103"/>
                    </a:lnTo>
                    <a:lnTo>
                      <a:pt x="1269" y="1117"/>
                    </a:lnTo>
                    <a:lnTo>
                      <a:pt x="1268" y="1132"/>
                    </a:lnTo>
                    <a:lnTo>
                      <a:pt x="1268" y="1150"/>
                    </a:lnTo>
                    <a:lnTo>
                      <a:pt x="1268" y="1150"/>
                    </a:lnTo>
                    <a:lnTo>
                      <a:pt x="1262" y="1214"/>
                    </a:lnTo>
                    <a:lnTo>
                      <a:pt x="1250" y="1314"/>
                    </a:lnTo>
                    <a:lnTo>
                      <a:pt x="1237" y="1421"/>
                    </a:lnTo>
                    <a:lnTo>
                      <a:pt x="1229" y="1467"/>
                    </a:lnTo>
                    <a:lnTo>
                      <a:pt x="1224" y="1503"/>
                    </a:lnTo>
                    <a:lnTo>
                      <a:pt x="1224" y="1503"/>
                    </a:lnTo>
                    <a:lnTo>
                      <a:pt x="1220" y="1522"/>
                    </a:lnTo>
                    <a:lnTo>
                      <a:pt x="1216" y="1540"/>
                    </a:lnTo>
                    <a:lnTo>
                      <a:pt x="1211" y="1556"/>
                    </a:lnTo>
                    <a:lnTo>
                      <a:pt x="1206" y="1570"/>
                    </a:lnTo>
                    <a:lnTo>
                      <a:pt x="1200" y="1584"/>
                    </a:lnTo>
                    <a:lnTo>
                      <a:pt x="1193" y="1596"/>
                    </a:lnTo>
                    <a:lnTo>
                      <a:pt x="1184" y="1607"/>
                    </a:lnTo>
                    <a:lnTo>
                      <a:pt x="1175" y="1617"/>
                    </a:lnTo>
                    <a:lnTo>
                      <a:pt x="1165" y="1627"/>
                    </a:lnTo>
                    <a:lnTo>
                      <a:pt x="1154" y="1635"/>
                    </a:lnTo>
                    <a:lnTo>
                      <a:pt x="1141" y="1643"/>
                    </a:lnTo>
                    <a:lnTo>
                      <a:pt x="1127" y="1649"/>
                    </a:lnTo>
                    <a:lnTo>
                      <a:pt x="1113" y="1655"/>
                    </a:lnTo>
                    <a:lnTo>
                      <a:pt x="1095" y="1661"/>
                    </a:lnTo>
                    <a:lnTo>
                      <a:pt x="1078" y="1667"/>
                    </a:lnTo>
                    <a:lnTo>
                      <a:pt x="1058" y="1671"/>
                    </a:lnTo>
                    <a:lnTo>
                      <a:pt x="1058" y="1671"/>
                    </a:lnTo>
                    <a:close/>
                    <a:moveTo>
                      <a:pt x="1530" y="1131"/>
                    </a:moveTo>
                    <a:lnTo>
                      <a:pt x="1530" y="1131"/>
                    </a:lnTo>
                    <a:lnTo>
                      <a:pt x="1518" y="1136"/>
                    </a:lnTo>
                    <a:lnTo>
                      <a:pt x="1504" y="1140"/>
                    </a:lnTo>
                    <a:lnTo>
                      <a:pt x="1490" y="1144"/>
                    </a:lnTo>
                    <a:lnTo>
                      <a:pt x="1473" y="1149"/>
                    </a:lnTo>
                    <a:lnTo>
                      <a:pt x="1457" y="1152"/>
                    </a:lnTo>
                    <a:lnTo>
                      <a:pt x="1440" y="1154"/>
                    </a:lnTo>
                    <a:lnTo>
                      <a:pt x="1422" y="1156"/>
                    </a:lnTo>
                    <a:lnTo>
                      <a:pt x="1405" y="1157"/>
                    </a:lnTo>
                    <a:lnTo>
                      <a:pt x="1405" y="1157"/>
                    </a:lnTo>
                    <a:lnTo>
                      <a:pt x="1386" y="1158"/>
                    </a:lnTo>
                    <a:lnTo>
                      <a:pt x="1370" y="1158"/>
                    </a:lnTo>
                    <a:lnTo>
                      <a:pt x="1357" y="1156"/>
                    </a:lnTo>
                    <a:lnTo>
                      <a:pt x="1345" y="1155"/>
                    </a:lnTo>
                    <a:lnTo>
                      <a:pt x="1335" y="1153"/>
                    </a:lnTo>
                    <a:lnTo>
                      <a:pt x="1328" y="1151"/>
                    </a:lnTo>
                    <a:lnTo>
                      <a:pt x="1323" y="1149"/>
                    </a:lnTo>
                    <a:lnTo>
                      <a:pt x="1320" y="1147"/>
                    </a:lnTo>
                    <a:lnTo>
                      <a:pt x="1320" y="1147"/>
                    </a:lnTo>
                    <a:lnTo>
                      <a:pt x="1320" y="1126"/>
                    </a:lnTo>
                    <a:lnTo>
                      <a:pt x="1321" y="1118"/>
                    </a:lnTo>
                    <a:lnTo>
                      <a:pt x="1322" y="1111"/>
                    </a:lnTo>
                    <a:lnTo>
                      <a:pt x="1324" y="1105"/>
                    </a:lnTo>
                    <a:lnTo>
                      <a:pt x="1326" y="1098"/>
                    </a:lnTo>
                    <a:lnTo>
                      <a:pt x="1329" y="1094"/>
                    </a:lnTo>
                    <a:lnTo>
                      <a:pt x="1331" y="1090"/>
                    </a:lnTo>
                    <a:lnTo>
                      <a:pt x="1338" y="1084"/>
                    </a:lnTo>
                    <a:lnTo>
                      <a:pt x="1345" y="1079"/>
                    </a:lnTo>
                    <a:lnTo>
                      <a:pt x="1354" y="1076"/>
                    </a:lnTo>
                    <a:lnTo>
                      <a:pt x="1363" y="1074"/>
                    </a:lnTo>
                    <a:lnTo>
                      <a:pt x="1363" y="1074"/>
                    </a:lnTo>
                    <a:lnTo>
                      <a:pt x="1374" y="1071"/>
                    </a:lnTo>
                    <a:lnTo>
                      <a:pt x="1374" y="1071"/>
                    </a:lnTo>
                    <a:lnTo>
                      <a:pt x="1381" y="1076"/>
                    </a:lnTo>
                    <a:lnTo>
                      <a:pt x="1381" y="1076"/>
                    </a:lnTo>
                    <a:lnTo>
                      <a:pt x="1389" y="1080"/>
                    </a:lnTo>
                    <a:lnTo>
                      <a:pt x="1398" y="1085"/>
                    </a:lnTo>
                    <a:lnTo>
                      <a:pt x="1408" y="1088"/>
                    </a:lnTo>
                    <a:lnTo>
                      <a:pt x="1418" y="1091"/>
                    </a:lnTo>
                    <a:lnTo>
                      <a:pt x="1429" y="1094"/>
                    </a:lnTo>
                    <a:lnTo>
                      <a:pt x="1442" y="1096"/>
                    </a:lnTo>
                    <a:lnTo>
                      <a:pt x="1454" y="1097"/>
                    </a:lnTo>
                    <a:lnTo>
                      <a:pt x="1467" y="1098"/>
                    </a:lnTo>
                    <a:lnTo>
                      <a:pt x="1497" y="1098"/>
                    </a:lnTo>
                    <a:lnTo>
                      <a:pt x="1529" y="1096"/>
                    </a:lnTo>
                    <a:lnTo>
                      <a:pt x="1563" y="1091"/>
                    </a:lnTo>
                    <a:lnTo>
                      <a:pt x="1601" y="1084"/>
                    </a:lnTo>
                    <a:lnTo>
                      <a:pt x="1601" y="1084"/>
                    </a:lnTo>
                    <a:lnTo>
                      <a:pt x="1602" y="1084"/>
                    </a:lnTo>
                    <a:lnTo>
                      <a:pt x="1602" y="1084"/>
                    </a:lnTo>
                    <a:lnTo>
                      <a:pt x="1590" y="1094"/>
                    </a:lnTo>
                    <a:lnTo>
                      <a:pt x="1574" y="1107"/>
                    </a:lnTo>
                    <a:lnTo>
                      <a:pt x="1554" y="1119"/>
                    </a:lnTo>
                    <a:lnTo>
                      <a:pt x="1530" y="1131"/>
                    </a:lnTo>
                    <a:lnTo>
                      <a:pt x="1530" y="1131"/>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4" name="Freeform 14">
                <a:extLst>
                  <a:ext uri="{FF2B5EF4-FFF2-40B4-BE49-F238E27FC236}">
                    <a16:creationId xmlns:a16="http://schemas.microsoft.com/office/drawing/2014/main" id="{648122BD-C957-48A6-BD3F-A420B62C6580}"/>
                  </a:ext>
                </a:extLst>
              </p:cNvPr>
              <p:cNvSpPr>
                <a:spLocks/>
              </p:cNvSpPr>
              <p:nvPr/>
            </p:nvSpPr>
            <p:spPr bwMode="auto">
              <a:xfrm>
                <a:off x="11231109" y="2571836"/>
                <a:ext cx="258762" cy="23813"/>
              </a:xfrm>
              <a:custGeom>
                <a:avLst/>
                <a:gdLst>
                  <a:gd name="connsiteX0" fmla="*/ 6960 w 258762"/>
                  <a:gd name="connsiteY0" fmla="*/ 6350 h 23813"/>
                  <a:gd name="connsiteX1" fmla="*/ 9667 w 258762"/>
                  <a:gd name="connsiteY1" fmla="*/ 6350 h 23813"/>
                  <a:gd name="connsiteX2" fmla="*/ 12761 w 258762"/>
                  <a:gd name="connsiteY2" fmla="*/ 6350 h 23813"/>
                  <a:gd name="connsiteX3" fmla="*/ 15854 w 258762"/>
                  <a:gd name="connsiteY3" fmla="*/ 6747 h 23813"/>
                  <a:gd name="connsiteX4" fmla="*/ 18948 w 258762"/>
                  <a:gd name="connsiteY4" fmla="*/ 7144 h 23813"/>
                  <a:gd name="connsiteX5" fmla="*/ 21655 w 258762"/>
                  <a:gd name="connsiteY5" fmla="*/ 7938 h 23813"/>
                  <a:gd name="connsiteX6" fmla="*/ 23975 w 258762"/>
                  <a:gd name="connsiteY6" fmla="*/ 8731 h 23813"/>
                  <a:gd name="connsiteX7" fmla="*/ 25908 w 258762"/>
                  <a:gd name="connsiteY7" fmla="*/ 9922 h 23813"/>
                  <a:gd name="connsiteX8" fmla="*/ 27842 w 258762"/>
                  <a:gd name="connsiteY8" fmla="*/ 11113 h 23813"/>
                  <a:gd name="connsiteX9" fmla="*/ 29389 w 258762"/>
                  <a:gd name="connsiteY9" fmla="*/ 12303 h 23813"/>
                  <a:gd name="connsiteX10" fmla="*/ 30162 w 258762"/>
                  <a:gd name="connsiteY10" fmla="*/ 13494 h 23813"/>
                  <a:gd name="connsiteX11" fmla="*/ 30162 w 258762"/>
                  <a:gd name="connsiteY11" fmla="*/ 15082 h 23813"/>
                  <a:gd name="connsiteX12" fmla="*/ 29775 w 258762"/>
                  <a:gd name="connsiteY12" fmla="*/ 16272 h 23813"/>
                  <a:gd name="connsiteX13" fmla="*/ 28229 w 258762"/>
                  <a:gd name="connsiteY13" fmla="*/ 17860 h 23813"/>
                  <a:gd name="connsiteX14" fmla="*/ 26682 w 258762"/>
                  <a:gd name="connsiteY14" fmla="*/ 19447 h 23813"/>
                  <a:gd name="connsiteX15" fmla="*/ 24748 w 258762"/>
                  <a:gd name="connsiteY15" fmla="*/ 21035 h 23813"/>
                  <a:gd name="connsiteX16" fmla="*/ 22815 w 258762"/>
                  <a:gd name="connsiteY16" fmla="*/ 22226 h 23813"/>
                  <a:gd name="connsiteX17" fmla="*/ 20108 w 258762"/>
                  <a:gd name="connsiteY17" fmla="*/ 23416 h 23813"/>
                  <a:gd name="connsiteX18" fmla="*/ 17401 w 258762"/>
                  <a:gd name="connsiteY18" fmla="*/ 23813 h 23813"/>
                  <a:gd name="connsiteX19" fmla="*/ 14308 w 258762"/>
                  <a:gd name="connsiteY19" fmla="*/ 23813 h 23813"/>
                  <a:gd name="connsiteX20" fmla="*/ 10827 w 258762"/>
                  <a:gd name="connsiteY20" fmla="*/ 23019 h 23813"/>
                  <a:gd name="connsiteX21" fmla="*/ 8121 w 258762"/>
                  <a:gd name="connsiteY21" fmla="*/ 21829 h 23813"/>
                  <a:gd name="connsiteX22" fmla="*/ 5800 w 258762"/>
                  <a:gd name="connsiteY22" fmla="*/ 20241 h 23813"/>
                  <a:gd name="connsiteX23" fmla="*/ 3867 w 258762"/>
                  <a:gd name="connsiteY23" fmla="*/ 18257 h 23813"/>
                  <a:gd name="connsiteX24" fmla="*/ 1933 w 258762"/>
                  <a:gd name="connsiteY24" fmla="*/ 15875 h 23813"/>
                  <a:gd name="connsiteX25" fmla="*/ 773 w 258762"/>
                  <a:gd name="connsiteY25" fmla="*/ 13494 h 23813"/>
                  <a:gd name="connsiteX26" fmla="*/ 0 w 258762"/>
                  <a:gd name="connsiteY26" fmla="*/ 11907 h 23813"/>
                  <a:gd name="connsiteX27" fmla="*/ 0 w 258762"/>
                  <a:gd name="connsiteY27" fmla="*/ 10319 h 23813"/>
                  <a:gd name="connsiteX28" fmla="*/ 387 w 258762"/>
                  <a:gd name="connsiteY28" fmla="*/ 9128 h 23813"/>
                  <a:gd name="connsiteX29" fmla="*/ 1547 w 258762"/>
                  <a:gd name="connsiteY29" fmla="*/ 8335 h 23813"/>
                  <a:gd name="connsiteX30" fmla="*/ 3094 w 258762"/>
                  <a:gd name="connsiteY30" fmla="*/ 7541 h 23813"/>
                  <a:gd name="connsiteX31" fmla="*/ 5027 w 258762"/>
                  <a:gd name="connsiteY31" fmla="*/ 6747 h 23813"/>
                  <a:gd name="connsiteX32" fmla="*/ 245835 w 258762"/>
                  <a:gd name="connsiteY32" fmla="*/ 0 h 23813"/>
                  <a:gd name="connsiteX33" fmla="*/ 248969 w 258762"/>
                  <a:gd name="connsiteY33" fmla="*/ 0 h 23813"/>
                  <a:gd name="connsiteX34" fmla="*/ 251319 w 258762"/>
                  <a:gd name="connsiteY34" fmla="*/ 388 h 23813"/>
                  <a:gd name="connsiteX35" fmla="*/ 253670 w 258762"/>
                  <a:gd name="connsiteY35" fmla="*/ 776 h 23813"/>
                  <a:gd name="connsiteX36" fmla="*/ 255628 w 258762"/>
                  <a:gd name="connsiteY36" fmla="*/ 1164 h 23813"/>
                  <a:gd name="connsiteX37" fmla="*/ 257195 w 258762"/>
                  <a:gd name="connsiteY37" fmla="*/ 1940 h 23813"/>
                  <a:gd name="connsiteX38" fmla="*/ 258370 w 258762"/>
                  <a:gd name="connsiteY38" fmla="*/ 3104 h 23813"/>
                  <a:gd name="connsiteX39" fmla="*/ 258762 w 258762"/>
                  <a:gd name="connsiteY39" fmla="*/ 4269 h 23813"/>
                  <a:gd name="connsiteX40" fmla="*/ 258370 w 258762"/>
                  <a:gd name="connsiteY40" fmla="*/ 5433 h 23813"/>
                  <a:gd name="connsiteX41" fmla="*/ 257979 w 258762"/>
                  <a:gd name="connsiteY41" fmla="*/ 7373 h 23813"/>
                  <a:gd name="connsiteX42" fmla="*/ 256412 w 258762"/>
                  <a:gd name="connsiteY42" fmla="*/ 9314 h 23813"/>
                  <a:gd name="connsiteX43" fmla="*/ 254845 w 258762"/>
                  <a:gd name="connsiteY43" fmla="*/ 11254 h 23813"/>
                  <a:gd name="connsiteX44" fmla="*/ 252886 w 258762"/>
                  <a:gd name="connsiteY44" fmla="*/ 13194 h 23813"/>
                  <a:gd name="connsiteX45" fmla="*/ 250144 w 258762"/>
                  <a:gd name="connsiteY45" fmla="*/ 15135 h 23813"/>
                  <a:gd name="connsiteX46" fmla="*/ 247402 w 258762"/>
                  <a:gd name="connsiteY46" fmla="*/ 16687 h 23813"/>
                  <a:gd name="connsiteX47" fmla="*/ 244660 w 258762"/>
                  <a:gd name="connsiteY47" fmla="*/ 17075 h 23813"/>
                  <a:gd name="connsiteX48" fmla="*/ 241135 w 258762"/>
                  <a:gd name="connsiteY48" fmla="*/ 17463 h 23813"/>
                  <a:gd name="connsiteX49" fmla="*/ 238393 w 258762"/>
                  <a:gd name="connsiteY49" fmla="*/ 16687 h 23813"/>
                  <a:gd name="connsiteX50" fmla="*/ 235651 w 258762"/>
                  <a:gd name="connsiteY50" fmla="*/ 15911 h 23813"/>
                  <a:gd name="connsiteX51" fmla="*/ 233301 w 258762"/>
                  <a:gd name="connsiteY51" fmla="*/ 14747 h 23813"/>
                  <a:gd name="connsiteX52" fmla="*/ 231342 w 258762"/>
                  <a:gd name="connsiteY52" fmla="*/ 12806 h 23813"/>
                  <a:gd name="connsiteX53" fmla="*/ 230167 w 258762"/>
                  <a:gd name="connsiteY53" fmla="*/ 11254 h 23813"/>
                  <a:gd name="connsiteX54" fmla="*/ 228992 w 258762"/>
                  <a:gd name="connsiteY54" fmla="*/ 9702 h 23813"/>
                  <a:gd name="connsiteX55" fmla="*/ 228600 w 258762"/>
                  <a:gd name="connsiteY55" fmla="*/ 8150 h 23813"/>
                  <a:gd name="connsiteX56" fmla="*/ 228600 w 258762"/>
                  <a:gd name="connsiteY56" fmla="*/ 6985 h 23813"/>
                  <a:gd name="connsiteX57" fmla="*/ 229383 w 258762"/>
                  <a:gd name="connsiteY57" fmla="*/ 5821 h 23813"/>
                  <a:gd name="connsiteX58" fmla="*/ 230559 w 258762"/>
                  <a:gd name="connsiteY58" fmla="*/ 4657 h 23813"/>
                  <a:gd name="connsiteX59" fmla="*/ 232517 w 258762"/>
                  <a:gd name="connsiteY59" fmla="*/ 3492 h 23813"/>
                  <a:gd name="connsiteX60" fmla="*/ 234476 w 258762"/>
                  <a:gd name="connsiteY60" fmla="*/ 2716 h 23813"/>
                  <a:gd name="connsiteX61" fmla="*/ 236826 w 258762"/>
                  <a:gd name="connsiteY61" fmla="*/ 1552 h 23813"/>
                  <a:gd name="connsiteX62" fmla="*/ 239568 w 258762"/>
                  <a:gd name="connsiteY62" fmla="*/ 1164 h 23813"/>
                  <a:gd name="connsiteX63" fmla="*/ 242702 w 258762"/>
                  <a:gd name="connsiteY63" fmla="*/ 388 h 23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258762" h="23813">
                    <a:moveTo>
                      <a:pt x="6960" y="6350"/>
                    </a:moveTo>
                    <a:lnTo>
                      <a:pt x="9667" y="6350"/>
                    </a:lnTo>
                    <a:lnTo>
                      <a:pt x="12761" y="6350"/>
                    </a:lnTo>
                    <a:lnTo>
                      <a:pt x="15854" y="6747"/>
                    </a:lnTo>
                    <a:lnTo>
                      <a:pt x="18948" y="7144"/>
                    </a:lnTo>
                    <a:lnTo>
                      <a:pt x="21655" y="7938"/>
                    </a:lnTo>
                    <a:lnTo>
                      <a:pt x="23975" y="8731"/>
                    </a:lnTo>
                    <a:lnTo>
                      <a:pt x="25908" y="9922"/>
                    </a:lnTo>
                    <a:lnTo>
                      <a:pt x="27842" y="11113"/>
                    </a:lnTo>
                    <a:lnTo>
                      <a:pt x="29389" y="12303"/>
                    </a:lnTo>
                    <a:lnTo>
                      <a:pt x="30162" y="13494"/>
                    </a:lnTo>
                    <a:lnTo>
                      <a:pt x="30162" y="15082"/>
                    </a:lnTo>
                    <a:lnTo>
                      <a:pt x="29775" y="16272"/>
                    </a:lnTo>
                    <a:lnTo>
                      <a:pt x="28229" y="17860"/>
                    </a:lnTo>
                    <a:lnTo>
                      <a:pt x="26682" y="19447"/>
                    </a:lnTo>
                    <a:lnTo>
                      <a:pt x="24748" y="21035"/>
                    </a:lnTo>
                    <a:lnTo>
                      <a:pt x="22815" y="22226"/>
                    </a:lnTo>
                    <a:lnTo>
                      <a:pt x="20108" y="23416"/>
                    </a:lnTo>
                    <a:lnTo>
                      <a:pt x="17401" y="23813"/>
                    </a:lnTo>
                    <a:lnTo>
                      <a:pt x="14308" y="23813"/>
                    </a:lnTo>
                    <a:lnTo>
                      <a:pt x="10827" y="23019"/>
                    </a:lnTo>
                    <a:lnTo>
                      <a:pt x="8121" y="21829"/>
                    </a:lnTo>
                    <a:lnTo>
                      <a:pt x="5800" y="20241"/>
                    </a:lnTo>
                    <a:lnTo>
                      <a:pt x="3867" y="18257"/>
                    </a:lnTo>
                    <a:lnTo>
                      <a:pt x="1933" y="15875"/>
                    </a:lnTo>
                    <a:lnTo>
                      <a:pt x="773" y="13494"/>
                    </a:lnTo>
                    <a:lnTo>
                      <a:pt x="0" y="11907"/>
                    </a:lnTo>
                    <a:lnTo>
                      <a:pt x="0" y="10319"/>
                    </a:lnTo>
                    <a:lnTo>
                      <a:pt x="387" y="9128"/>
                    </a:lnTo>
                    <a:lnTo>
                      <a:pt x="1547" y="8335"/>
                    </a:lnTo>
                    <a:lnTo>
                      <a:pt x="3094" y="7541"/>
                    </a:lnTo>
                    <a:lnTo>
                      <a:pt x="5027" y="6747"/>
                    </a:lnTo>
                    <a:close/>
                    <a:moveTo>
                      <a:pt x="245835" y="0"/>
                    </a:moveTo>
                    <a:lnTo>
                      <a:pt x="248969" y="0"/>
                    </a:lnTo>
                    <a:lnTo>
                      <a:pt x="251319" y="388"/>
                    </a:lnTo>
                    <a:lnTo>
                      <a:pt x="253670" y="776"/>
                    </a:lnTo>
                    <a:lnTo>
                      <a:pt x="255628" y="1164"/>
                    </a:lnTo>
                    <a:lnTo>
                      <a:pt x="257195" y="1940"/>
                    </a:lnTo>
                    <a:lnTo>
                      <a:pt x="258370" y="3104"/>
                    </a:lnTo>
                    <a:lnTo>
                      <a:pt x="258762" y="4269"/>
                    </a:lnTo>
                    <a:lnTo>
                      <a:pt x="258370" y="5433"/>
                    </a:lnTo>
                    <a:lnTo>
                      <a:pt x="257979" y="7373"/>
                    </a:lnTo>
                    <a:lnTo>
                      <a:pt x="256412" y="9314"/>
                    </a:lnTo>
                    <a:lnTo>
                      <a:pt x="254845" y="11254"/>
                    </a:lnTo>
                    <a:lnTo>
                      <a:pt x="252886" y="13194"/>
                    </a:lnTo>
                    <a:lnTo>
                      <a:pt x="250144" y="15135"/>
                    </a:lnTo>
                    <a:lnTo>
                      <a:pt x="247402" y="16687"/>
                    </a:lnTo>
                    <a:lnTo>
                      <a:pt x="244660" y="17075"/>
                    </a:lnTo>
                    <a:lnTo>
                      <a:pt x="241135" y="17463"/>
                    </a:lnTo>
                    <a:lnTo>
                      <a:pt x="238393" y="16687"/>
                    </a:lnTo>
                    <a:lnTo>
                      <a:pt x="235651" y="15911"/>
                    </a:lnTo>
                    <a:lnTo>
                      <a:pt x="233301" y="14747"/>
                    </a:lnTo>
                    <a:lnTo>
                      <a:pt x="231342" y="12806"/>
                    </a:lnTo>
                    <a:lnTo>
                      <a:pt x="230167" y="11254"/>
                    </a:lnTo>
                    <a:lnTo>
                      <a:pt x="228992" y="9702"/>
                    </a:lnTo>
                    <a:lnTo>
                      <a:pt x="228600" y="8150"/>
                    </a:lnTo>
                    <a:lnTo>
                      <a:pt x="228600" y="6985"/>
                    </a:lnTo>
                    <a:lnTo>
                      <a:pt x="229383" y="5821"/>
                    </a:lnTo>
                    <a:lnTo>
                      <a:pt x="230559" y="4657"/>
                    </a:lnTo>
                    <a:lnTo>
                      <a:pt x="232517" y="3492"/>
                    </a:lnTo>
                    <a:lnTo>
                      <a:pt x="234476" y="2716"/>
                    </a:lnTo>
                    <a:lnTo>
                      <a:pt x="236826" y="1552"/>
                    </a:lnTo>
                    <a:lnTo>
                      <a:pt x="239568" y="1164"/>
                    </a:lnTo>
                    <a:lnTo>
                      <a:pt x="242702" y="388"/>
                    </a:lnTo>
                    <a:close/>
                  </a:path>
                </a:pathLst>
              </a:custGeom>
              <a:solidFill>
                <a:schemeClr val="bg2"/>
              </a:solidFill>
              <a:ln>
                <a:noFill/>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grpSp>
        <p:nvGrpSpPr>
          <p:cNvPr id="16" name="Group 15">
            <a:extLst>
              <a:ext uri="{FF2B5EF4-FFF2-40B4-BE49-F238E27FC236}">
                <a16:creationId xmlns:a16="http://schemas.microsoft.com/office/drawing/2014/main" id="{552B2F6A-FFC1-495A-BE06-162F7B21B56C}"/>
              </a:ext>
              <a:ext uri="{C183D7F6-B498-43B3-948B-1728B52AA6E4}">
                <adec:decorative xmlns:adec="http://schemas.microsoft.com/office/drawing/2017/decorative" val="1"/>
              </a:ext>
            </a:extLst>
          </p:cNvPr>
          <p:cNvGrpSpPr/>
          <p:nvPr/>
        </p:nvGrpSpPr>
        <p:grpSpPr>
          <a:xfrm>
            <a:off x="8036680" y="2097857"/>
            <a:ext cx="1437950" cy="1437950"/>
            <a:chOff x="3384747" y="1034371"/>
            <a:chExt cx="4866311" cy="4866311"/>
          </a:xfrm>
        </p:grpSpPr>
        <p:sp>
          <p:nvSpPr>
            <p:cNvPr id="17" name="Oval 16">
              <a:extLst>
                <a:ext uri="{FF2B5EF4-FFF2-40B4-BE49-F238E27FC236}">
                  <a16:creationId xmlns:a16="http://schemas.microsoft.com/office/drawing/2014/main" id="{FB5D9F58-2075-4D63-8859-3EFB0ECA592C}"/>
                </a:ext>
              </a:extLst>
            </p:cNvPr>
            <p:cNvSpPr/>
            <p:nvPr/>
          </p:nvSpPr>
          <p:spPr bwMode="auto">
            <a:xfrm>
              <a:off x="3384747" y="1034371"/>
              <a:ext cx="4866311" cy="486631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nvGrpSpPr>
            <p:cNvPr id="18" name="Group 17">
              <a:extLst>
                <a:ext uri="{FF2B5EF4-FFF2-40B4-BE49-F238E27FC236}">
                  <a16:creationId xmlns:a16="http://schemas.microsoft.com/office/drawing/2014/main" id="{619F3050-25AA-4E04-8EB6-A346F0256337}"/>
                </a:ext>
              </a:extLst>
            </p:cNvPr>
            <p:cNvGrpSpPr/>
            <p:nvPr/>
          </p:nvGrpSpPr>
          <p:grpSpPr>
            <a:xfrm>
              <a:off x="3749916" y="1851964"/>
              <a:ext cx="4135974" cy="3231124"/>
              <a:chOff x="3875464" y="1954088"/>
              <a:chExt cx="3802061" cy="2970264"/>
            </a:xfrm>
          </p:grpSpPr>
          <p:grpSp>
            <p:nvGrpSpPr>
              <p:cNvPr id="19" name="Group 18">
                <a:extLst>
                  <a:ext uri="{FF2B5EF4-FFF2-40B4-BE49-F238E27FC236}">
                    <a16:creationId xmlns:a16="http://schemas.microsoft.com/office/drawing/2014/main" id="{1FDCA4DE-4603-460E-8571-4217FF8B7F90}"/>
                  </a:ext>
                </a:extLst>
              </p:cNvPr>
              <p:cNvGrpSpPr/>
              <p:nvPr/>
            </p:nvGrpSpPr>
            <p:grpSpPr>
              <a:xfrm>
                <a:off x="6067257" y="1954088"/>
                <a:ext cx="1610268" cy="2818950"/>
                <a:chOff x="5746871" y="1693184"/>
                <a:chExt cx="1908339" cy="3340758"/>
              </a:xfrm>
            </p:grpSpPr>
            <p:sp>
              <p:nvSpPr>
                <p:cNvPr id="27" name="Freeform: Shape 26">
                  <a:extLst>
                    <a:ext uri="{FF2B5EF4-FFF2-40B4-BE49-F238E27FC236}">
                      <a16:creationId xmlns:a16="http://schemas.microsoft.com/office/drawing/2014/main" id="{DECE1DF8-CBD1-49E6-B594-A2596FB72225}"/>
                    </a:ext>
                  </a:extLst>
                </p:cNvPr>
                <p:cNvSpPr/>
                <p:nvPr/>
              </p:nvSpPr>
              <p:spPr>
                <a:xfrm>
                  <a:off x="6244082" y="4001038"/>
                  <a:ext cx="1373247" cy="491639"/>
                </a:xfrm>
                <a:custGeom>
                  <a:avLst/>
                  <a:gdLst>
                    <a:gd name="connsiteX0" fmla="*/ 905781 w 1373247"/>
                    <a:gd name="connsiteY0" fmla="*/ 620 h 491639"/>
                    <a:gd name="connsiteX1" fmla="*/ 1373247 w 1373247"/>
                    <a:gd name="connsiteY1" fmla="*/ 64547 h 491639"/>
                    <a:gd name="connsiteX2" fmla="*/ 743447 w 1373247"/>
                    <a:gd name="connsiteY2" fmla="*/ 452845 h 491639"/>
                    <a:gd name="connsiteX3" fmla="*/ 0 w 1373247"/>
                    <a:gd name="connsiteY3" fmla="*/ 429168 h 491639"/>
                    <a:gd name="connsiteX4" fmla="*/ 629800 w 1373247"/>
                    <a:gd name="connsiteY4" fmla="*/ 40871 h 491639"/>
                    <a:gd name="connsiteX5" fmla="*/ 905781 w 1373247"/>
                    <a:gd name="connsiteY5" fmla="*/ 620 h 4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3247" h="491639">
                      <a:moveTo>
                        <a:pt x="905781" y="620"/>
                      </a:moveTo>
                      <a:cubicBezTo>
                        <a:pt x="1168148" y="-7371"/>
                        <a:pt x="1373247" y="64547"/>
                        <a:pt x="1373247" y="64547"/>
                      </a:cubicBezTo>
                      <a:cubicBezTo>
                        <a:pt x="1373247" y="64547"/>
                        <a:pt x="1122275" y="353402"/>
                        <a:pt x="743447" y="452845"/>
                      </a:cubicBezTo>
                      <a:cubicBezTo>
                        <a:pt x="364620" y="552286"/>
                        <a:pt x="0" y="429168"/>
                        <a:pt x="0" y="429168"/>
                      </a:cubicBezTo>
                      <a:cubicBezTo>
                        <a:pt x="0" y="429168"/>
                        <a:pt x="250973" y="140313"/>
                        <a:pt x="629800" y="40871"/>
                      </a:cubicBezTo>
                      <a:cubicBezTo>
                        <a:pt x="724507" y="14827"/>
                        <a:pt x="818325" y="3284"/>
                        <a:pt x="905781" y="620"/>
                      </a:cubicBezTo>
                      <a:close/>
                    </a:path>
                  </a:pathLst>
                </a:custGeom>
                <a:solidFill>
                  <a:schemeClr val="accent2"/>
                </a:solidFill>
                <a:ln w="41870"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42678E6B-C7C1-4F3E-AD13-EA4B60FB05FE}"/>
                    </a:ext>
                  </a:extLst>
                </p:cNvPr>
                <p:cNvSpPr/>
                <p:nvPr/>
              </p:nvSpPr>
              <p:spPr>
                <a:xfrm>
                  <a:off x="6660791" y="2995399"/>
                  <a:ext cx="994419" cy="994419"/>
                </a:xfrm>
                <a:custGeom>
                  <a:avLst/>
                  <a:gdLst>
                    <a:gd name="connsiteX0" fmla="*/ 888603 w 880220"/>
                    <a:gd name="connsiteY0" fmla="*/ 0 h 880220"/>
                    <a:gd name="connsiteX1" fmla="*/ 310173 w 880220"/>
                    <a:gd name="connsiteY1" fmla="*/ 310173 h 880220"/>
                    <a:gd name="connsiteX2" fmla="*/ 0 w 880220"/>
                    <a:gd name="connsiteY2" fmla="*/ 888604 h 880220"/>
                    <a:gd name="connsiteX3" fmla="*/ 578430 w 880220"/>
                    <a:gd name="connsiteY3" fmla="*/ 578431 h 880220"/>
                    <a:gd name="connsiteX4" fmla="*/ 888603 w 880220"/>
                    <a:gd name="connsiteY4" fmla="*/ 0 h 880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0220" h="880220">
                      <a:moveTo>
                        <a:pt x="888603" y="0"/>
                      </a:moveTo>
                      <a:cubicBezTo>
                        <a:pt x="888603" y="0"/>
                        <a:pt x="557473" y="67064"/>
                        <a:pt x="310173" y="310173"/>
                      </a:cubicBezTo>
                      <a:cubicBezTo>
                        <a:pt x="62873" y="557473"/>
                        <a:pt x="0" y="888604"/>
                        <a:pt x="0" y="888604"/>
                      </a:cubicBezTo>
                      <a:cubicBezTo>
                        <a:pt x="0" y="888604"/>
                        <a:pt x="331130" y="821539"/>
                        <a:pt x="578430" y="578431"/>
                      </a:cubicBezTo>
                      <a:cubicBezTo>
                        <a:pt x="821539" y="331131"/>
                        <a:pt x="888603" y="0"/>
                        <a:pt x="888603" y="0"/>
                      </a:cubicBezTo>
                      <a:close/>
                    </a:path>
                  </a:pathLst>
                </a:custGeom>
                <a:solidFill>
                  <a:schemeClr val="accent2"/>
                </a:solidFill>
                <a:ln w="41870"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1F8E9482-D8BB-4234-9748-BFAB77073388}"/>
                    </a:ext>
                  </a:extLst>
                </p:cNvPr>
                <p:cNvSpPr/>
                <p:nvPr/>
              </p:nvSpPr>
              <p:spPr>
                <a:xfrm>
                  <a:off x="6735644" y="2057804"/>
                  <a:ext cx="473533" cy="1373246"/>
                </a:xfrm>
                <a:custGeom>
                  <a:avLst/>
                  <a:gdLst>
                    <a:gd name="connsiteX0" fmla="*/ 399003 w 419152"/>
                    <a:gd name="connsiteY0" fmla="*/ 658070 h 1215542"/>
                    <a:gd name="connsiteX1" fmla="*/ 378045 w 419152"/>
                    <a:gd name="connsiteY1" fmla="*/ 0 h 1215542"/>
                    <a:gd name="connsiteX2" fmla="*/ 34340 w 419152"/>
                    <a:gd name="connsiteY2" fmla="*/ 557473 h 1215542"/>
                    <a:gd name="connsiteX3" fmla="*/ 55298 w 419152"/>
                    <a:gd name="connsiteY3" fmla="*/ 1215543 h 1215542"/>
                    <a:gd name="connsiteX4" fmla="*/ 399003 w 419152"/>
                    <a:gd name="connsiteY4" fmla="*/ 658070 h 12155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152" h="1215542">
                      <a:moveTo>
                        <a:pt x="399003" y="658070"/>
                      </a:moveTo>
                      <a:cubicBezTo>
                        <a:pt x="487025" y="322747"/>
                        <a:pt x="378045" y="0"/>
                        <a:pt x="378045" y="0"/>
                      </a:cubicBezTo>
                      <a:cubicBezTo>
                        <a:pt x="378045" y="0"/>
                        <a:pt x="122362" y="222151"/>
                        <a:pt x="34340" y="557473"/>
                      </a:cubicBezTo>
                      <a:cubicBezTo>
                        <a:pt x="-53682" y="892795"/>
                        <a:pt x="55298" y="1215543"/>
                        <a:pt x="55298" y="1215543"/>
                      </a:cubicBezTo>
                      <a:cubicBezTo>
                        <a:pt x="55298" y="1215543"/>
                        <a:pt x="306789" y="993392"/>
                        <a:pt x="399003" y="658070"/>
                      </a:cubicBezTo>
                      <a:close/>
                    </a:path>
                  </a:pathLst>
                </a:custGeom>
                <a:solidFill>
                  <a:schemeClr val="accent2"/>
                </a:solidFill>
                <a:ln w="41870"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C7990FCB-65AB-43FF-BFD5-59946E5F9577}"/>
                    </a:ext>
                  </a:extLst>
                </p:cNvPr>
                <p:cNvSpPr/>
                <p:nvPr/>
              </p:nvSpPr>
              <p:spPr>
                <a:xfrm>
                  <a:off x="6167405" y="1693184"/>
                  <a:ext cx="473533" cy="1373246"/>
                </a:xfrm>
                <a:custGeom>
                  <a:avLst/>
                  <a:gdLst>
                    <a:gd name="connsiteX0" fmla="*/ 378045 w 419152"/>
                    <a:gd name="connsiteY0" fmla="*/ 1215543 h 1215542"/>
                    <a:gd name="connsiteX1" fmla="*/ 399003 w 419152"/>
                    <a:gd name="connsiteY1" fmla="*/ 557473 h 1215542"/>
                    <a:gd name="connsiteX2" fmla="*/ 55298 w 419152"/>
                    <a:gd name="connsiteY2" fmla="*/ 0 h 1215542"/>
                    <a:gd name="connsiteX3" fmla="*/ 34340 w 419152"/>
                    <a:gd name="connsiteY3" fmla="*/ 658070 h 1215542"/>
                    <a:gd name="connsiteX4" fmla="*/ 378045 w 419152"/>
                    <a:gd name="connsiteY4" fmla="*/ 1215543 h 12155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152" h="1215542">
                      <a:moveTo>
                        <a:pt x="378045" y="1215543"/>
                      </a:moveTo>
                      <a:cubicBezTo>
                        <a:pt x="378045" y="1215543"/>
                        <a:pt x="487025" y="892795"/>
                        <a:pt x="399003" y="557473"/>
                      </a:cubicBezTo>
                      <a:cubicBezTo>
                        <a:pt x="310981" y="222151"/>
                        <a:pt x="55298" y="0"/>
                        <a:pt x="55298" y="0"/>
                      </a:cubicBezTo>
                      <a:cubicBezTo>
                        <a:pt x="55298" y="0"/>
                        <a:pt x="-53682" y="322748"/>
                        <a:pt x="34340" y="658070"/>
                      </a:cubicBezTo>
                      <a:cubicBezTo>
                        <a:pt x="122362" y="993392"/>
                        <a:pt x="378045" y="1215543"/>
                        <a:pt x="378045" y="1215543"/>
                      </a:cubicBezTo>
                      <a:close/>
                    </a:path>
                  </a:pathLst>
                </a:custGeom>
                <a:solidFill>
                  <a:schemeClr val="accent2"/>
                </a:solidFill>
                <a:ln w="41870"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6F5D1F4F-102F-4541-B2AA-ABDA6D349356}"/>
                    </a:ext>
                  </a:extLst>
                </p:cNvPr>
                <p:cNvSpPr/>
                <p:nvPr/>
              </p:nvSpPr>
              <p:spPr>
                <a:xfrm flipV="1">
                  <a:off x="5746871" y="4542303"/>
                  <a:ext cx="1373247" cy="491639"/>
                </a:xfrm>
                <a:custGeom>
                  <a:avLst/>
                  <a:gdLst>
                    <a:gd name="connsiteX0" fmla="*/ 905781 w 1373247"/>
                    <a:gd name="connsiteY0" fmla="*/ 620 h 491639"/>
                    <a:gd name="connsiteX1" fmla="*/ 1373247 w 1373247"/>
                    <a:gd name="connsiteY1" fmla="*/ 64547 h 491639"/>
                    <a:gd name="connsiteX2" fmla="*/ 743447 w 1373247"/>
                    <a:gd name="connsiteY2" fmla="*/ 452845 h 491639"/>
                    <a:gd name="connsiteX3" fmla="*/ 0 w 1373247"/>
                    <a:gd name="connsiteY3" fmla="*/ 429168 h 491639"/>
                    <a:gd name="connsiteX4" fmla="*/ 629800 w 1373247"/>
                    <a:gd name="connsiteY4" fmla="*/ 40871 h 491639"/>
                    <a:gd name="connsiteX5" fmla="*/ 905781 w 1373247"/>
                    <a:gd name="connsiteY5" fmla="*/ 620 h 4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3247" h="491639">
                      <a:moveTo>
                        <a:pt x="905781" y="620"/>
                      </a:moveTo>
                      <a:cubicBezTo>
                        <a:pt x="1168148" y="-7371"/>
                        <a:pt x="1373247" y="64547"/>
                        <a:pt x="1373247" y="64547"/>
                      </a:cubicBezTo>
                      <a:cubicBezTo>
                        <a:pt x="1373247" y="64547"/>
                        <a:pt x="1122275" y="353402"/>
                        <a:pt x="743447" y="452845"/>
                      </a:cubicBezTo>
                      <a:cubicBezTo>
                        <a:pt x="364620" y="552286"/>
                        <a:pt x="0" y="429168"/>
                        <a:pt x="0" y="429168"/>
                      </a:cubicBezTo>
                      <a:cubicBezTo>
                        <a:pt x="0" y="429168"/>
                        <a:pt x="250973" y="140313"/>
                        <a:pt x="629800" y="40871"/>
                      </a:cubicBezTo>
                      <a:cubicBezTo>
                        <a:pt x="724507" y="14827"/>
                        <a:pt x="818325" y="3284"/>
                        <a:pt x="905781" y="620"/>
                      </a:cubicBezTo>
                      <a:close/>
                    </a:path>
                  </a:pathLst>
                </a:custGeom>
                <a:solidFill>
                  <a:schemeClr val="accent2"/>
                </a:solidFill>
                <a:ln w="41870" cap="flat">
                  <a:noFill/>
                  <a:prstDash val="solid"/>
                  <a:miter/>
                </a:ln>
              </p:spPr>
              <p:txBody>
                <a:bodyPr rtlCol="0" anchor="ctr"/>
                <a:lstStyle/>
                <a:p>
                  <a:endParaRPr lang="en-US"/>
                </a:p>
              </p:txBody>
            </p:sp>
          </p:grpSp>
          <p:grpSp>
            <p:nvGrpSpPr>
              <p:cNvPr id="20" name="Group 19">
                <a:extLst>
                  <a:ext uri="{FF2B5EF4-FFF2-40B4-BE49-F238E27FC236}">
                    <a16:creationId xmlns:a16="http://schemas.microsoft.com/office/drawing/2014/main" id="{8484BB69-1B72-43C4-8F09-32544DE4F72E}"/>
                  </a:ext>
                </a:extLst>
              </p:cNvPr>
              <p:cNvGrpSpPr/>
              <p:nvPr/>
            </p:nvGrpSpPr>
            <p:grpSpPr>
              <a:xfrm>
                <a:off x="3875464" y="1954088"/>
                <a:ext cx="1618260" cy="2818952"/>
                <a:chOff x="3971123" y="1693184"/>
                <a:chExt cx="1917811" cy="3340759"/>
              </a:xfrm>
            </p:grpSpPr>
            <p:sp>
              <p:nvSpPr>
                <p:cNvPr id="22" name="Freeform: Shape 21">
                  <a:extLst>
                    <a:ext uri="{FF2B5EF4-FFF2-40B4-BE49-F238E27FC236}">
                      <a16:creationId xmlns:a16="http://schemas.microsoft.com/office/drawing/2014/main" id="{6791C496-204A-4F7A-AB98-274EF4192005}"/>
                    </a:ext>
                  </a:extLst>
                </p:cNvPr>
                <p:cNvSpPr/>
                <p:nvPr/>
              </p:nvSpPr>
              <p:spPr>
                <a:xfrm>
                  <a:off x="3971123" y="2995399"/>
                  <a:ext cx="994419" cy="994419"/>
                </a:xfrm>
                <a:custGeom>
                  <a:avLst/>
                  <a:gdLst>
                    <a:gd name="connsiteX0" fmla="*/ 888604 w 880220"/>
                    <a:gd name="connsiteY0" fmla="*/ 888604 h 880220"/>
                    <a:gd name="connsiteX1" fmla="*/ 578431 w 880220"/>
                    <a:gd name="connsiteY1" fmla="*/ 310173 h 880220"/>
                    <a:gd name="connsiteX2" fmla="*/ 0 w 880220"/>
                    <a:gd name="connsiteY2" fmla="*/ 0 h 880220"/>
                    <a:gd name="connsiteX3" fmla="*/ 310173 w 880220"/>
                    <a:gd name="connsiteY3" fmla="*/ 578431 h 880220"/>
                    <a:gd name="connsiteX4" fmla="*/ 888604 w 880220"/>
                    <a:gd name="connsiteY4" fmla="*/ 888604 h 880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0220" h="880220">
                      <a:moveTo>
                        <a:pt x="888604" y="888604"/>
                      </a:moveTo>
                      <a:cubicBezTo>
                        <a:pt x="888604" y="888604"/>
                        <a:pt x="821539" y="557473"/>
                        <a:pt x="578431" y="310173"/>
                      </a:cubicBezTo>
                      <a:cubicBezTo>
                        <a:pt x="331131" y="67064"/>
                        <a:pt x="0" y="0"/>
                        <a:pt x="0" y="0"/>
                      </a:cubicBezTo>
                      <a:cubicBezTo>
                        <a:pt x="0" y="0"/>
                        <a:pt x="67064" y="331131"/>
                        <a:pt x="310173" y="578431"/>
                      </a:cubicBezTo>
                      <a:cubicBezTo>
                        <a:pt x="557473" y="821539"/>
                        <a:pt x="888604" y="888604"/>
                        <a:pt x="888604" y="888604"/>
                      </a:cubicBezTo>
                      <a:close/>
                    </a:path>
                  </a:pathLst>
                </a:custGeom>
                <a:solidFill>
                  <a:schemeClr val="accent2"/>
                </a:solidFill>
                <a:ln w="41870"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FAFE99CF-02BB-4DBE-B192-706E2AB9B083}"/>
                    </a:ext>
                  </a:extLst>
                </p:cNvPr>
                <p:cNvSpPr/>
                <p:nvPr/>
              </p:nvSpPr>
              <p:spPr>
                <a:xfrm>
                  <a:off x="4415332" y="2057804"/>
                  <a:ext cx="473533" cy="1373246"/>
                </a:xfrm>
                <a:custGeom>
                  <a:avLst/>
                  <a:gdLst>
                    <a:gd name="connsiteX0" fmla="*/ 378045 w 419152"/>
                    <a:gd name="connsiteY0" fmla="*/ 1215543 h 1215542"/>
                    <a:gd name="connsiteX1" fmla="*/ 399003 w 419152"/>
                    <a:gd name="connsiteY1" fmla="*/ 557473 h 1215542"/>
                    <a:gd name="connsiteX2" fmla="*/ 55298 w 419152"/>
                    <a:gd name="connsiteY2" fmla="*/ 0 h 1215542"/>
                    <a:gd name="connsiteX3" fmla="*/ 34340 w 419152"/>
                    <a:gd name="connsiteY3" fmla="*/ 658070 h 1215542"/>
                    <a:gd name="connsiteX4" fmla="*/ 378045 w 419152"/>
                    <a:gd name="connsiteY4" fmla="*/ 1215543 h 12155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152" h="1215542">
                      <a:moveTo>
                        <a:pt x="378045" y="1215543"/>
                      </a:moveTo>
                      <a:cubicBezTo>
                        <a:pt x="378045" y="1215543"/>
                        <a:pt x="487025" y="892795"/>
                        <a:pt x="399003" y="557473"/>
                      </a:cubicBezTo>
                      <a:cubicBezTo>
                        <a:pt x="310981" y="222151"/>
                        <a:pt x="55298" y="0"/>
                        <a:pt x="55298" y="0"/>
                      </a:cubicBezTo>
                      <a:cubicBezTo>
                        <a:pt x="55298" y="0"/>
                        <a:pt x="-53682" y="322747"/>
                        <a:pt x="34340" y="658070"/>
                      </a:cubicBezTo>
                      <a:cubicBezTo>
                        <a:pt x="122362" y="993392"/>
                        <a:pt x="378045" y="1215543"/>
                        <a:pt x="378045" y="1215543"/>
                      </a:cubicBezTo>
                      <a:close/>
                    </a:path>
                  </a:pathLst>
                </a:custGeom>
                <a:solidFill>
                  <a:schemeClr val="accent2"/>
                </a:solidFill>
                <a:ln w="41870"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49AB0EA8-A304-464B-9CCB-36A45A976B2D}"/>
                    </a:ext>
                  </a:extLst>
                </p:cNvPr>
                <p:cNvSpPr/>
                <p:nvPr/>
              </p:nvSpPr>
              <p:spPr>
                <a:xfrm>
                  <a:off x="4983572" y="1693184"/>
                  <a:ext cx="473533" cy="1373246"/>
                </a:xfrm>
                <a:custGeom>
                  <a:avLst/>
                  <a:gdLst>
                    <a:gd name="connsiteX0" fmla="*/ 399003 w 419152"/>
                    <a:gd name="connsiteY0" fmla="*/ 658070 h 1215542"/>
                    <a:gd name="connsiteX1" fmla="*/ 378045 w 419152"/>
                    <a:gd name="connsiteY1" fmla="*/ 0 h 1215542"/>
                    <a:gd name="connsiteX2" fmla="*/ 34340 w 419152"/>
                    <a:gd name="connsiteY2" fmla="*/ 557473 h 1215542"/>
                    <a:gd name="connsiteX3" fmla="*/ 55298 w 419152"/>
                    <a:gd name="connsiteY3" fmla="*/ 1215543 h 1215542"/>
                    <a:gd name="connsiteX4" fmla="*/ 399003 w 419152"/>
                    <a:gd name="connsiteY4" fmla="*/ 658070 h 12155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152" h="1215542">
                      <a:moveTo>
                        <a:pt x="399003" y="658070"/>
                      </a:moveTo>
                      <a:cubicBezTo>
                        <a:pt x="487025" y="322748"/>
                        <a:pt x="378045" y="0"/>
                        <a:pt x="378045" y="0"/>
                      </a:cubicBezTo>
                      <a:cubicBezTo>
                        <a:pt x="378045" y="0"/>
                        <a:pt x="122362" y="222151"/>
                        <a:pt x="34340" y="557473"/>
                      </a:cubicBezTo>
                      <a:cubicBezTo>
                        <a:pt x="-53682" y="892795"/>
                        <a:pt x="55298" y="1215543"/>
                        <a:pt x="55298" y="1215543"/>
                      </a:cubicBezTo>
                      <a:cubicBezTo>
                        <a:pt x="55298" y="1215543"/>
                        <a:pt x="306789" y="993392"/>
                        <a:pt x="399003" y="658070"/>
                      </a:cubicBezTo>
                      <a:close/>
                    </a:path>
                  </a:pathLst>
                </a:custGeom>
                <a:solidFill>
                  <a:schemeClr val="accent2"/>
                </a:solidFill>
                <a:ln w="41870"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683C3A4A-A67A-4534-86C5-B2A5C11C06E7}"/>
                    </a:ext>
                  </a:extLst>
                </p:cNvPr>
                <p:cNvSpPr/>
                <p:nvPr/>
              </p:nvSpPr>
              <p:spPr>
                <a:xfrm>
                  <a:off x="4018477" y="4003113"/>
                  <a:ext cx="1373247" cy="489565"/>
                </a:xfrm>
                <a:custGeom>
                  <a:avLst/>
                  <a:gdLst>
                    <a:gd name="connsiteX0" fmla="*/ 467467 w 1373247"/>
                    <a:gd name="connsiteY0" fmla="*/ 543 h 489565"/>
                    <a:gd name="connsiteX1" fmla="*/ 743448 w 1373247"/>
                    <a:gd name="connsiteY1" fmla="*/ 38795 h 489565"/>
                    <a:gd name="connsiteX2" fmla="*/ 1373247 w 1373247"/>
                    <a:gd name="connsiteY2" fmla="*/ 427093 h 489565"/>
                    <a:gd name="connsiteX3" fmla="*/ 629800 w 1373247"/>
                    <a:gd name="connsiteY3" fmla="*/ 450770 h 489565"/>
                    <a:gd name="connsiteX4" fmla="*/ 0 w 1373247"/>
                    <a:gd name="connsiteY4" fmla="*/ 62473 h 489565"/>
                    <a:gd name="connsiteX5" fmla="*/ 467467 w 1373247"/>
                    <a:gd name="connsiteY5" fmla="*/ 543 h 489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3247" h="489565">
                      <a:moveTo>
                        <a:pt x="467467" y="543"/>
                      </a:moveTo>
                      <a:cubicBezTo>
                        <a:pt x="554922" y="2984"/>
                        <a:pt x="648741" y="13935"/>
                        <a:pt x="743448" y="38795"/>
                      </a:cubicBezTo>
                      <a:cubicBezTo>
                        <a:pt x="1122275" y="138237"/>
                        <a:pt x="1373247" y="427093"/>
                        <a:pt x="1373247" y="427093"/>
                      </a:cubicBezTo>
                      <a:cubicBezTo>
                        <a:pt x="1373247" y="427093"/>
                        <a:pt x="1008626" y="550212"/>
                        <a:pt x="629800" y="450770"/>
                      </a:cubicBezTo>
                      <a:cubicBezTo>
                        <a:pt x="250973" y="351328"/>
                        <a:pt x="0" y="62473"/>
                        <a:pt x="0" y="62473"/>
                      </a:cubicBezTo>
                      <a:cubicBezTo>
                        <a:pt x="0" y="62473"/>
                        <a:pt x="205099" y="-6782"/>
                        <a:pt x="467467" y="543"/>
                      </a:cubicBezTo>
                      <a:close/>
                    </a:path>
                  </a:pathLst>
                </a:custGeom>
                <a:solidFill>
                  <a:schemeClr val="accent2"/>
                </a:solidFill>
                <a:ln w="41870"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A3161190-A2B9-4B3F-BC6C-7B8540156F08}"/>
                    </a:ext>
                  </a:extLst>
                </p:cNvPr>
                <p:cNvSpPr/>
                <p:nvPr/>
              </p:nvSpPr>
              <p:spPr>
                <a:xfrm flipV="1">
                  <a:off x="4515687" y="4544378"/>
                  <a:ext cx="1373247" cy="489565"/>
                </a:xfrm>
                <a:custGeom>
                  <a:avLst/>
                  <a:gdLst>
                    <a:gd name="connsiteX0" fmla="*/ 467467 w 1373247"/>
                    <a:gd name="connsiteY0" fmla="*/ 543 h 489565"/>
                    <a:gd name="connsiteX1" fmla="*/ 743448 w 1373247"/>
                    <a:gd name="connsiteY1" fmla="*/ 38795 h 489565"/>
                    <a:gd name="connsiteX2" fmla="*/ 1373247 w 1373247"/>
                    <a:gd name="connsiteY2" fmla="*/ 427093 h 489565"/>
                    <a:gd name="connsiteX3" fmla="*/ 629800 w 1373247"/>
                    <a:gd name="connsiteY3" fmla="*/ 450770 h 489565"/>
                    <a:gd name="connsiteX4" fmla="*/ 0 w 1373247"/>
                    <a:gd name="connsiteY4" fmla="*/ 62473 h 489565"/>
                    <a:gd name="connsiteX5" fmla="*/ 467467 w 1373247"/>
                    <a:gd name="connsiteY5" fmla="*/ 543 h 489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3247" h="489565">
                      <a:moveTo>
                        <a:pt x="467467" y="543"/>
                      </a:moveTo>
                      <a:cubicBezTo>
                        <a:pt x="554922" y="2984"/>
                        <a:pt x="648741" y="13935"/>
                        <a:pt x="743448" y="38795"/>
                      </a:cubicBezTo>
                      <a:cubicBezTo>
                        <a:pt x="1122275" y="138237"/>
                        <a:pt x="1373247" y="427093"/>
                        <a:pt x="1373247" y="427093"/>
                      </a:cubicBezTo>
                      <a:cubicBezTo>
                        <a:pt x="1373247" y="427093"/>
                        <a:pt x="1008626" y="550212"/>
                        <a:pt x="629800" y="450770"/>
                      </a:cubicBezTo>
                      <a:cubicBezTo>
                        <a:pt x="250973" y="351328"/>
                        <a:pt x="0" y="62473"/>
                        <a:pt x="0" y="62473"/>
                      </a:cubicBezTo>
                      <a:cubicBezTo>
                        <a:pt x="0" y="62473"/>
                        <a:pt x="205099" y="-6782"/>
                        <a:pt x="467467" y="543"/>
                      </a:cubicBezTo>
                      <a:close/>
                    </a:path>
                  </a:pathLst>
                </a:custGeom>
                <a:solidFill>
                  <a:schemeClr val="accent2"/>
                </a:solidFill>
                <a:ln w="41870" cap="flat">
                  <a:noFill/>
                  <a:prstDash val="solid"/>
                  <a:miter/>
                </a:ln>
              </p:spPr>
              <p:txBody>
                <a:bodyPr rtlCol="0" anchor="ctr"/>
                <a:lstStyle/>
                <a:p>
                  <a:endParaRPr lang="en-US"/>
                </a:p>
              </p:txBody>
            </p:sp>
          </p:grpSp>
          <p:sp>
            <p:nvSpPr>
              <p:cNvPr id="21" name="Oval 20">
                <a:extLst>
                  <a:ext uri="{FF2B5EF4-FFF2-40B4-BE49-F238E27FC236}">
                    <a16:creationId xmlns:a16="http://schemas.microsoft.com/office/drawing/2014/main" id="{558E866D-D16F-4324-9485-0E72B5E338BC}"/>
                  </a:ext>
                </a:extLst>
              </p:cNvPr>
              <p:cNvSpPr/>
              <p:nvPr/>
            </p:nvSpPr>
            <p:spPr bwMode="auto">
              <a:xfrm>
                <a:off x="5564425" y="4492222"/>
                <a:ext cx="432130" cy="432130"/>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
        <p:nvSpPr>
          <p:cNvPr id="32" name="Freeform 182">
            <a:extLst>
              <a:ext uri="{FF2B5EF4-FFF2-40B4-BE49-F238E27FC236}">
                <a16:creationId xmlns:a16="http://schemas.microsoft.com/office/drawing/2014/main" id="{44F70A00-9E88-448D-82DF-825E20D7D508}"/>
              </a:ext>
              <a:ext uri="{C183D7F6-B498-43B3-948B-1728B52AA6E4}">
                <adec:decorative xmlns:adec="http://schemas.microsoft.com/office/drawing/2017/decorative" val="1"/>
              </a:ext>
            </a:extLst>
          </p:cNvPr>
          <p:cNvSpPr/>
          <p:nvPr/>
        </p:nvSpPr>
        <p:spPr bwMode="auto">
          <a:xfrm>
            <a:off x="8587729" y="2568927"/>
            <a:ext cx="335853" cy="430749"/>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TextBox 10">
            <a:extLst>
              <a:ext uri="{FF2B5EF4-FFF2-40B4-BE49-F238E27FC236}">
                <a16:creationId xmlns:a16="http://schemas.microsoft.com/office/drawing/2014/main" id="{20773FFC-A75D-4616-A78E-5ADE9FC09139}"/>
              </a:ext>
            </a:extLst>
          </p:cNvPr>
          <p:cNvSpPr txBox="1"/>
          <p:nvPr/>
        </p:nvSpPr>
        <p:spPr>
          <a:xfrm>
            <a:off x="6469656" y="3865296"/>
            <a:ext cx="4572000" cy="1107996"/>
          </a:xfrm>
          <a:prstGeom prst="rect">
            <a:avLst/>
          </a:prstGeom>
          <a:noFill/>
        </p:spPr>
        <p:txBody>
          <a:bodyPr wrap="square" lIns="0" tIns="0" rIns="0" bIns="0" rtlCol="0">
            <a:spAutoFit/>
          </a:bodyPr>
          <a:lstStyle/>
          <a:p>
            <a:pPr algn="ctr"/>
            <a:r>
              <a:rPr lang="en-US" sz="2400" dirty="0">
                <a:gradFill>
                  <a:gsLst>
                    <a:gs pos="2917">
                      <a:schemeClr val="tx1"/>
                    </a:gs>
                    <a:gs pos="30000">
                      <a:schemeClr val="tx1"/>
                    </a:gs>
                  </a:gsLst>
                  <a:lin ang="5400000" scaled="0"/>
                </a:gradFill>
              </a:rPr>
              <a:t>Ranked 2017, 2018 and 2020 </a:t>
            </a:r>
          </a:p>
          <a:p>
            <a:pPr algn="ctr"/>
            <a:r>
              <a:rPr lang="en-US" sz="2400" b="1" dirty="0">
                <a:solidFill>
                  <a:schemeClr val="accent1"/>
                </a:solidFill>
                <a:latin typeface="+mj-lt"/>
              </a:rPr>
              <a:t>DBMS of the Year</a:t>
            </a:r>
            <a:r>
              <a:rPr lang="en-US" sz="2400" dirty="0">
                <a:gradFill>
                  <a:gsLst>
                    <a:gs pos="2917">
                      <a:schemeClr val="tx1"/>
                    </a:gs>
                    <a:gs pos="30000">
                      <a:schemeClr val="tx1"/>
                    </a:gs>
                  </a:gsLst>
                  <a:lin ang="5400000" scaled="0"/>
                </a:gradFill>
              </a:rPr>
              <a:t> </a:t>
            </a:r>
          </a:p>
          <a:p>
            <a:pPr algn="ctr"/>
            <a:r>
              <a:rPr lang="en-US" sz="2400" dirty="0">
                <a:gradFill>
                  <a:gsLst>
                    <a:gs pos="2917">
                      <a:schemeClr val="tx1"/>
                    </a:gs>
                    <a:gs pos="30000">
                      <a:schemeClr val="tx1"/>
                    </a:gs>
                  </a:gsLst>
                  <a:lin ang="5400000" scaled="0"/>
                </a:gradFill>
              </a:rPr>
              <a:t>by DB-Engines</a:t>
            </a:r>
          </a:p>
        </p:txBody>
      </p:sp>
      <p:sp>
        <p:nvSpPr>
          <p:cNvPr id="10" name="TextBox 9">
            <a:extLst>
              <a:ext uri="{FF2B5EF4-FFF2-40B4-BE49-F238E27FC236}">
                <a16:creationId xmlns:a16="http://schemas.microsoft.com/office/drawing/2014/main" id="{AC8490A1-B8FF-4695-9C22-B5808BB4E852}"/>
              </a:ext>
            </a:extLst>
          </p:cNvPr>
          <p:cNvSpPr txBox="1"/>
          <p:nvPr/>
        </p:nvSpPr>
        <p:spPr>
          <a:xfrm>
            <a:off x="588263" y="6287314"/>
            <a:ext cx="8145418" cy="276999"/>
          </a:xfrm>
          <a:prstGeom prst="rect">
            <a:avLst/>
          </a:prstGeom>
          <a:noFill/>
        </p:spPr>
        <p:txBody>
          <a:bodyPr wrap="square" lIns="0" tIns="0" rIns="0" bIns="0" rtlCol="0">
            <a:spAutoFit/>
          </a:bodyPr>
          <a:lstStyle/>
          <a:p>
            <a:r>
              <a:rPr lang="en-US" sz="900" dirty="0">
                <a:solidFill>
                  <a:schemeClr val="bg1">
                    <a:lumMod val="65000"/>
                  </a:schemeClr>
                </a:solidFill>
              </a:rPr>
              <a:t>https://survey.stackoverflow.co/2022/#section-most-loved-dreaded-and-wanted-databases  </a:t>
            </a:r>
          </a:p>
          <a:p>
            <a:r>
              <a:rPr lang="en-US" sz="900" dirty="0">
                <a:solidFill>
                  <a:schemeClr val="bg1">
                    <a:lumMod val="65000"/>
                  </a:schemeClr>
                </a:solidFill>
                <a:hlinkClick r:id="rId3">
                  <a:extLst>
                    <a:ext uri="{A12FA001-AC4F-418D-AE19-62706E023703}">
                      <ahyp:hlinkClr xmlns:ahyp="http://schemas.microsoft.com/office/drawing/2018/hyperlinkcolor" val="tx"/>
                    </a:ext>
                  </a:extLst>
                </a:hlinkClick>
              </a:rPr>
              <a:t>https://db-engines.com/en/blog_post/85</a:t>
            </a:r>
            <a:r>
              <a:rPr lang="en-US" sz="900" dirty="0">
                <a:solidFill>
                  <a:schemeClr val="bg1">
                    <a:lumMod val="65000"/>
                  </a:schemeClr>
                </a:solidFill>
              </a:rPr>
              <a:t> </a:t>
            </a:r>
          </a:p>
        </p:txBody>
      </p:sp>
    </p:spTree>
    <p:extLst>
      <p:ext uri="{BB962C8B-B14F-4D97-AF65-F5344CB8AC3E}">
        <p14:creationId xmlns:p14="http://schemas.microsoft.com/office/powerpoint/2010/main" val="199806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CAD4CE9F-B2DB-4AD9-B392-108B9E4EF752}"/>
              </a:ext>
            </a:extLst>
          </p:cNvPr>
          <p:cNvSpPr>
            <a:spLocks noGrp="1"/>
          </p:cNvSpPr>
          <p:nvPr>
            <p:ph type="title"/>
          </p:nvPr>
        </p:nvSpPr>
        <p:spPr>
          <a:xfrm>
            <a:off x="588263" y="3152001"/>
            <a:ext cx="4896264" cy="1107996"/>
          </a:xfrm>
        </p:spPr>
        <p:txBody>
          <a:bodyPr/>
          <a:lstStyle/>
          <a:p>
            <a:r>
              <a:rPr lang="en-US" dirty="0">
                <a:solidFill>
                  <a:schemeClr val="tx1"/>
                </a:solidFill>
              </a:rPr>
              <a:t>PostgreSQL has staying power for a reason</a:t>
            </a:r>
          </a:p>
        </p:txBody>
      </p:sp>
      <p:sp>
        <p:nvSpPr>
          <p:cNvPr id="75" name="Rectangle 74">
            <a:extLst>
              <a:ext uri="{FF2B5EF4-FFF2-40B4-BE49-F238E27FC236}">
                <a16:creationId xmlns:a16="http://schemas.microsoft.com/office/drawing/2014/main" id="{04E8394A-56B4-4B22-8807-9CDC162A3C60}"/>
              </a:ext>
            </a:extLst>
          </p:cNvPr>
          <p:cNvSpPr/>
          <p:nvPr/>
        </p:nvSpPr>
        <p:spPr>
          <a:xfrm>
            <a:off x="604293" y="4413523"/>
            <a:ext cx="4891663" cy="738664"/>
          </a:xfrm>
          <a:prstGeom prst="rect">
            <a:avLst/>
          </a:prstGeom>
        </p:spPr>
        <p:txBody>
          <a:bodyPr vert="horz" wrap="square" lIns="0" tIns="0" rIns="0" bIns="0" rtlCol="0" anchor="t">
            <a:spAutoFit/>
          </a:bodyPr>
          <a:lstStyle/>
          <a:p>
            <a:pPr lvl="0" defTabSz="932742">
              <a:spcBef>
                <a:spcPct val="0"/>
              </a:spcBef>
              <a:defRPr/>
            </a:pPr>
            <a:r>
              <a:rPr lang="en-US" sz="2400" spc="-20" dirty="0">
                <a:ln w="3175">
                  <a:noFill/>
                </a:ln>
                <a:solidFill>
                  <a:srgbClr val="0078D4"/>
                </a:solidFill>
                <a:latin typeface="Segoe UI Semibold"/>
                <a:cs typeface="Segoe UI" pitchFamily="34" charset="0"/>
              </a:rPr>
              <a:t>The world’s most advanced </a:t>
            </a:r>
            <a:br>
              <a:rPr lang="en-US" sz="2400" spc="-20" dirty="0">
                <a:ln w="3175">
                  <a:noFill/>
                </a:ln>
                <a:solidFill>
                  <a:srgbClr val="0078D4"/>
                </a:solidFill>
                <a:latin typeface="Segoe UI Semibold"/>
                <a:cs typeface="Segoe UI" pitchFamily="34" charset="0"/>
              </a:rPr>
            </a:br>
            <a:r>
              <a:rPr lang="en-US" sz="2400" spc="-20" dirty="0">
                <a:ln w="3175">
                  <a:noFill/>
                </a:ln>
                <a:solidFill>
                  <a:srgbClr val="0078D4"/>
                </a:solidFill>
                <a:latin typeface="Segoe UI Semibold"/>
                <a:cs typeface="Segoe UI" pitchFamily="34" charset="0"/>
              </a:rPr>
              <a:t>open source relational database</a:t>
            </a:r>
          </a:p>
        </p:txBody>
      </p:sp>
      <p:sp>
        <p:nvSpPr>
          <p:cNvPr id="21" name="Rectangle 20">
            <a:extLst>
              <a:ext uri="{FF2B5EF4-FFF2-40B4-BE49-F238E27FC236}">
                <a16:creationId xmlns:a16="http://schemas.microsoft.com/office/drawing/2014/main" id="{DF007233-4C8B-4049-93B2-BA7C563488CF}"/>
              </a:ext>
            </a:extLst>
          </p:cNvPr>
          <p:cNvSpPr/>
          <p:nvPr/>
        </p:nvSpPr>
        <p:spPr bwMode="auto">
          <a:xfrm>
            <a:off x="9043157" y="1573628"/>
            <a:ext cx="2560580" cy="165206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r>
              <a:rPr lang="en-US" sz="2000">
                <a:gradFill>
                  <a:gsLst>
                    <a:gs pos="2917">
                      <a:schemeClr val="tx1"/>
                    </a:gs>
                    <a:gs pos="30000">
                      <a:schemeClr val="tx1"/>
                    </a:gs>
                  </a:gsLst>
                  <a:lin ang="5400000" scaled="0"/>
                </a:gradFill>
                <a:latin typeface="+mj-lt"/>
              </a:rPr>
              <a:t>SQL-compliant</a:t>
            </a:r>
          </a:p>
        </p:txBody>
      </p:sp>
      <p:sp>
        <p:nvSpPr>
          <p:cNvPr id="22" name="Rectangle 21">
            <a:extLst>
              <a:ext uri="{FF2B5EF4-FFF2-40B4-BE49-F238E27FC236}">
                <a16:creationId xmlns:a16="http://schemas.microsoft.com/office/drawing/2014/main" id="{1C9EE07A-B226-460F-933A-284C159A7EA9}"/>
              </a:ext>
            </a:extLst>
          </p:cNvPr>
          <p:cNvSpPr/>
          <p:nvPr/>
        </p:nvSpPr>
        <p:spPr bwMode="auto">
          <a:xfrm>
            <a:off x="6122506" y="3632312"/>
            <a:ext cx="2560580" cy="165206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r>
              <a:rPr lang="en-US" sz="2000">
                <a:gradFill>
                  <a:gsLst>
                    <a:gs pos="2917">
                      <a:schemeClr val="tx1"/>
                    </a:gs>
                    <a:gs pos="30000">
                      <a:schemeClr val="tx1"/>
                    </a:gs>
                  </a:gsLst>
                  <a:lin ang="5400000" scaled="0"/>
                </a:gradFill>
                <a:latin typeface="+mj-lt"/>
              </a:rPr>
              <a:t>Extensible</a:t>
            </a:r>
          </a:p>
        </p:txBody>
      </p:sp>
      <p:sp>
        <p:nvSpPr>
          <p:cNvPr id="25" name="Rectangle 24">
            <a:extLst>
              <a:ext uri="{FF2B5EF4-FFF2-40B4-BE49-F238E27FC236}">
                <a16:creationId xmlns:a16="http://schemas.microsoft.com/office/drawing/2014/main" id="{235BF131-234F-4F13-BA60-D9C7516791F2}"/>
              </a:ext>
            </a:extLst>
          </p:cNvPr>
          <p:cNvSpPr/>
          <p:nvPr/>
        </p:nvSpPr>
        <p:spPr bwMode="auto">
          <a:xfrm>
            <a:off x="9043157" y="3632312"/>
            <a:ext cx="2560580" cy="165206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r>
              <a:rPr lang="en-US" sz="2000">
                <a:gradFill>
                  <a:gsLst>
                    <a:gs pos="2917">
                      <a:schemeClr val="tx1"/>
                    </a:gs>
                    <a:gs pos="30000">
                      <a:schemeClr val="tx1"/>
                    </a:gs>
                  </a:gsLst>
                  <a:lin ang="5400000" scaled="0"/>
                </a:gradFill>
                <a:latin typeface="+mj-lt"/>
              </a:rPr>
              <a:t>Developer-centric </a:t>
            </a:r>
          </a:p>
        </p:txBody>
      </p:sp>
      <p:sp>
        <p:nvSpPr>
          <p:cNvPr id="28" name="Rectangle 27">
            <a:extLst>
              <a:ext uri="{FF2B5EF4-FFF2-40B4-BE49-F238E27FC236}">
                <a16:creationId xmlns:a16="http://schemas.microsoft.com/office/drawing/2014/main" id="{C4834984-433B-4E09-A72C-04BD1FE92C9B}"/>
              </a:ext>
            </a:extLst>
          </p:cNvPr>
          <p:cNvSpPr/>
          <p:nvPr/>
        </p:nvSpPr>
        <p:spPr bwMode="auto">
          <a:xfrm>
            <a:off x="6122506" y="1573628"/>
            <a:ext cx="2560580" cy="165206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r>
              <a:rPr lang="en-US" sz="2000" dirty="0">
                <a:gradFill>
                  <a:gsLst>
                    <a:gs pos="2917">
                      <a:schemeClr val="tx1"/>
                    </a:gs>
                    <a:gs pos="30000">
                      <a:schemeClr val="tx1"/>
                    </a:gs>
                  </a:gsLst>
                  <a:lin ang="5400000" scaled="0"/>
                </a:gradFill>
                <a:latin typeface="+mj-lt"/>
              </a:rPr>
              <a:t>Open source</a:t>
            </a:r>
            <a:endParaRPr lang="en-US" sz="2800" dirty="0">
              <a:gradFill>
                <a:gsLst>
                  <a:gs pos="2917">
                    <a:schemeClr val="tx1"/>
                  </a:gs>
                  <a:gs pos="30000">
                    <a:schemeClr val="tx1"/>
                  </a:gs>
                </a:gsLst>
                <a:lin ang="5400000" scaled="0"/>
              </a:gradFill>
              <a:latin typeface="+mj-lt"/>
            </a:endParaRPr>
          </a:p>
        </p:txBody>
      </p:sp>
      <p:grpSp>
        <p:nvGrpSpPr>
          <p:cNvPr id="16" name="Group 347">
            <a:extLst>
              <a:ext uri="{FF2B5EF4-FFF2-40B4-BE49-F238E27FC236}">
                <a16:creationId xmlns:a16="http://schemas.microsoft.com/office/drawing/2014/main" id="{BC1B883A-2977-4DC8-93A0-73AD6CDD329D}"/>
              </a:ext>
              <a:ext uri="{C183D7F6-B498-43B3-948B-1728B52AA6E4}">
                <adec:decorative xmlns:adec="http://schemas.microsoft.com/office/drawing/2017/decorative" val="1"/>
              </a:ext>
            </a:extLst>
          </p:cNvPr>
          <p:cNvGrpSpPr>
            <a:grpSpLocks noChangeAspect="1"/>
          </p:cNvGrpSpPr>
          <p:nvPr/>
        </p:nvGrpSpPr>
        <p:grpSpPr bwMode="auto">
          <a:xfrm>
            <a:off x="9311898" y="1991867"/>
            <a:ext cx="643845" cy="643845"/>
            <a:chOff x="4616" y="2777"/>
            <a:chExt cx="312" cy="312"/>
          </a:xfrm>
        </p:grpSpPr>
        <p:sp>
          <p:nvSpPr>
            <p:cNvPr id="17" name="Freeform 348">
              <a:extLst>
                <a:ext uri="{FF2B5EF4-FFF2-40B4-BE49-F238E27FC236}">
                  <a16:creationId xmlns:a16="http://schemas.microsoft.com/office/drawing/2014/main" id="{9314E302-C4B3-49FC-96D0-BB222F496BD1}"/>
                </a:ext>
              </a:extLst>
            </p:cNvPr>
            <p:cNvSpPr>
              <a:spLocks/>
            </p:cNvSpPr>
            <p:nvPr/>
          </p:nvSpPr>
          <p:spPr bwMode="auto">
            <a:xfrm>
              <a:off x="4616" y="2777"/>
              <a:ext cx="91" cy="312"/>
            </a:xfrm>
            <a:custGeom>
              <a:avLst/>
              <a:gdLst>
                <a:gd name="T0" fmla="*/ 396 w 396"/>
                <a:gd name="T1" fmla="*/ 1366 h 1366"/>
                <a:gd name="T2" fmla="*/ 187 w 396"/>
                <a:gd name="T3" fmla="*/ 1305 h 1366"/>
                <a:gd name="T4" fmla="*/ 121 w 396"/>
                <a:gd name="T5" fmla="*/ 1108 h 1366"/>
                <a:gd name="T6" fmla="*/ 121 w 396"/>
                <a:gd name="T7" fmla="*/ 889 h 1366"/>
                <a:gd name="T8" fmla="*/ 0 w 396"/>
                <a:gd name="T9" fmla="*/ 743 h 1366"/>
                <a:gd name="T10" fmla="*/ 0 w 396"/>
                <a:gd name="T11" fmla="*/ 623 h 1366"/>
                <a:gd name="T12" fmla="*/ 121 w 396"/>
                <a:gd name="T13" fmla="*/ 470 h 1366"/>
                <a:gd name="T14" fmla="*/ 121 w 396"/>
                <a:gd name="T15" fmla="*/ 264 h 1366"/>
                <a:gd name="T16" fmla="*/ 189 w 396"/>
                <a:gd name="T17" fmla="*/ 65 h 1366"/>
                <a:gd name="T18" fmla="*/ 396 w 396"/>
                <a:gd name="T19" fmla="*/ 0 h 1366"/>
                <a:gd name="T20" fmla="*/ 396 w 396"/>
                <a:gd name="T21" fmla="*/ 123 h 1366"/>
                <a:gd name="T22" fmla="*/ 272 w 396"/>
                <a:gd name="T23" fmla="*/ 264 h 1366"/>
                <a:gd name="T24" fmla="*/ 272 w 396"/>
                <a:gd name="T25" fmla="*/ 471 h 1366"/>
                <a:gd name="T26" fmla="*/ 156 w 396"/>
                <a:gd name="T27" fmla="*/ 681 h 1366"/>
                <a:gd name="T28" fmla="*/ 156 w 396"/>
                <a:gd name="T29" fmla="*/ 684 h 1366"/>
                <a:gd name="T30" fmla="*/ 272 w 396"/>
                <a:gd name="T31" fmla="*/ 889 h 1366"/>
                <a:gd name="T32" fmla="*/ 272 w 396"/>
                <a:gd name="T33" fmla="*/ 1095 h 1366"/>
                <a:gd name="T34" fmla="*/ 300 w 396"/>
                <a:gd name="T35" fmla="*/ 1208 h 1366"/>
                <a:gd name="T36" fmla="*/ 396 w 396"/>
                <a:gd name="T37" fmla="*/ 1243 h 1366"/>
                <a:gd name="T38" fmla="*/ 396 w 396"/>
                <a:gd name="T39" fmla="*/ 1366 h 1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6" h="1366">
                  <a:moveTo>
                    <a:pt x="396" y="1366"/>
                  </a:moveTo>
                  <a:cubicBezTo>
                    <a:pt x="301" y="1366"/>
                    <a:pt x="232" y="1346"/>
                    <a:pt x="187" y="1305"/>
                  </a:cubicBezTo>
                  <a:cubicBezTo>
                    <a:pt x="143" y="1265"/>
                    <a:pt x="121" y="1199"/>
                    <a:pt x="121" y="1108"/>
                  </a:cubicBezTo>
                  <a:cubicBezTo>
                    <a:pt x="121" y="889"/>
                    <a:pt x="121" y="889"/>
                    <a:pt x="121" y="889"/>
                  </a:cubicBezTo>
                  <a:cubicBezTo>
                    <a:pt x="121" y="791"/>
                    <a:pt x="81" y="743"/>
                    <a:pt x="0" y="743"/>
                  </a:cubicBezTo>
                  <a:cubicBezTo>
                    <a:pt x="0" y="623"/>
                    <a:pt x="0" y="623"/>
                    <a:pt x="0" y="623"/>
                  </a:cubicBezTo>
                  <a:cubicBezTo>
                    <a:pt x="81" y="623"/>
                    <a:pt x="121" y="572"/>
                    <a:pt x="121" y="470"/>
                  </a:cubicBezTo>
                  <a:cubicBezTo>
                    <a:pt x="121" y="264"/>
                    <a:pt x="121" y="264"/>
                    <a:pt x="121" y="264"/>
                  </a:cubicBezTo>
                  <a:cubicBezTo>
                    <a:pt x="121" y="174"/>
                    <a:pt x="144" y="108"/>
                    <a:pt x="189" y="65"/>
                  </a:cubicBezTo>
                  <a:cubicBezTo>
                    <a:pt x="234" y="22"/>
                    <a:pt x="303" y="0"/>
                    <a:pt x="396" y="0"/>
                  </a:cubicBezTo>
                  <a:cubicBezTo>
                    <a:pt x="396" y="123"/>
                    <a:pt x="396" y="123"/>
                    <a:pt x="396" y="123"/>
                  </a:cubicBezTo>
                  <a:cubicBezTo>
                    <a:pt x="313" y="123"/>
                    <a:pt x="272" y="170"/>
                    <a:pt x="272" y="264"/>
                  </a:cubicBezTo>
                  <a:cubicBezTo>
                    <a:pt x="272" y="471"/>
                    <a:pt x="272" y="471"/>
                    <a:pt x="272" y="471"/>
                  </a:cubicBezTo>
                  <a:cubicBezTo>
                    <a:pt x="272" y="583"/>
                    <a:pt x="233" y="653"/>
                    <a:pt x="156" y="681"/>
                  </a:cubicBezTo>
                  <a:cubicBezTo>
                    <a:pt x="156" y="684"/>
                    <a:pt x="156" y="684"/>
                    <a:pt x="156" y="684"/>
                  </a:cubicBezTo>
                  <a:cubicBezTo>
                    <a:pt x="233" y="709"/>
                    <a:pt x="272" y="777"/>
                    <a:pt x="272" y="889"/>
                  </a:cubicBezTo>
                  <a:cubicBezTo>
                    <a:pt x="272" y="1095"/>
                    <a:pt x="272" y="1095"/>
                    <a:pt x="272" y="1095"/>
                  </a:cubicBezTo>
                  <a:cubicBezTo>
                    <a:pt x="272" y="1146"/>
                    <a:pt x="281" y="1184"/>
                    <a:pt x="300" y="1208"/>
                  </a:cubicBezTo>
                  <a:cubicBezTo>
                    <a:pt x="319" y="1231"/>
                    <a:pt x="351" y="1243"/>
                    <a:pt x="396" y="1243"/>
                  </a:cubicBezTo>
                  <a:lnTo>
                    <a:pt x="396" y="1366"/>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349">
              <a:extLst>
                <a:ext uri="{FF2B5EF4-FFF2-40B4-BE49-F238E27FC236}">
                  <a16:creationId xmlns:a16="http://schemas.microsoft.com/office/drawing/2014/main" id="{96BDF3BC-C10B-4EEE-BE2B-68C3BF39F0F9}"/>
                </a:ext>
              </a:extLst>
            </p:cNvPr>
            <p:cNvSpPr>
              <a:spLocks/>
            </p:cNvSpPr>
            <p:nvPr/>
          </p:nvSpPr>
          <p:spPr bwMode="auto">
            <a:xfrm>
              <a:off x="4838" y="2777"/>
              <a:ext cx="90" cy="312"/>
            </a:xfrm>
            <a:custGeom>
              <a:avLst/>
              <a:gdLst>
                <a:gd name="T0" fmla="*/ 0 w 395"/>
                <a:gd name="T1" fmla="*/ 1243 h 1366"/>
                <a:gd name="T2" fmla="*/ 96 w 395"/>
                <a:gd name="T3" fmla="*/ 1208 h 1366"/>
                <a:gd name="T4" fmla="*/ 124 w 395"/>
                <a:gd name="T5" fmla="*/ 1095 h 1366"/>
                <a:gd name="T6" fmla="*/ 124 w 395"/>
                <a:gd name="T7" fmla="*/ 889 h 1366"/>
                <a:gd name="T8" fmla="*/ 239 w 395"/>
                <a:gd name="T9" fmla="*/ 684 h 1366"/>
                <a:gd name="T10" fmla="*/ 239 w 395"/>
                <a:gd name="T11" fmla="*/ 681 h 1366"/>
                <a:gd name="T12" fmla="*/ 124 w 395"/>
                <a:gd name="T13" fmla="*/ 471 h 1366"/>
                <a:gd name="T14" fmla="*/ 124 w 395"/>
                <a:gd name="T15" fmla="*/ 264 h 1366"/>
                <a:gd name="T16" fmla="*/ 0 w 395"/>
                <a:gd name="T17" fmla="*/ 123 h 1366"/>
                <a:gd name="T18" fmla="*/ 0 w 395"/>
                <a:gd name="T19" fmla="*/ 0 h 1366"/>
                <a:gd name="T20" fmla="*/ 207 w 395"/>
                <a:gd name="T21" fmla="*/ 65 h 1366"/>
                <a:gd name="T22" fmla="*/ 274 w 395"/>
                <a:gd name="T23" fmla="*/ 264 h 1366"/>
                <a:gd name="T24" fmla="*/ 274 w 395"/>
                <a:gd name="T25" fmla="*/ 470 h 1366"/>
                <a:gd name="T26" fmla="*/ 395 w 395"/>
                <a:gd name="T27" fmla="*/ 623 h 1366"/>
                <a:gd name="T28" fmla="*/ 395 w 395"/>
                <a:gd name="T29" fmla="*/ 743 h 1366"/>
                <a:gd name="T30" fmla="*/ 274 w 395"/>
                <a:gd name="T31" fmla="*/ 889 h 1366"/>
                <a:gd name="T32" fmla="*/ 274 w 395"/>
                <a:gd name="T33" fmla="*/ 1108 h 1366"/>
                <a:gd name="T34" fmla="*/ 208 w 395"/>
                <a:gd name="T35" fmla="*/ 1305 h 1366"/>
                <a:gd name="T36" fmla="*/ 0 w 395"/>
                <a:gd name="T37" fmla="*/ 1366 h 1366"/>
                <a:gd name="T38" fmla="*/ 0 w 395"/>
                <a:gd name="T39" fmla="*/ 1243 h 1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5" h="1366">
                  <a:moveTo>
                    <a:pt x="0" y="1243"/>
                  </a:moveTo>
                  <a:cubicBezTo>
                    <a:pt x="45" y="1243"/>
                    <a:pt x="77" y="1231"/>
                    <a:pt x="96" y="1208"/>
                  </a:cubicBezTo>
                  <a:cubicBezTo>
                    <a:pt x="114" y="1184"/>
                    <a:pt x="124" y="1146"/>
                    <a:pt x="124" y="1095"/>
                  </a:cubicBezTo>
                  <a:cubicBezTo>
                    <a:pt x="124" y="889"/>
                    <a:pt x="124" y="889"/>
                    <a:pt x="124" y="889"/>
                  </a:cubicBezTo>
                  <a:cubicBezTo>
                    <a:pt x="124" y="777"/>
                    <a:pt x="162" y="709"/>
                    <a:pt x="239" y="684"/>
                  </a:cubicBezTo>
                  <a:cubicBezTo>
                    <a:pt x="239" y="681"/>
                    <a:pt x="239" y="681"/>
                    <a:pt x="239" y="681"/>
                  </a:cubicBezTo>
                  <a:cubicBezTo>
                    <a:pt x="162" y="653"/>
                    <a:pt x="124" y="583"/>
                    <a:pt x="124" y="471"/>
                  </a:cubicBezTo>
                  <a:cubicBezTo>
                    <a:pt x="124" y="264"/>
                    <a:pt x="124" y="264"/>
                    <a:pt x="124" y="264"/>
                  </a:cubicBezTo>
                  <a:cubicBezTo>
                    <a:pt x="124" y="170"/>
                    <a:pt x="82" y="123"/>
                    <a:pt x="0" y="123"/>
                  </a:cubicBezTo>
                  <a:cubicBezTo>
                    <a:pt x="0" y="0"/>
                    <a:pt x="0" y="0"/>
                    <a:pt x="0" y="0"/>
                  </a:cubicBezTo>
                  <a:cubicBezTo>
                    <a:pt x="93" y="0"/>
                    <a:pt x="162" y="22"/>
                    <a:pt x="207" y="65"/>
                  </a:cubicBezTo>
                  <a:cubicBezTo>
                    <a:pt x="252" y="108"/>
                    <a:pt x="274" y="174"/>
                    <a:pt x="274" y="264"/>
                  </a:cubicBezTo>
                  <a:cubicBezTo>
                    <a:pt x="274" y="470"/>
                    <a:pt x="274" y="470"/>
                    <a:pt x="274" y="470"/>
                  </a:cubicBezTo>
                  <a:cubicBezTo>
                    <a:pt x="274" y="572"/>
                    <a:pt x="315" y="623"/>
                    <a:pt x="395" y="623"/>
                  </a:cubicBezTo>
                  <a:cubicBezTo>
                    <a:pt x="395" y="743"/>
                    <a:pt x="395" y="743"/>
                    <a:pt x="395" y="743"/>
                  </a:cubicBezTo>
                  <a:cubicBezTo>
                    <a:pt x="315" y="743"/>
                    <a:pt x="274" y="791"/>
                    <a:pt x="274" y="889"/>
                  </a:cubicBezTo>
                  <a:cubicBezTo>
                    <a:pt x="274" y="1108"/>
                    <a:pt x="274" y="1108"/>
                    <a:pt x="274" y="1108"/>
                  </a:cubicBezTo>
                  <a:cubicBezTo>
                    <a:pt x="274" y="1199"/>
                    <a:pt x="252" y="1265"/>
                    <a:pt x="208" y="1305"/>
                  </a:cubicBezTo>
                  <a:cubicBezTo>
                    <a:pt x="164" y="1346"/>
                    <a:pt x="94" y="1366"/>
                    <a:pt x="0" y="1366"/>
                  </a:cubicBezTo>
                  <a:lnTo>
                    <a:pt x="0" y="1243"/>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0" name="Group 183">
            <a:extLst>
              <a:ext uri="{FF2B5EF4-FFF2-40B4-BE49-F238E27FC236}">
                <a16:creationId xmlns:a16="http://schemas.microsoft.com/office/drawing/2014/main" id="{6EC872AB-7B91-4636-AE0D-FF0FF4497A63}"/>
              </a:ext>
              <a:ext uri="{C183D7F6-B498-43B3-948B-1728B52AA6E4}">
                <adec:decorative xmlns:adec="http://schemas.microsoft.com/office/drawing/2017/decorative" val="1"/>
              </a:ext>
            </a:extLst>
          </p:cNvPr>
          <p:cNvGrpSpPr>
            <a:grpSpLocks noChangeAspect="1"/>
          </p:cNvGrpSpPr>
          <p:nvPr/>
        </p:nvGrpSpPr>
        <p:grpSpPr bwMode="auto">
          <a:xfrm>
            <a:off x="6347627" y="4050551"/>
            <a:ext cx="643845" cy="643845"/>
            <a:chOff x="2812" y="2781"/>
            <a:chExt cx="312" cy="312"/>
          </a:xfrm>
        </p:grpSpPr>
        <p:sp>
          <p:nvSpPr>
            <p:cNvPr id="31" name="Rectangle 184">
              <a:extLst>
                <a:ext uri="{FF2B5EF4-FFF2-40B4-BE49-F238E27FC236}">
                  <a16:creationId xmlns:a16="http://schemas.microsoft.com/office/drawing/2014/main" id="{D4373ADC-6895-44A0-B148-447C3976295C}"/>
                </a:ext>
              </a:extLst>
            </p:cNvPr>
            <p:cNvSpPr>
              <a:spLocks noChangeArrowheads="1"/>
            </p:cNvSpPr>
            <p:nvPr/>
          </p:nvSpPr>
          <p:spPr bwMode="auto">
            <a:xfrm>
              <a:off x="3095" y="2781"/>
              <a:ext cx="29" cy="97"/>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Rectangle 185">
              <a:extLst>
                <a:ext uri="{FF2B5EF4-FFF2-40B4-BE49-F238E27FC236}">
                  <a16:creationId xmlns:a16="http://schemas.microsoft.com/office/drawing/2014/main" id="{3934C98F-99F4-4D7F-8DFB-B888D1EAD3EE}"/>
                </a:ext>
              </a:extLst>
            </p:cNvPr>
            <p:cNvSpPr>
              <a:spLocks noChangeArrowheads="1"/>
            </p:cNvSpPr>
            <p:nvPr/>
          </p:nvSpPr>
          <p:spPr bwMode="auto">
            <a:xfrm>
              <a:off x="3027" y="2781"/>
              <a:ext cx="97" cy="3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Rectangle 186">
              <a:extLst>
                <a:ext uri="{FF2B5EF4-FFF2-40B4-BE49-F238E27FC236}">
                  <a16:creationId xmlns:a16="http://schemas.microsoft.com/office/drawing/2014/main" id="{B03ABAF9-58F9-4C5C-83BF-D9B2F6683B37}"/>
                </a:ext>
              </a:extLst>
            </p:cNvPr>
            <p:cNvSpPr>
              <a:spLocks noChangeArrowheads="1"/>
            </p:cNvSpPr>
            <p:nvPr/>
          </p:nvSpPr>
          <p:spPr bwMode="auto">
            <a:xfrm>
              <a:off x="3027" y="3064"/>
              <a:ext cx="97"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Rectangle 187">
              <a:extLst>
                <a:ext uri="{FF2B5EF4-FFF2-40B4-BE49-F238E27FC236}">
                  <a16:creationId xmlns:a16="http://schemas.microsoft.com/office/drawing/2014/main" id="{B84457B0-CE4E-4637-BB56-E138841FAB77}"/>
                </a:ext>
              </a:extLst>
            </p:cNvPr>
            <p:cNvSpPr>
              <a:spLocks noChangeArrowheads="1"/>
            </p:cNvSpPr>
            <p:nvPr/>
          </p:nvSpPr>
          <p:spPr bwMode="auto">
            <a:xfrm>
              <a:off x="3095" y="2995"/>
              <a:ext cx="29" cy="9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Rectangle 188">
              <a:extLst>
                <a:ext uri="{FF2B5EF4-FFF2-40B4-BE49-F238E27FC236}">
                  <a16:creationId xmlns:a16="http://schemas.microsoft.com/office/drawing/2014/main" id="{894131AE-EE25-4BAE-AF94-94C1495D3B33}"/>
                </a:ext>
              </a:extLst>
            </p:cNvPr>
            <p:cNvSpPr>
              <a:spLocks noChangeArrowheads="1"/>
            </p:cNvSpPr>
            <p:nvPr/>
          </p:nvSpPr>
          <p:spPr bwMode="auto">
            <a:xfrm>
              <a:off x="2812" y="2995"/>
              <a:ext cx="29" cy="9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Rectangle 189">
              <a:extLst>
                <a:ext uri="{FF2B5EF4-FFF2-40B4-BE49-F238E27FC236}">
                  <a16:creationId xmlns:a16="http://schemas.microsoft.com/office/drawing/2014/main" id="{53A05DCB-CFF7-41F3-BE27-5305485B7706}"/>
                </a:ext>
              </a:extLst>
            </p:cNvPr>
            <p:cNvSpPr>
              <a:spLocks noChangeArrowheads="1"/>
            </p:cNvSpPr>
            <p:nvPr/>
          </p:nvSpPr>
          <p:spPr bwMode="auto">
            <a:xfrm>
              <a:off x="2812" y="3064"/>
              <a:ext cx="98"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190">
              <a:extLst>
                <a:ext uri="{FF2B5EF4-FFF2-40B4-BE49-F238E27FC236}">
                  <a16:creationId xmlns:a16="http://schemas.microsoft.com/office/drawing/2014/main" id="{2D318367-0F26-438F-AD5A-04D9DF26101D}"/>
                </a:ext>
              </a:extLst>
            </p:cNvPr>
            <p:cNvSpPr>
              <a:spLocks/>
            </p:cNvSpPr>
            <p:nvPr/>
          </p:nvSpPr>
          <p:spPr bwMode="auto">
            <a:xfrm>
              <a:off x="2949" y="2789"/>
              <a:ext cx="167" cy="168"/>
            </a:xfrm>
            <a:custGeom>
              <a:avLst/>
              <a:gdLst>
                <a:gd name="T0" fmla="*/ 147 w 167"/>
                <a:gd name="T1" fmla="*/ 0 h 168"/>
                <a:gd name="T2" fmla="*/ 167 w 167"/>
                <a:gd name="T3" fmla="*/ 21 h 168"/>
                <a:gd name="T4" fmla="*/ 21 w 167"/>
                <a:gd name="T5" fmla="*/ 168 h 168"/>
                <a:gd name="T6" fmla="*/ 0 w 167"/>
                <a:gd name="T7" fmla="*/ 147 h 168"/>
                <a:gd name="T8" fmla="*/ 147 w 167"/>
                <a:gd name="T9" fmla="*/ 0 h 168"/>
              </a:gdLst>
              <a:ahLst/>
              <a:cxnLst>
                <a:cxn ang="0">
                  <a:pos x="T0" y="T1"/>
                </a:cxn>
                <a:cxn ang="0">
                  <a:pos x="T2" y="T3"/>
                </a:cxn>
                <a:cxn ang="0">
                  <a:pos x="T4" y="T5"/>
                </a:cxn>
                <a:cxn ang="0">
                  <a:pos x="T6" y="T7"/>
                </a:cxn>
                <a:cxn ang="0">
                  <a:pos x="T8" y="T9"/>
                </a:cxn>
              </a:cxnLst>
              <a:rect l="0" t="0" r="r" b="b"/>
              <a:pathLst>
                <a:path w="167" h="168">
                  <a:moveTo>
                    <a:pt x="147" y="0"/>
                  </a:moveTo>
                  <a:lnTo>
                    <a:pt x="167" y="21"/>
                  </a:lnTo>
                  <a:lnTo>
                    <a:pt x="21" y="168"/>
                  </a:lnTo>
                  <a:lnTo>
                    <a:pt x="0" y="147"/>
                  </a:lnTo>
                  <a:lnTo>
                    <a:pt x="147"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91">
              <a:extLst>
                <a:ext uri="{FF2B5EF4-FFF2-40B4-BE49-F238E27FC236}">
                  <a16:creationId xmlns:a16="http://schemas.microsoft.com/office/drawing/2014/main" id="{E0B56C8A-B81E-4269-B75F-F2DDF278D6FE}"/>
                </a:ext>
              </a:extLst>
            </p:cNvPr>
            <p:cNvSpPr>
              <a:spLocks/>
            </p:cNvSpPr>
            <p:nvPr/>
          </p:nvSpPr>
          <p:spPr bwMode="auto">
            <a:xfrm>
              <a:off x="2948" y="2918"/>
              <a:ext cx="168" cy="167"/>
            </a:xfrm>
            <a:custGeom>
              <a:avLst/>
              <a:gdLst>
                <a:gd name="T0" fmla="*/ 168 w 168"/>
                <a:gd name="T1" fmla="*/ 146 h 167"/>
                <a:gd name="T2" fmla="*/ 147 w 168"/>
                <a:gd name="T3" fmla="*/ 167 h 167"/>
                <a:gd name="T4" fmla="*/ 0 w 168"/>
                <a:gd name="T5" fmla="*/ 20 h 167"/>
                <a:gd name="T6" fmla="*/ 21 w 168"/>
                <a:gd name="T7" fmla="*/ 0 h 167"/>
                <a:gd name="T8" fmla="*/ 168 w 168"/>
                <a:gd name="T9" fmla="*/ 146 h 167"/>
              </a:gdLst>
              <a:ahLst/>
              <a:cxnLst>
                <a:cxn ang="0">
                  <a:pos x="T0" y="T1"/>
                </a:cxn>
                <a:cxn ang="0">
                  <a:pos x="T2" y="T3"/>
                </a:cxn>
                <a:cxn ang="0">
                  <a:pos x="T4" y="T5"/>
                </a:cxn>
                <a:cxn ang="0">
                  <a:pos x="T6" y="T7"/>
                </a:cxn>
                <a:cxn ang="0">
                  <a:pos x="T8" y="T9"/>
                </a:cxn>
              </a:cxnLst>
              <a:rect l="0" t="0" r="r" b="b"/>
              <a:pathLst>
                <a:path w="168" h="167">
                  <a:moveTo>
                    <a:pt x="168" y="146"/>
                  </a:moveTo>
                  <a:lnTo>
                    <a:pt x="147" y="167"/>
                  </a:lnTo>
                  <a:lnTo>
                    <a:pt x="0" y="20"/>
                  </a:lnTo>
                  <a:lnTo>
                    <a:pt x="21" y="0"/>
                  </a:lnTo>
                  <a:lnTo>
                    <a:pt x="168" y="14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192">
              <a:extLst>
                <a:ext uri="{FF2B5EF4-FFF2-40B4-BE49-F238E27FC236}">
                  <a16:creationId xmlns:a16="http://schemas.microsoft.com/office/drawing/2014/main" id="{55DD7C14-06E0-4894-A823-443C036A8ECB}"/>
                </a:ext>
              </a:extLst>
            </p:cNvPr>
            <p:cNvSpPr>
              <a:spLocks/>
            </p:cNvSpPr>
            <p:nvPr/>
          </p:nvSpPr>
          <p:spPr bwMode="auto">
            <a:xfrm>
              <a:off x="2820" y="2917"/>
              <a:ext cx="167" cy="168"/>
            </a:xfrm>
            <a:custGeom>
              <a:avLst/>
              <a:gdLst>
                <a:gd name="T0" fmla="*/ 20 w 167"/>
                <a:gd name="T1" fmla="*/ 168 h 168"/>
                <a:gd name="T2" fmla="*/ 0 w 167"/>
                <a:gd name="T3" fmla="*/ 147 h 168"/>
                <a:gd name="T4" fmla="*/ 147 w 167"/>
                <a:gd name="T5" fmla="*/ 0 h 168"/>
                <a:gd name="T6" fmla="*/ 167 w 167"/>
                <a:gd name="T7" fmla="*/ 21 h 168"/>
                <a:gd name="T8" fmla="*/ 20 w 167"/>
                <a:gd name="T9" fmla="*/ 168 h 168"/>
              </a:gdLst>
              <a:ahLst/>
              <a:cxnLst>
                <a:cxn ang="0">
                  <a:pos x="T0" y="T1"/>
                </a:cxn>
                <a:cxn ang="0">
                  <a:pos x="T2" y="T3"/>
                </a:cxn>
                <a:cxn ang="0">
                  <a:pos x="T4" y="T5"/>
                </a:cxn>
                <a:cxn ang="0">
                  <a:pos x="T6" y="T7"/>
                </a:cxn>
                <a:cxn ang="0">
                  <a:pos x="T8" y="T9"/>
                </a:cxn>
              </a:cxnLst>
              <a:rect l="0" t="0" r="r" b="b"/>
              <a:pathLst>
                <a:path w="167" h="168">
                  <a:moveTo>
                    <a:pt x="20" y="168"/>
                  </a:moveTo>
                  <a:lnTo>
                    <a:pt x="0" y="147"/>
                  </a:lnTo>
                  <a:lnTo>
                    <a:pt x="147" y="0"/>
                  </a:lnTo>
                  <a:lnTo>
                    <a:pt x="167" y="21"/>
                  </a:lnTo>
                  <a:lnTo>
                    <a:pt x="20" y="16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193">
              <a:extLst>
                <a:ext uri="{FF2B5EF4-FFF2-40B4-BE49-F238E27FC236}">
                  <a16:creationId xmlns:a16="http://schemas.microsoft.com/office/drawing/2014/main" id="{F51B4578-56AC-4163-A09E-7888EE131030}"/>
                </a:ext>
              </a:extLst>
            </p:cNvPr>
            <p:cNvSpPr>
              <a:spLocks/>
            </p:cNvSpPr>
            <p:nvPr/>
          </p:nvSpPr>
          <p:spPr bwMode="auto">
            <a:xfrm>
              <a:off x="2820" y="2789"/>
              <a:ext cx="168" cy="167"/>
            </a:xfrm>
            <a:custGeom>
              <a:avLst/>
              <a:gdLst>
                <a:gd name="T0" fmla="*/ 0 w 168"/>
                <a:gd name="T1" fmla="*/ 21 h 167"/>
                <a:gd name="T2" fmla="*/ 21 w 168"/>
                <a:gd name="T3" fmla="*/ 0 h 167"/>
                <a:gd name="T4" fmla="*/ 168 w 168"/>
                <a:gd name="T5" fmla="*/ 147 h 167"/>
                <a:gd name="T6" fmla="*/ 147 w 168"/>
                <a:gd name="T7" fmla="*/ 167 h 167"/>
                <a:gd name="T8" fmla="*/ 0 w 168"/>
                <a:gd name="T9" fmla="*/ 21 h 167"/>
              </a:gdLst>
              <a:ahLst/>
              <a:cxnLst>
                <a:cxn ang="0">
                  <a:pos x="T0" y="T1"/>
                </a:cxn>
                <a:cxn ang="0">
                  <a:pos x="T2" y="T3"/>
                </a:cxn>
                <a:cxn ang="0">
                  <a:pos x="T4" y="T5"/>
                </a:cxn>
                <a:cxn ang="0">
                  <a:pos x="T6" y="T7"/>
                </a:cxn>
                <a:cxn ang="0">
                  <a:pos x="T8" y="T9"/>
                </a:cxn>
              </a:cxnLst>
              <a:rect l="0" t="0" r="r" b="b"/>
              <a:pathLst>
                <a:path w="168" h="167">
                  <a:moveTo>
                    <a:pt x="0" y="21"/>
                  </a:moveTo>
                  <a:lnTo>
                    <a:pt x="21" y="0"/>
                  </a:lnTo>
                  <a:lnTo>
                    <a:pt x="168" y="147"/>
                  </a:lnTo>
                  <a:lnTo>
                    <a:pt x="147" y="167"/>
                  </a:lnTo>
                  <a:lnTo>
                    <a:pt x="0" y="2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Rectangle 194">
              <a:extLst>
                <a:ext uri="{FF2B5EF4-FFF2-40B4-BE49-F238E27FC236}">
                  <a16:creationId xmlns:a16="http://schemas.microsoft.com/office/drawing/2014/main" id="{8C5216CB-77A6-43C5-B86A-2881437BB5A7}"/>
                </a:ext>
              </a:extLst>
            </p:cNvPr>
            <p:cNvSpPr>
              <a:spLocks noChangeArrowheads="1"/>
            </p:cNvSpPr>
            <p:nvPr/>
          </p:nvSpPr>
          <p:spPr bwMode="auto">
            <a:xfrm>
              <a:off x="2812" y="2781"/>
              <a:ext cx="98"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Rectangle 195">
              <a:extLst>
                <a:ext uri="{FF2B5EF4-FFF2-40B4-BE49-F238E27FC236}">
                  <a16:creationId xmlns:a16="http://schemas.microsoft.com/office/drawing/2014/main" id="{B7AE4CC6-DD88-4D52-9A55-462877F3C281}"/>
                </a:ext>
              </a:extLst>
            </p:cNvPr>
            <p:cNvSpPr>
              <a:spLocks noChangeArrowheads="1"/>
            </p:cNvSpPr>
            <p:nvPr/>
          </p:nvSpPr>
          <p:spPr bwMode="auto">
            <a:xfrm>
              <a:off x="2812" y="2781"/>
              <a:ext cx="30" cy="9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68" name="Group 67">
            <a:extLst>
              <a:ext uri="{FF2B5EF4-FFF2-40B4-BE49-F238E27FC236}">
                <a16:creationId xmlns:a16="http://schemas.microsoft.com/office/drawing/2014/main" id="{90A32894-2232-4792-B8AF-7B593212C3D2}"/>
              </a:ext>
              <a:ext uri="{C183D7F6-B498-43B3-948B-1728B52AA6E4}">
                <adec:decorative xmlns:adec="http://schemas.microsoft.com/office/drawing/2017/decorative" val="1"/>
              </a:ext>
            </a:extLst>
          </p:cNvPr>
          <p:cNvGrpSpPr/>
          <p:nvPr/>
        </p:nvGrpSpPr>
        <p:grpSpPr>
          <a:xfrm>
            <a:off x="9263246" y="4099058"/>
            <a:ext cx="638310" cy="638310"/>
            <a:chOff x="4843010" y="296637"/>
            <a:chExt cx="495301" cy="495301"/>
          </a:xfrm>
        </p:grpSpPr>
        <p:sp>
          <p:nvSpPr>
            <p:cNvPr id="58" name="Rectangle 61">
              <a:extLst>
                <a:ext uri="{FF2B5EF4-FFF2-40B4-BE49-F238E27FC236}">
                  <a16:creationId xmlns:a16="http://schemas.microsoft.com/office/drawing/2014/main" id="{DD8F5784-D8F0-4152-BF04-1EDCE5BF8ED3}"/>
                </a:ext>
              </a:extLst>
            </p:cNvPr>
            <p:cNvSpPr>
              <a:spLocks noChangeArrowheads="1"/>
            </p:cNvSpPr>
            <p:nvPr/>
          </p:nvSpPr>
          <p:spPr bwMode="auto">
            <a:xfrm>
              <a:off x="4843010" y="296637"/>
              <a:ext cx="30163" cy="107950"/>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59" name="Rectangle 62">
              <a:extLst>
                <a:ext uri="{FF2B5EF4-FFF2-40B4-BE49-F238E27FC236}">
                  <a16:creationId xmlns:a16="http://schemas.microsoft.com/office/drawing/2014/main" id="{5A23BFE6-D9D0-42E9-9947-D54D820452E5}"/>
                </a:ext>
              </a:extLst>
            </p:cNvPr>
            <p:cNvSpPr>
              <a:spLocks noChangeArrowheads="1"/>
            </p:cNvSpPr>
            <p:nvPr/>
          </p:nvSpPr>
          <p:spPr bwMode="auto">
            <a:xfrm>
              <a:off x="4843010" y="296637"/>
              <a:ext cx="107950" cy="30163"/>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60" name="Rectangle 63">
              <a:extLst>
                <a:ext uri="{FF2B5EF4-FFF2-40B4-BE49-F238E27FC236}">
                  <a16:creationId xmlns:a16="http://schemas.microsoft.com/office/drawing/2014/main" id="{278024C9-591E-4DE5-8265-2DCDC76624BF}"/>
                </a:ext>
              </a:extLst>
            </p:cNvPr>
            <p:cNvSpPr>
              <a:spLocks noChangeArrowheads="1"/>
            </p:cNvSpPr>
            <p:nvPr/>
          </p:nvSpPr>
          <p:spPr bwMode="auto">
            <a:xfrm>
              <a:off x="4843010" y="761775"/>
              <a:ext cx="107950" cy="30163"/>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61" name="Rectangle 64">
              <a:extLst>
                <a:ext uri="{FF2B5EF4-FFF2-40B4-BE49-F238E27FC236}">
                  <a16:creationId xmlns:a16="http://schemas.microsoft.com/office/drawing/2014/main" id="{01E0686B-D779-415E-BC6D-6D77E6374531}"/>
                </a:ext>
              </a:extLst>
            </p:cNvPr>
            <p:cNvSpPr>
              <a:spLocks noChangeArrowheads="1"/>
            </p:cNvSpPr>
            <p:nvPr/>
          </p:nvSpPr>
          <p:spPr bwMode="auto">
            <a:xfrm>
              <a:off x="4843010" y="683987"/>
              <a:ext cx="30163" cy="107950"/>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62" name="Rectangle 65">
              <a:extLst>
                <a:ext uri="{FF2B5EF4-FFF2-40B4-BE49-F238E27FC236}">
                  <a16:creationId xmlns:a16="http://schemas.microsoft.com/office/drawing/2014/main" id="{96122E2C-04E8-4408-B546-BECA03FF0760}"/>
                </a:ext>
              </a:extLst>
            </p:cNvPr>
            <p:cNvSpPr>
              <a:spLocks noChangeArrowheads="1"/>
            </p:cNvSpPr>
            <p:nvPr/>
          </p:nvSpPr>
          <p:spPr bwMode="auto">
            <a:xfrm>
              <a:off x="5308148" y="296637"/>
              <a:ext cx="30163" cy="107950"/>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63" name="Rectangle 66">
              <a:extLst>
                <a:ext uri="{FF2B5EF4-FFF2-40B4-BE49-F238E27FC236}">
                  <a16:creationId xmlns:a16="http://schemas.microsoft.com/office/drawing/2014/main" id="{B7D4285E-1CF3-4EE2-9B8E-2004414AC264}"/>
                </a:ext>
              </a:extLst>
            </p:cNvPr>
            <p:cNvSpPr>
              <a:spLocks noChangeArrowheads="1"/>
            </p:cNvSpPr>
            <p:nvPr/>
          </p:nvSpPr>
          <p:spPr bwMode="auto">
            <a:xfrm>
              <a:off x="5230360" y="296637"/>
              <a:ext cx="107950" cy="30163"/>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64" name="Rectangle 67">
              <a:extLst>
                <a:ext uri="{FF2B5EF4-FFF2-40B4-BE49-F238E27FC236}">
                  <a16:creationId xmlns:a16="http://schemas.microsoft.com/office/drawing/2014/main" id="{3608DD32-0A89-4477-9A33-399DB3367609}"/>
                </a:ext>
              </a:extLst>
            </p:cNvPr>
            <p:cNvSpPr>
              <a:spLocks noChangeArrowheads="1"/>
            </p:cNvSpPr>
            <p:nvPr/>
          </p:nvSpPr>
          <p:spPr bwMode="auto">
            <a:xfrm>
              <a:off x="5230360" y="761775"/>
              <a:ext cx="107950" cy="30163"/>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65" name="Rectangle 68">
              <a:extLst>
                <a:ext uri="{FF2B5EF4-FFF2-40B4-BE49-F238E27FC236}">
                  <a16:creationId xmlns:a16="http://schemas.microsoft.com/office/drawing/2014/main" id="{2521F820-6DAA-42D1-B382-F3536024E338}"/>
                </a:ext>
              </a:extLst>
            </p:cNvPr>
            <p:cNvSpPr>
              <a:spLocks noChangeArrowheads="1"/>
            </p:cNvSpPr>
            <p:nvPr/>
          </p:nvSpPr>
          <p:spPr bwMode="auto">
            <a:xfrm>
              <a:off x="5308148" y="683987"/>
              <a:ext cx="30163" cy="107950"/>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66" name="Oval 69">
              <a:extLst>
                <a:ext uri="{FF2B5EF4-FFF2-40B4-BE49-F238E27FC236}">
                  <a16:creationId xmlns:a16="http://schemas.microsoft.com/office/drawing/2014/main" id="{39E81033-682F-41FB-94D8-B09C118B4C8B}"/>
                </a:ext>
              </a:extLst>
            </p:cNvPr>
            <p:cNvSpPr>
              <a:spLocks noChangeArrowheads="1"/>
            </p:cNvSpPr>
            <p:nvPr/>
          </p:nvSpPr>
          <p:spPr bwMode="auto">
            <a:xfrm>
              <a:off x="5044623" y="436337"/>
              <a:ext cx="92075" cy="9207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Freeform 70">
              <a:extLst>
                <a:ext uri="{FF2B5EF4-FFF2-40B4-BE49-F238E27FC236}">
                  <a16:creationId xmlns:a16="http://schemas.microsoft.com/office/drawing/2014/main" id="{10DE8570-474B-4566-805B-668FCA450E7C}"/>
                </a:ext>
              </a:extLst>
            </p:cNvPr>
            <p:cNvSpPr>
              <a:spLocks/>
            </p:cNvSpPr>
            <p:nvPr/>
          </p:nvSpPr>
          <p:spPr bwMode="auto">
            <a:xfrm>
              <a:off x="4998585" y="560162"/>
              <a:ext cx="185738" cy="92075"/>
            </a:xfrm>
            <a:custGeom>
              <a:avLst/>
              <a:gdLst>
                <a:gd name="T0" fmla="*/ 0 w 512"/>
                <a:gd name="T1" fmla="*/ 256 h 256"/>
                <a:gd name="T2" fmla="*/ 256 w 512"/>
                <a:gd name="T3" fmla="*/ 0 h 256"/>
                <a:gd name="T4" fmla="*/ 512 w 512"/>
                <a:gd name="T5" fmla="*/ 256 h 256"/>
                <a:gd name="T6" fmla="*/ 0 w 512"/>
                <a:gd name="T7" fmla="*/ 256 h 256"/>
              </a:gdLst>
              <a:ahLst/>
              <a:cxnLst>
                <a:cxn ang="0">
                  <a:pos x="T0" y="T1"/>
                </a:cxn>
                <a:cxn ang="0">
                  <a:pos x="T2" y="T3"/>
                </a:cxn>
                <a:cxn ang="0">
                  <a:pos x="T4" y="T5"/>
                </a:cxn>
                <a:cxn ang="0">
                  <a:pos x="T6" y="T7"/>
                </a:cxn>
              </a:cxnLst>
              <a:rect l="0" t="0" r="r" b="b"/>
              <a:pathLst>
                <a:path w="512" h="256">
                  <a:moveTo>
                    <a:pt x="0" y="256"/>
                  </a:moveTo>
                  <a:cubicBezTo>
                    <a:pt x="0" y="115"/>
                    <a:pt x="114" y="0"/>
                    <a:pt x="256" y="0"/>
                  </a:cubicBezTo>
                  <a:cubicBezTo>
                    <a:pt x="397" y="0"/>
                    <a:pt x="512" y="115"/>
                    <a:pt x="512" y="256"/>
                  </a:cubicBezTo>
                  <a:lnTo>
                    <a:pt x="0" y="25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69" name="Group 68">
            <a:extLst>
              <a:ext uri="{FF2B5EF4-FFF2-40B4-BE49-F238E27FC236}">
                <a16:creationId xmlns:a16="http://schemas.microsoft.com/office/drawing/2014/main" id="{E7A166B7-BD02-4F73-8ACC-5D17CB5021C6}"/>
              </a:ext>
              <a:ext uri="{C183D7F6-B498-43B3-948B-1728B52AA6E4}">
                <adec:decorative xmlns:adec="http://schemas.microsoft.com/office/drawing/2017/decorative" val="1"/>
              </a:ext>
            </a:extLst>
          </p:cNvPr>
          <p:cNvGrpSpPr/>
          <p:nvPr/>
        </p:nvGrpSpPr>
        <p:grpSpPr>
          <a:xfrm>
            <a:off x="6342595" y="2025393"/>
            <a:ext cx="639260" cy="639260"/>
            <a:chOff x="8281988" y="4418013"/>
            <a:chExt cx="495300" cy="495300"/>
          </a:xfrm>
        </p:grpSpPr>
        <p:sp>
          <p:nvSpPr>
            <p:cNvPr id="70" name="Freeform: Shape 69">
              <a:extLst>
                <a:ext uri="{FF2B5EF4-FFF2-40B4-BE49-F238E27FC236}">
                  <a16:creationId xmlns:a16="http://schemas.microsoft.com/office/drawing/2014/main" id="{B6D1ADDE-1746-4438-B1BD-9594EDDDC91E}"/>
                </a:ext>
              </a:extLst>
            </p:cNvPr>
            <p:cNvSpPr>
              <a:spLocks/>
            </p:cNvSpPr>
            <p:nvPr/>
          </p:nvSpPr>
          <p:spPr bwMode="auto">
            <a:xfrm>
              <a:off x="8281988" y="4603751"/>
              <a:ext cx="247650" cy="309562"/>
            </a:xfrm>
            <a:custGeom>
              <a:avLst/>
              <a:gdLst>
                <a:gd name="connsiteX0" fmla="*/ 124006 w 247650"/>
                <a:gd name="connsiteY0" fmla="*/ 169862 h 309562"/>
                <a:gd name="connsiteX1" fmla="*/ 247650 w 247650"/>
                <a:gd name="connsiteY1" fmla="*/ 293919 h 309562"/>
                <a:gd name="connsiteX2" fmla="*/ 247650 w 247650"/>
                <a:gd name="connsiteY2" fmla="*/ 309562 h 309562"/>
                <a:gd name="connsiteX3" fmla="*/ 0 w 247650"/>
                <a:gd name="connsiteY3" fmla="*/ 309562 h 309562"/>
                <a:gd name="connsiteX4" fmla="*/ 0 w 247650"/>
                <a:gd name="connsiteY4" fmla="*/ 293919 h 309562"/>
                <a:gd name="connsiteX5" fmla="*/ 124006 w 247650"/>
                <a:gd name="connsiteY5" fmla="*/ 169862 h 309562"/>
                <a:gd name="connsiteX6" fmla="*/ 123825 w 247650"/>
                <a:gd name="connsiteY6" fmla="*/ 0 h 309562"/>
                <a:gd name="connsiteX7" fmla="*/ 193675 w 247650"/>
                <a:gd name="connsiteY7" fmla="*/ 69850 h 309562"/>
                <a:gd name="connsiteX8" fmla="*/ 123825 w 247650"/>
                <a:gd name="connsiteY8" fmla="*/ 139700 h 309562"/>
                <a:gd name="connsiteX9" fmla="*/ 53975 w 247650"/>
                <a:gd name="connsiteY9" fmla="*/ 69850 h 309562"/>
                <a:gd name="connsiteX10" fmla="*/ 123825 w 247650"/>
                <a:gd name="connsiteY10" fmla="*/ 0 h 309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650" h="309562">
                  <a:moveTo>
                    <a:pt x="124006" y="169862"/>
                  </a:moveTo>
                  <a:cubicBezTo>
                    <a:pt x="192174" y="169862"/>
                    <a:pt x="247650" y="225524"/>
                    <a:pt x="247650" y="293919"/>
                  </a:cubicBezTo>
                  <a:cubicBezTo>
                    <a:pt x="247650" y="309562"/>
                    <a:pt x="247650" y="309562"/>
                    <a:pt x="247650" y="309562"/>
                  </a:cubicBezTo>
                  <a:cubicBezTo>
                    <a:pt x="0" y="309562"/>
                    <a:pt x="0" y="309562"/>
                    <a:pt x="0" y="309562"/>
                  </a:cubicBezTo>
                  <a:cubicBezTo>
                    <a:pt x="0" y="293919"/>
                    <a:pt x="0" y="293919"/>
                    <a:pt x="0" y="293919"/>
                  </a:cubicBezTo>
                  <a:cubicBezTo>
                    <a:pt x="0" y="225524"/>
                    <a:pt x="55477" y="169862"/>
                    <a:pt x="124006" y="169862"/>
                  </a:cubicBezTo>
                  <a:close/>
                  <a:moveTo>
                    <a:pt x="123825" y="0"/>
                  </a:moveTo>
                  <a:cubicBezTo>
                    <a:pt x="162402" y="0"/>
                    <a:pt x="193675" y="31273"/>
                    <a:pt x="193675" y="69850"/>
                  </a:cubicBezTo>
                  <a:cubicBezTo>
                    <a:pt x="193675" y="108427"/>
                    <a:pt x="162402" y="139700"/>
                    <a:pt x="123825" y="139700"/>
                  </a:cubicBezTo>
                  <a:cubicBezTo>
                    <a:pt x="85248" y="139700"/>
                    <a:pt x="53975" y="108427"/>
                    <a:pt x="53975" y="69850"/>
                  </a:cubicBezTo>
                  <a:cubicBezTo>
                    <a:pt x="53975" y="31273"/>
                    <a:pt x="85248" y="0"/>
                    <a:pt x="123825"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71" name="Freeform: Shape 70">
              <a:extLst>
                <a:ext uri="{FF2B5EF4-FFF2-40B4-BE49-F238E27FC236}">
                  <a16:creationId xmlns:a16="http://schemas.microsoft.com/office/drawing/2014/main" id="{6ED65D1A-B877-4A10-B311-628BB203CFB3}"/>
                </a:ext>
              </a:extLst>
            </p:cNvPr>
            <p:cNvSpPr>
              <a:spLocks/>
            </p:cNvSpPr>
            <p:nvPr/>
          </p:nvSpPr>
          <p:spPr bwMode="auto">
            <a:xfrm>
              <a:off x="8529638" y="4418013"/>
              <a:ext cx="247650" cy="309563"/>
            </a:xfrm>
            <a:custGeom>
              <a:avLst/>
              <a:gdLst>
                <a:gd name="connsiteX0" fmla="*/ 123644 w 247650"/>
                <a:gd name="connsiteY0" fmla="*/ 169863 h 309563"/>
                <a:gd name="connsiteX1" fmla="*/ 247650 w 247650"/>
                <a:gd name="connsiteY1" fmla="*/ 293920 h 309563"/>
                <a:gd name="connsiteX2" fmla="*/ 247650 w 247650"/>
                <a:gd name="connsiteY2" fmla="*/ 309563 h 309563"/>
                <a:gd name="connsiteX3" fmla="*/ 0 w 247650"/>
                <a:gd name="connsiteY3" fmla="*/ 309563 h 309563"/>
                <a:gd name="connsiteX4" fmla="*/ 0 w 247650"/>
                <a:gd name="connsiteY4" fmla="*/ 293920 h 309563"/>
                <a:gd name="connsiteX5" fmla="*/ 123644 w 247650"/>
                <a:gd name="connsiteY5" fmla="*/ 169863 h 309563"/>
                <a:gd name="connsiteX6" fmla="*/ 123825 w 247650"/>
                <a:gd name="connsiteY6" fmla="*/ 0 h 309563"/>
                <a:gd name="connsiteX7" fmla="*/ 193675 w 247650"/>
                <a:gd name="connsiteY7" fmla="*/ 69850 h 309563"/>
                <a:gd name="connsiteX8" fmla="*/ 123825 w 247650"/>
                <a:gd name="connsiteY8" fmla="*/ 139700 h 309563"/>
                <a:gd name="connsiteX9" fmla="*/ 53975 w 247650"/>
                <a:gd name="connsiteY9" fmla="*/ 69850 h 309563"/>
                <a:gd name="connsiteX10" fmla="*/ 123825 w 247650"/>
                <a:gd name="connsiteY10" fmla="*/ 0 h 309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650" h="309563">
                  <a:moveTo>
                    <a:pt x="123644" y="169863"/>
                  </a:moveTo>
                  <a:cubicBezTo>
                    <a:pt x="192174" y="169863"/>
                    <a:pt x="247650" y="225525"/>
                    <a:pt x="247650" y="293920"/>
                  </a:cubicBezTo>
                  <a:cubicBezTo>
                    <a:pt x="247650" y="309563"/>
                    <a:pt x="247650" y="309563"/>
                    <a:pt x="247650" y="309563"/>
                  </a:cubicBezTo>
                  <a:cubicBezTo>
                    <a:pt x="0" y="309563"/>
                    <a:pt x="0" y="309563"/>
                    <a:pt x="0" y="309563"/>
                  </a:cubicBezTo>
                  <a:cubicBezTo>
                    <a:pt x="0" y="293920"/>
                    <a:pt x="0" y="293920"/>
                    <a:pt x="0" y="293920"/>
                  </a:cubicBezTo>
                  <a:cubicBezTo>
                    <a:pt x="0" y="225525"/>
                    <a:pt x="55476" y="169863"/>
                    <a:pt x="123644" y="169863"/>
                  </a:cubicBezTo>
                  <a:close/>
                  <a:moveTo>
                    <a:pt x="123825" y="0"/>
                  </a:moveTo>
                  <a:cubicBezTo>
                    <a:pt x="162402" y="0"/>
                    <a:pt x="193675" y="31273"/>
                    <a:pt x="193675" y="69850"/>
                  </a:cubicBezTo>
                  <a:cubicBezTo>
                    <a:pt x="193675" y="108427"/>
                    <a:pt x="162402" y="139700"/>
                    <a:pt x="123825" y="139700"/>
                  </a:cubicBezTo>
                  <a:cubicBezTo>
                    <a:pt x="85248" y="139700"/>
                    <a:pt x="53975" y="108427"/>
                    <a:pt x="53975" y="69850"/>
                  </a:cubicBezTo>
                  <a:cubicBezTo>
                    <a:pt x="53975" y="31273"/>
                    <a:pt x="85248" y="0"/>
                    <a:pt x="123825"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grpSp>
      <p:sp>
        <p:nvSpPr>
          <p:cNvPr id="76" name="TextBox 75">
            <a:extLst>
              <a:ext uri="{FF2B5EF4-FFF2-40B4-BE49-F238E27FC236}">
                <a16:creationId xmlns:a16="http://schemas.microsoft.com/office/drawing/2014/main" id="{F889E7A6-C071-47F0-A41A-441681C1F6F3}"/>
              </a:ext>
            </a:extLst>
          </p:cNvPr>
          <p:cNvSpPr txBox="1"/>
          <p:nvPr/>
        </p:nvSpPr>
        <p:spPr>
          <a:xfrm>
            <a:off x="588263" y="6416746"/>
            <a:ext cx="8145418" cy="138499"/>
          </a:xfrm>
          <a:prstGeom prst="rect">
            <a:avLst/>
          </a:prstGeom>
          <a:noFill/>
        </p:spPr>
        <p:txBody>
          <a:bodyPr wrap="square" lIns="0" tIns="0" rIns="0" bIns="0" rtlCol="0">
            <a:spAutoFit/>
          </a:bodyPr>
          <a:lstStyle/>
          <a:p>
            <a:r>
              <a:rPr lang="en-US" sz="900">
                <a:solidFill>
                  <a:schemeClr val="bg1">
                    <a:lumMod val="65000"/>
                  </a:schemeClr>
                </a:solidFill>
                <a:hlinkClick r:id="rId2">
                  <a:extLst>
                    <a:ext uri="{A12FA001-AC4F-418D-AE19-62706E023703}">
                      <ahyp:hlinkClr xmlns:ahyp="http://schemas.microsoft.com/office/drawing/2018/hyperlinkcolor" val="tx"/>
                    </a:ext>
                  </a:extLst>
                </a:hlinkClick>
              </a:rPr>
              <a:t>https://www.postgresql.org/</a:t>
            </a:r>
            <a:r>
              <a:rPr lang="en-US" sz="900">
                <a:solidFill>
                  <a:schemeClr val="bg1">
                    <a:lumMod val="65000"/>
                  </a:schemeClr>
                </a:solidFill>
              </a:rPr>
              <a:t> </a:t>
            </a:r>
          </a:p>
        </p:txBody>
      </p:sp>
    </p:spTree>
    <p:extLst>
      <p:ext uri="{BB962C8B-B14F-4D97-AF65-F5344CB8AC3E}">
        <p14:creationId xmlns:p14="http://schemas.microsoft.com/office/powerpoint/2010/main" val="42487674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B3C9752-0889-4ED0-BF33-CACAC55AE31F}"/>
              </a:ext>
            </a:extLst>
          </p:cNvPr>
          <p:cNvSpPr>
            <a:spLocks noGrp="1"/>
          </p:cNvSpPr>
          <p:nvPr>
            <p:ph type="title"/>
          </p:nvPr>
        </p:nvSpPr>
        <p:spPr>
          <a:xfrm>
            <a:off x="588261" y="2598004"/>
            <a:ext cx="5212080" cy="1661993"/>
          </a:xfrm>
        </p:spPr>
        <p:txBody>
          <a:bodyPr/>
          <a:lstStyle/>
          <a:p>
            <a:r>
              <a:rPr lang="en-US" dirty="0">
                <a:solidFill>
                  <a:schemeClr val="tx1"/>
                </a:solidFill>
              </a:rPr>
              <a:t>Focus on your application, </a:t>
            </a:r>
            <a:br>
              <a:rPr lang="en-US" dirty="0">
                <a:solidFill>
                  <a:schemeClr val="tx1"/>
                </a:solidFill>
              </a:rPr>
            </a:br>
            <a:r>
              <a:rPr lang="en-US" dirty="0">
                <a:solidFill>
                  <a:schemeClr val="tx1"/>
                </a:solidFill>
              </a:rPr>
              <a:t>not your database</a:t>
            </a:r>
          </a:p>
        </p:txBody>
      </p:sp>
      <p:sp>
        <p:nvSpPr>
          <p:cNvPr id="109" name="Rectangle 108">
            <a:extLst>
              <a:ext uri="{FF2B5EF4-FFF2-40B4-BE49-F238E27FC236}">
                <a16:creationId xmlns:a16="http://schemas.microsoft.com/office/drawing/2014/main" id="{BE4720B4-9CBF-4F00-88FC-C15C3AD348E6}"/>
              </a:ext>
            </a:extLst>
          </p:cNvPr>
          <p:cNvSpPr/>
          <p:nvPr/>
        </p:nvSpPr>
        <p:spPr>
          <a:xfrm>
            <a:off x="592864" y="4413523"/>
            <a:ext cx="4891663" cy="1107996"/>
          </a:xfrm>
          <a:prstGeom prst="rect">
            <a:avLst/>
          </a:prstGeom>
        </p:spPr>
        <p:txBody>
          <a:bodyPr vert="horz" wrap="square" lIns="0" tIns="0" rIns="0" bIns="0" rtlCol="0" anchor="t">
            <a:spAutoFit/>
          </a:bodyPr>
          <a:lstStyle/>
          <a:p>
            <a:pPr lvl="0" defTabSz="932742">
              <a:spcBef>
                <a:spcPct val="0"/>
              </a:spcBef>
              <a:defRPr/>
            </a:pPr>
            <a:r>
              <a:rPr lang="en-US" sz="2400" spc="-20" dirty="0">
                <a:ln w="3175">
                  <a:noFill/>
                </a:ln>
                <a:solidFill>
                  <a:srgbClr val="0078D4"/>
                </a:solidFill>
                <a:latin typeface="Segoe UI Semibold"/>
                <a:cs typeface="Segoe UI" pitchFamily="34" charset="0"/>
              </a:rPr>
              <a:t>Enterprise-grade managed services for PostgreSQL that consistently delivers value and performance</a:t>
            </a:r>
          </a:p>
        </p:txBody>
      </p:sp>
      <p:sp>
        <p:nvSpPr>
          <p:cNvPr id="43" name="Rectangle 42">
            <a:extLst>
              <a:ext uri="{FF2B5EF4-FFF2-40B4-BE49-F238E27FC236}">
                <a16:creationId xmlns:a16="http://schemas.microsoft.com/office/drawing/2014/main" id="{5FFC7813-F06D-41D8-A716-16F25E1FF0C7}"/>
              </a:ext>
            </a:extLst>
          </p:cNvPr>
          <p:cNvSpPr/>
          <p:nvPr/>
        </p:nvSpPr>
        <p:spPr>
          <a:xfrm>
            <a:off x="5998067" y="1271991"/>
            <a:ext cx="1494752" cy="559127"/>
          </a:xfrm>
          <a:prstGeom prst="rect">
            <a:avLst/>
          </a:prstGeom>
          <a:noFill/>
          <a:ln w="9525" cap="flat" cmpd="sng" algn="ctr">
            <a:noFill/>
            <a:prstDash val="solid"/>
          </a:ln>
          <a:effectLst/>
        </p:spPr>
        <p:txBody>
          <a:bodyPr wrap="square" lIns="91440" tIns="45720" rIns="91440" bIns="45720" rtlCol="0" anchor="t" anchorCtr="0">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242473" fontAlgn="base">
              <a:lnSpc>
                <a:spcPct val="90000"/>
              </a:lnSpc>
              <a:spcAft>
                <a:spcPts val="400"/>
              </a:spcAft>
              <a:defRPr/>
            </a:pPr>
            <a:r>
              <a:rPr lang="en-US" sz="1600" dirty="0">
                <a:solidFill>
                  <a:srgbClr val="2F2F2F"/>
                </a:solidFill>
                <a:latin typeface="Segoe UI Semibold" panose="020B0702040204020203" pitchFamily="34" charset="0"/>
                <a:ea typeface="Kozuka Gothic Pro R" pitchFamily="34" charset="-128"/>
                <a:cs typeface="Segoe UI Semibold" panose="020B0702040204020203" pitchFamily="34" charset="0"/>
              </a:rPr>
              <a:t>On-premises</a:t>
            </a:r>
            <a:endParaRPr lang="en-US" sz="1400" dirty="0">
              <a:solidFill>
                <a:srgbClr val="2F2F2F"/>
              </a:solidFill>
              <a:latin typeface="Segoe UI Semibold" panose="020B0702040204020203" pitchFamily="34" charset="0"/>
              <a:ea typeface="Kozuka Gothic Pro R" pitchFamily="34" charset="-128"/>
              <a:cs typeface="Segoe UI Semibold" panose="020B0702040204020203" pitchFamily="34" charset="0"/>
            </a:endParaRPr>
          </a:p>
          <a:p>
            <a:pPr marL="0" lvl="1" algn="ctr" defTabSz="1242473" fontAlgn="base">
              <a:lnSpc>
                <a:spcPct val="90000"/>
              </a:lnSpc>
              <a:spcAft>
                <a:spcPts val="400"/>
              </a:spcAft>
              <a:defRPr/>
            </a:pPr>
            <a:r>
              <a:rPr lang="en-US" sz="1400" dirty="0">
                <a:solidFill>
                  <a:srgbClr val="2F2F2F"/>
                </a:solidFill>
                <a:ea typeface="Kozuka Gothic Pro R" pitchFamily="34" charset="-128"/>
                <a:cs typeface="Segoe UI Semibold" panose="020B0702040204020203" pitchFamily="34" charset="0"/>
              </a:rPr>
              <a:t>PostgreSQL</a:t>
            </a:r>
          </a:p>
        </p:txBody>
      </p:sp>
      <p:sp>
        <p:nvSpPr>
          <p:cNvPr id="52" name="Rectangle 51">
            <a:extLst>
              <a:ext uri="{FF2B5EF4-FFF2-40B4-BE49-F238E27FC236}">
                <a16:creationId xmlns:a16="http://schemas.microsoft.com/office/drawing/2014/main" id="{D7E4525C-0945-4E12-83C5-FFDB84392EE8}"/>
              </a:ext>
            </a:extLst>
          </p:cNvPr>
          <p:cNvSpPr>
            <a:spLocks/>
          </p:cNvSpPr>
          <p:nvPr/>
        </p:nvSpPr>
        <p:spPr>
          <a:xfrm>
            <a:off x="5897558" y="1882418"/>
            <a:ext cx="1695771" cy="443967"/>
          </a:xfrm>
          <a:prstGeom prst="rect">
            <a:avLst/>
          </a:prstGeom>
          <a:solidFill>
            <a:schemeClr val="accent1"/>
          </a:solidFill>
          <a:ln w="9525" cap="flat" cmpd="sng" algn="ctr">
            <a:noFill/>
            <a:prstDash val="solid"/>
          </a:ln>
          <a:effectLst/>
        </p:spPr>
        <p:txBody>
          <a:bodyPr lIns="146283" tIns="91427" rIns="146283" bIns="91427" rtlCol="0" anchor="ctr" anchorCtr="0">
            <a:noAutofit/>
          </a:bodyPr>
          <a:lstStyle/>
          <a:p>
            <a:pPr algn="ctr" defTabSz="1242575">
              <a:defRPr/>
            </a:pPr>
            <a:r>
              <a:rPr lang="en-US" sz="1100" kern="0">
                <a:solidFill>
                  <a:srgbClr val="FFFFFF"/>
                </a:solidFill>
                <a:ea typeface="Segoe UI" pitchFamily="34" charset="0"/>
                <a:cs typeface="Segoe UI" pitchFamily="34" charset="0"/>
              </a:rPr>
              <a:t>Applications</a:t>
            </a:r>
          </a:p>
        </p:txBody>
      </p:sp>
      <p:sp>
        <p:nvSpPr>
          <p:cNvPr id="51" name="Rectangle 50">
            <a:extLst>
              <a:ext uri="{FF2B5EF4-FFF2-40B4-BE49-F238E27FC236}">
                <a16:creationId xmlns:a16="http://schemas.microsoft.com/office/drawing/2014/main" id="{AB32086B-A79D-4648-8CFE-70666E2F54B7}"/>
              </a:ext>
            </a:extLst>
          </p:cNvPr>
          <p:cNvSpPr/>
          <p:nvPr/>
        </p:nvSpPr>
        <p:spPr>
          <a:xfrm>
            <a:off x="5897558" y="2369244"/>
            <a:ext cx="1695771" cy="443967"/>
          </a:xfrm>
          <a:prstGeom prst="rect">
            <a:avLst/>
          </a:prstGeom>
          <a:solidFill>
            <a:schemeClr val="accent1"/>
          </a:solidFill>
          <a:ln w="9525" cap="flat" cmpd="sng" algn="ctr">
            <a:noFill/>
            <a:prstDash val="solid"/>
          </a:ln>
          <a:effectLst/>
        </p:spPr>
        <p:txBody>
          <a:bodyPr lIns="146283" tIns="91427" rIns="146283" bIns="91427" rtlCol="0" anchor="ctr" anchorCtr="0">
            <a:noAutofit/>
          </a:bodyPr>
          <a:lstStyle/>
          <a:p>
            <a:pPr algn="ctr" defTabSz="1242575">
              <a:defRPr/>
            </a:pPr>
            <a:r>
              <a:rPr lang="en-US" sz="1100" kern="0">
                <a:solidFill>
                  <a:srgbClr val="FFFFFF"/>
                </a:solidFill>
                <a:ea typeface="Segoe UI" pitchFamily="34" charset="0"/>
                <a:cs typeface="Segoe UI" pitchFamily="34" charset="0"/>
              </a:rPr>
              <a:t>Data</a:t>
            </a:r>
          </a:p>
        </p:txBody>
      </p:sp>
      <p:sp>
        <p:nvSpPr>
          <p:cNvPr id="53" name="Rectangle 52">
            <a:extLst>
              <a:ext uri="{FF2B5EF4-FFF2-40B4-BE49-F238E27FC236}">
                <a16:creationId xmlns:a16="http://schemas.microsoft.com/office/drawing/2014/main" id="{7184EDF6-216B-4462-A196-F8300938388B}"/>
              </a:ext>
            </a:extLst>
          </p:cNvPr>
          <p:cNvSpPr/>
          <p:nvPr/>
        </p:nvSpPr>
        <p:spPr>
          <a:xfrm>
            <a:off x="5897558" y="2856070"/>
            <a:ext cx="1695771" cy="443967"/>
          </a:xfrm>
          <a:prstGeom prst="rect">
            <a:avLst/>
          </a:prstGeom>
          <a:solidFill>
            <a:schemeClr val="accent1"/>
          </a:solidFill>
          <a:ln w="9525" cap="flat" cmpd="sng" algn="ctr">
            <a:noFill/>
            <a:prstDash val="solid"/>
          </a:ln>
          <a:effectLst/>
        </p:spPr>
        <p:txBody>
          <a:bodyPr lIns="146283" tIns="91427" rIns="146283" bIns="91427" rtlCol="0" anchor="ctr" anchorCtr="0">
            <a:noAutofit/>
          </a:bodyPr>
          <a:lstStyle/>
          <a:p>
            <a:pPr algn="ctr" defTabSz="1242575">
              <a:defRPr/>
            </a:pPr>
            <a:r>
              <a:rPr lang="en-US" sz="1100" kern="0" dirty="0">
                <a:solidFill>
                  <a:srgbClr val="FFFFFF"/>
                </a:solidFill>
                <a:ea typeface="Segoe UI" pitchFamily="34" charset="0"/>
                <a:cs typeface="Segoe UI" pitchFamily="34" charset="0"/>
              </a:rPr>
              <a:t>High availability /DR/Backups</a:t>
            </a:r>
          </a:p>
        </p:txBody>
      </p:sp>
      <p:sp>
        <p:nvSpPr>
          <p:cNvPr id="49" name="Rectangle 48">
            <a:extLst>
              <a:ext uri="{FF2B5EF4-FFF2-40B4-BE49-F238E27FC236}">
                <a16:creationId xmlns:a16="http://schemas.microsoft.com/office/drawing/2014/main" id="{1FD10E17-7E06-4F01-B0B7-03D89C680536}"/>
              </a:ext>
            </a:extLst>
          </p:cNvPr>
          <p:cNvSpPr/>
          <p:nvPr/>
        </p:nvSpPr>
        <p:spPr>
          <a:xfrm>
            <a:off x="5897558" y="3342896"/>
            <a:ext cx="1695771" cy="443967"/>
          </a:xfrm>
          <a:prstGeom prst="rect">
            <a:avLst/>
          </a:prstGeom>
          <a:solidFill>
            <a:schemeClr val="accent1"/>
          </a:solidFill>
          <a:ln w="9525" cap="flat" cmpd="sng" algn="ctr">
            <a:noFill/>
            <a:prstDash val="solid"/>
          </a:ln>
          <a:effectLst/>
        </p:spPr>
        <p:txBody>
          <a:bodyPr lIns="146283" tIns="91427" rIns="146283" bIns="91427" rtlCol="0" anchor="ctr" anchorCtr="0">
            <a:noAutofit/>
          </a:bodyPr>
          <a:lstStyle/>
          <a:p>
            <a:pPr algn="ctr" defTabSz="1242575">
              <a:defRPr/>
            </a:pPr>
            <a:r>
              <a:rPr lang="en-US" sz="1100" kern="0" dirty="0">
                <a:solidFill>
                  <a:srgbClr val="FFFFFF"/>
                </a:solidFill>
                <a:ea typeface="Segoe UI" pitchFamily="34" charset="0"/>
                <a:cs typeface="Segoe UI" pitchFamily="34" charset="0"/>
              </a:rPr>
              <a:t>Database provision/ Patch/Scaling</a:t>
            </a:r>
          </a:p>
        </p:txBody>
      </p:sp>
      <p:sp>
        <p:nvSpPr>
          <p:cNvPr id="48" name="Rectangle 47">
            <a:extLst>
              <a:ext uri="{FF2B5EF4-FFF2-40B4-BE49-F238E27FC236}">
                <a16:creationId xmlns:a16="http://schemas.microsoft.com/office/drawing/2014/main" id="{BF0E386D-9199-453F-92D6-26A1DB60EECC}"/>
              </a:ext>
            </a:extLst>
          </p:cNvPr>
          <p:cNvSpPr/>
          <p:nvPr/>
        </p:nvSpPr>
        <p:spPr>
          <a:xfrm>
            <a:off x="5897558" y="3829722"/>
            <a:ext cx="1695771" cy="443967"/>
          </a:xfrm>
          <a:prstGeom prst="rect">
            <a:avLst/>
          </a:prstGeom>
          <a:solidFill>
            <a:schemeClr val="accent1"/>
          </a:solidFill>
          <a:ln w="9525" cap="flat" cmpd="sng" algn="ctr">
            <a:noFill/>
            <a:prstDash val="solid"/>
          </a:ln>
          <a:effectLst/>
        </p:spPr>
        <p:txBody>
          <a:bodyPr lIns="146283" tIns="91427" rIns="146283" bIns="91427" rtlCol="0" anchor="ctr" anchorCtr="0">
            <a:noAutofit/>
          </a:bodyPr>
          <a:lstStyle/>
          <a:p>
            <a:pPr algn="ctr" defTabSz="1242575">
              <a:defRPr/>
            </a:pPr>
            <a:r>
              <a:rPr lang="en-US" sz="1100" kern="0" dirty="0">
                <a:solidFill>
                  <a:srgbClr val="FFFFFF"/>
                </a:solidFill>
                <a:ea typeface="Segoe UI" pitchFamily="34" charset="0"/>
                <a:cs typeface="Segoe UI" pitchFamily="34" charset="0"/>
              </a:rPr>
              <a:t>O/S provision /patching</a:t>
            </a:r>
          </a:p>
        </p:txBody>
      </p:sp>
      <p:sp>
        <p:nvSpPr>
          <p:cNvPr id="50" name="Rectangle 49">
            <a:extLst>
              <a:ext uri="{FF2B5EF4-FFF2-40B4-BE49-F238E27FC236}">
                <a16:creationId xmlns:a16="http://schemas.microsoft.com/office/drawing/2014/main" id="{4BD5DBCD-85FC-4BC5-A7DC-73C24A3DE95A}"/>
              </a:ext>
            </a:extLst>
          </p:cNvPr>
          <p:cNvSpPr/>
          <p:nvPr/>
        </p:nvSpPr>
        <p:spPr>
          <a:xfrm>
            <a:off x="5897558" y="4316548"/>
            <a:ext cx="1695771" cy="443967"/>
          </a:xfrm>
          <a:prstGeom prst="rect">
            <a:avLst/>
          </a:prstGeom>
          <a:solidFill>
            <a:schemeClr val="accent1"/>
          </a:solidFill>
          <a:ln w="9525" cap="flat" cmpd="sng" algn="ctr">
            <a:noFill/>
            <a:prstDash val="solid"/>
          </a:ln>
          <a:effectLst/>
        </p:spPr>
        <p:txBody>
          <a:bodyPr lIns="146283" tIns="91427" rIns="146283" bIns="91427" rtlCol="0" anchor="ctr" anchorCtr="0">
            <a:noAutofit/>
          </a:bodyPr>
          <a:lstStyle/>
          <a:p>
            <a:pPr algn="ctr" defTabSz="1242575">
              <a:defRPr/>
            </a:pPr>
            <a:r>
              <a:rPr lang="en-US" sz="1100" kern="0" dirty="0">
                <a:solidFill>
                  <a:srgbClr val="FFFFFF"/>
                </a:solidFill>
                <a:ea typeface="Segoe UI" pitchFamily="34" charset="0"/>
                <a:cs typeface="Segoe UI" pitchFamily="34" charset="0"/>
              </a:rPr>
              <a:t>Virtualization</a:t>
            </a:r>
          </a:p>
        </p:txBody>
      </p:sp>
      <p:sp>
        <p:nvSpPr>
          <p:cNvPr id="46" name="Rectangle 45">
            <a:extLst>
              <a:ext uri="{FF2B5EF4-FFF2-40B4-BE49-F238E27FC236}">
                <a16:creationId xmlns:a16="http://schemas.microsoft.com/office/drawing/2014/main" id="{4CE61E4C-1366-419A-9E0C-D1D7DA001470}"/>
              </a:ext>
            </a:extLst>
          </p:cNvPr>
          <p:cNvSpPr/>
          <p:nvPr/>
        </p:nvSpPr>
        <p:spPr>
          <a:xfrm>
            <a:off x="5897558" y="4803374"/>
            <a:ext cx="1695771" cy="443967"/>
          </a:xfrm>
          <a:prstGeom prst="rect">
            <a:avLst/>
          </a:prstGeom>
          <a:solidFill>
            <a:schemeClr val="accent1"/>
          </a:solidFill>
          <a:ln w="9525" cap="flat" cmpd="sng" algn="ctr">
            <a:noFill/>
            <a:prstDash val="solid"/>
          </a:ln>
          <a:effectLst/>
        </p:spPr>
        <p:txBody>
          <a:bodyPr lIns="146283" tIns="91427" rIns="146283" bIns="91427" rtlCol="0" anchor="ctr" anchorCtr="0">
            <a:noAutofit/>
          </a:bodyPr>
          <a:lstStyle/>
          <a:p>
            <a:pPr algn="ctr" defTabSz="1242575">
              <a:defRPr/>
            </a:pPr>
            <a:r>
              <a:rPr lang="en-US" sz="1100" kern="0">
                <a:solidFill>
                  <a:srgbClr val="FFFFFF"/>
                </a:solidFill>
                <a:ea typeface="Segoe UI" pitchFamily="34" charset="0"/>
                <a:cs typeface="Segoe UI" pitchFamily="34" charset="0"/>
              </a:rPr>
              <a:t>Hardware</a:t>
            </a:r>
          </a:p>
        </p:txBody>
      </p:sp>
      <p:sp>
        <p:nvSpPr>
          <p:cNvPr id="44" name="Rectangle 43">
            <a:extLst>
              <a:ext uri="{FF2B5EF4-FFF2-40B4-BE49-F238E27FC236}">
                <a16:creationId xmlns:a16="http://schemas.microsoft.com/office/drawing/2014/main" id="{E508A221-F51C-4930-9804-076EBD0B79CA}"/>
              </a:ext>
            </a:extLst>
          </p:cNvPr>
          <p:cNvSpPr/>
          <p:nvPr/>
        </p:nvSpPr>
        <p:spPr>
          <a:xfrm>
            <a:off x="5897558" y="5290201"/>
            <a:ext cx="1695771" cy="443967"/>
          </a:xfrm>
          <a:prstGeom prst="rect">
            <a:avLst/>
          </a:prstGeom>
          <a:solidFill>
            <a:schemeClr val="accent1"/>
          </a:solidFill>
          <a:ln w="9525" cap="flat" cmpd="sng" algn="ctr">
            <a:noFill/>
            <a:prstDash val="solid"/>
          </a:ln>
          <a:effectLst/>
        </p:spPr>
        <p:txBody>
          <a:bodyPr lIns="146283" tIns="91427" rIns="146283" bIns="91427" rtlCol="0" anchor="ctr" anchorCtr="0">
            <a:noAutofit/>
          </a:bodyPr>
          <a:lstStyle/>
          <a:p>
            <a:pPr algn="ctr" defTabSz="1242575">
              <a:defRPr/>
            </a:pPr>
            <a:r>
              <a:rPr lang="en-US" sz="1100" kern="0" dirty="0">
                <a:solidFill>
                  <a:srgbClr val="FFFFFF"/>
                </a:solidFill>
                <a:ea typeface="Segoe UI" pitchFamily="34" charset="0"/>
                <a:cs typeface="Segoe UI" pitchFamily="34" charset="0"/>
              </a:rPr>
              <a:t>Datacenter management</a:t>
            </a:r>
          </a:p>
        </p:txBody>
      </p:sp>
      <p:sp>
        <p:nvSpPr>
          <p:cNvPr id="55" name="Rectangle 54">
            <a:extLst>
              <a:ext uri="{FF2B5EF4-FFF2-40B4-BE49-F238E27FC236}">
                <a16:creationId xmlns:a16="http://schemas.microsoft.com/office/drawing/2014/main" id="{FA2C6839-4535-4828-8A16-1398FBD1235A}"/>
              </a:ext>
            </a:extLst>
          </p:cNvPr>
          <p:cNvSpPr/>
          <p:nvPr/>
        </p:nvSpPr>
        <p:spPr>
          <a:xfrm>
            <a:off x="8014378" y="1052443"/>
            <a:ext cx="1537486" cy="778675"/>
          </a:xfrm>
          <a:prstGeom prst="rect">
            <a:avLst/>
          </a:prstGeom>
          <a:noFill/>
          <a:ln w="9525" cap="flat" cmpd="sng" algn="ctr">
            <a:noFill/>
            <a:prstDash val="solid"/>
          </a:ln>
          <a:effectLst/>
        </p:spPr>
        <p:txBody>
          <a:bodyPr wrap="square" lIns="91440" tIns="45720" rIns="91440" bIns="45720" rtlCol="0" anchor="t" anchorCtr="0">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242473" fontAlgn="base">
              <a:lnSpc>
                <a:spcPct val="90000"/>
              </a:lnSpc>
              <a:spcAft>
                <a:spcPts val="400"/>
              </a:spcAft>
              <a:defRPr/>
            </a:pPr>
            <a:r>
              <a:rPr lang="en-US" sz="1600" dirty="0">
                <a:solidFill>
                  <a:srgbClr val="2F2F2F"/>
                </a:solidFill>
                <a:latin typeface="Segoe UI Semibold" panose="020B0702040204020203" pitchFamily="34" charset="0"/>
                <a:ea typeface="Kozuka Gothic Pro R" pitchFamily="34" charset="-128"/>
                <a:cs typeface="Segoe UI Semibold" panose="020B0702040204020203" pitchFamily="34" charset="0"/>
              </a:rPr>
              <a:t>IaaS</a:t>
            </a:r>
            <a:endParaRPr lang="en-US" sz="1400" dirty="0">
              <a:solidFill>
                <a:srgbClr val="2F2F2F"/>
              </a:solidFill>
              <a:latin typeface="Segoe UI Semibold" panose="020B0702040204020203" pitchFamily="34" charset="0"/>
              <a:ea typeface="Kozuka Gothic Pro R" pitchFamily="34" charset="-128"/>
              <a:cs typeface="Segoe UI Semibold" panose="020B0702040204020203" pitchFamily="34" charset="0"/>
            </a:endParaRPr>
          </a:p>
          <a:p>
            <a:pPr marL="0" lvl="1" algn="ctr" defTabSz="1242473" fontAlgn="base">
              <a:lnSpc>
                <a:spcPct val="90000"/>
              </a:lnSpc>
              <a:spcAft>
                <a:spcPts val="400"/>
              </a:spcAft>
              <a:defRPr/>
            </a:pPr>
            <a:r>
              <a:rPr lang="en-US" sz="1400" dirty="0">
                <a:solidFill>
                  <a:srgbClr val="2F2F2F"/>
                </a:solidFill>
                <a:ea typeface="Kozuka Gothic Pro R" pitchFamily="34" charset="-128"/>
                <a:cs typeface="Segoe UI Semibold" panose="020B0702040204020203" pitchFamily="34" charset="0"/>
              </a:rPr>
              <a:t>Azure VMs with PostgreSQL</a:t>
            </a:r>
          </a:p>
        </p:txBody>
      </p:sp>
      <p:sp>
        <p:nvSpPr>
          <p:cNvPr id="62" name="Rectangle 61">
            <a:extLst>
              <a:ext uri="{FF2B5EF4-FFF2-40B4-BE49-F238E27FC236}">
                <a16:creationId xmlns:a16="http://schemas.microsoft.com/office/drawing/2014/main" id="{7A8C3A02-1FA5-4F53-98D6-C879087982F3}"/>
              </a:ext>
            </a:extLst>
          </p:cNvPr>
          <p:cNvSpPr>
            <a:spLocks/>
          </p:cNvSpPr>
          <p:nvPr/>
        </p:nvSpPr>
        <p:spPr>
          <a:xfrm>
            <a:off x="7935234" y="1882418"/>
            <a:ext cx="1695773" cy="443967"/>
          </a:xfrm>
          <a:prstGeom prst="rect">
            <a:avLst/>
          </a:prstGeom>
          <a:solidFill>
            <a:schemeClr val="accent1"/>
          </a:solidFill>
          <a:ln w="9525" cap="flat" cmpd="sng" algn="ctr">
            <a:noFill/>
            <a:prstDash val="solid"/>
          </a:ln>
          <a:effectLst/>
        </p:spPr>
        <p:txBody>
          <a:bodyPr lIns="146283" tIns="91427" rIns="146283" bIns="91427" rtlCol="0" anchor="ctr" anchorCtr="0">
            <a:noAutofit/>
          </a:bodyPr>
          <a:lstStyle/>
          <a:p>
            <a:pPr algn="ctr" defTabSz="1242575">
              <a:defRPr/>
            </a:pPr>
            <a:r>
              <a:rPr lang="en-US" sz="1100" kern="0" dirty="0">
                <a:solidFill>
                  <a:srgbClr val="FFFFFF"/>
                </a:solidFill>
                <a:ea typeface="Segoe UI" pitchFamily="34" charset="0"/>
                <a:cs typeface="Segoe UI" pitchFamily="34" charset="0"/>
              </a:rPr>
              <a:t>Applications</a:t>
            </a:r>
          </a:p>
        </p:txBody>
      </p:sp>
      <p:sp>
        <p:nvSpPr>
          <p:cNvPr id="61" name="Rectangle 60">
            <a:extLst>
              <a:ext uri="{FF2B5EF4-FFF2-40B4-BE49-F238E27FC236}">
                <a16:creationId xmlns:a16="http://schemas.microsoft.com/office/drawing/2014/main" id="{6E023C43-241C-4EDB-B2DE-A0BB71AB6A5C}"/>
              </a:ext>
            </a:extLst>
          </p:cNvPr>
          <p:cNvSpPr/>
          <p:nvPr/>
        </p:nvSpPr>
        <p:spPr>
          <a:xfrm>
            <a:off x="7935234" y="2369244"/>
            <a:ext cx="1695773" cy="443967"/>
          </a:xfrm>
          <a:prstGeom prst="rect">
            <a:avLst/>
          </a:prstGeom>
          <a:solidFill>
            <a:schemeClr val="accent1"/>
          </a:solidFill>
          <a:ln w="9525" cap="flat" cmpd="sng" algn="ctr">
            <a:noFill/>
            <a:prstDash val="solid"/>
          </a:ln>
          <a:effectLst/>
        </p:spPr>
        <p:txBody>
          <a:bodyPr lIns="146283" tIns="91427" rIns="146283" bIns="91427" rtlCol="0" anchor="ctr" anchorCtr="0">
            <a:noAutofit/>
          </a:bodyPr>
          <a:lstStyle/>
          <a:p>
            <a:pPr algn="ctr" defTabSz="1242575">
              <a:defRPr/>
            </a:pPr>
            <a:r>
              <a:rPr lang="en-US" sz="1100" kern="0">
                <a:solidFill>
                  <a:srgbClr val="FFFFFF"/>
                </a:solidFill>
                <a:ea typeface="Segoe UI" pitchFamily="34" charset="0"/>
                <a:cs typeface="Segoe UI" pitchFamily="34" charset="0"/>
              </a:rPr>
              <a:t>Data</a:t>
            </a:r>
          </a:p>
        </p:txBody>
      </p:sp>
      <p:sp>
        <p:nvSpPr>
          <p:cNvPr id="63" name="Rectangle 62">
            <a:extLst>
              <a:ext uri="{FF2B5EF4-FFF2-40B4-BE49-F238E27FC236}">
                <a16:creationId xmlns:a16="http://schemas.microsoft.com/office/drawing/2014/main" id="{8E173B5F-17C8-4FE9-916A-48EA47322892}"/>
              </a:ext>
            </a:extLst>
          </p:cNvPr>
          <p:cNvSpPr/>
          <p:nvPr/>
        </p:nvSpPr>
        <p:spPr>
          <a:xfrm>
            <a:off x="7935234" y="2856070"/>
            <a:ext cx="1695773" cy="443967"/>
          </a:xfrm>
          <a:prstGeom prst="rect">
            <a:avLst/>
          </a:prstGeom>
          <a:solidFill>
            <a:schemeClr val="accent1"/>
          </a:solidFill>
          <a:ln w="9525" cap="flat" cmpd="sng" algn="ctr">
            <a:noFill/>
            <a:prstDash val="solid"/>
          </a:ln>
          <a:effectLst/>
        </p:spPr>
        <p:txBody>
          <a:bodyPr lIns="146283" tIns="91427" rIns="146283" bIns="91427" rtlCol="0" anchor="ctr" anchorCtr="0">
            <a:noAutofit/>
          </a:bodyPr>
          <a:lstStyle/>
          <a:p>
            <a:pPr algn="ctr" defTabSz="1242575">
              <a:defRPr/>
            </a:pPr>
            <a:r>
              <a:rPr lang="en-US" sz="1100" kern="0" dirty="0">
                <a:solidFill>
                  <a:srgbClr val="FFFFFF"/>
                </a:solidFill>
                <a:ea typeface="Segoe UI" pitchFamily="34" charset="0"/>
                <a:cs typeface="Segoe UI" pitchFamily="34" charset="0"/>
              </a:rPr>
              <a:t>High availability /DR/Backups</a:t>
            </a:r>
          </a:p>
        </p:txBody>
      </p:sp>
      <p:sp>
        <p:nvSpPr>
          <p:cNvPr id="60" name="Rectangle 59">
            <a:extLst>
              <a:ext uri="{FF2B5EF4-FFF2-40B4-BE49-F238E27FC236}">
                <a16:creationId xmlns:a16="http://schemas.microsoft.com/office/drawing/2014/main" id="{F3BC3B37-5417-4BA6-AA72-B51069962CE4}"/>
              </a:ext>
            </a:extLst>
          </p:cNvPr>
          <p:cNvSpPr/>
          <p:nvPr/>
        </p:nvSpPr>
        <p:spPr>
          <a:xfrm>
            <a:off x="7935234" y="3342896"/>
            <a:ext cx="1695773" cy="443967"/>
          </a:xfrm>
          <a:prstGeom prst="rect">
            <a:avLst/>
          </a:prstGeom>
          <a:solidFill>
            <a:schemeClr val="accent1"/>
          </a:solidFill>
          <a:ln w="9525" cap="flat" cmpd="sng" algn="ctr">
            <a:noFill/>
            <a:prstDash val="solid"/>
          </a:ln>
          <a:effectLst/>
        </p:spPr>
        <p:txBody>
          <a:bodyPr lIns="146283" tIns="91427" rIns="146283" bIns="91427" rtlCol="0" anchor="ctr" anchorCtr="0">
            <a:noAutofit/>
          </a:bodyPr>
          <a:lstStyle/>
          <a:p>
            <a:pPr algn="ctr" defTabSz="1242575">
              <a:defRPr/>
            </a:pPr>
            <a:r>
              <a:rPr lang="en-US" sz="1100" kern="0" dirty="0">
                <a:solidFill>
                  <a:srgbClr val="FFFFFF"/>
                </a:solidFill>
                <a:ea typeface="Segoe UI" pitchFamily="34" charset="0"/>
                <a:cs typeface="Segoe UI" pitchFamily="34" charset="0"/>
              </a:rPr>
              <a:t>Database provision/ Patch/Scaling</a:t>
            </a:r>
          </a:p>
        </p:txBody>
      </p:sp>
      <p:sp>
        <p:nvSpPr>
          <p:cNvPr id="59" name="Rectangle 58">
            <a:extLst>
              <a:ext uri="{FF2B5EF4-FFF2-40B4-BE49-F238E27FC236}">
                <a16:creationId xmlns:a16="http://schemas.microsoft.com/office/drawing/2014/main" id="{25391D38-D6DD-42C3-BFB2-4D00CB1B55AD}"/>
              </a:ext>
            </a:extLst>
          </p:cNvPr>
          <p:cNvSpPr/>
          <p:nvPr/>
        </p:nvSpPr>
        <p:spPr>
          <a:xfrm>
            <a:off x="7935234" y="3829722"/>
            <a:ext cx="1695773" cy="443967"/>
          </a:xfrm>
          <a:prstGeom prst="rect">
            <a:avLst/>
          </a:prstGeom>
          <a:solidFill>
            <a:schemeClr val="accent1"/>
          </a:solidFill>
          <a:ln w="9525" cap="flat" cmpd="sng" algn="ctr">
            <a:noFill/>
            <a:prstDash val="solid"/>
          </a:ln>
          <a:effectLst/>
        </p:spPr>
        <p:txBody>
          <a:bodyPr lIns="146283" tIns="91427" rIns="146283" bIns="91427" rtlCol="0" anchor="ctr" anchorCtr="0">
            <a:noAutofit/>
          </a:bodyPr>
          <a:lstStyle/>
          <a:p>
            <a:pPr algn="ctr" defTabSz="1242575">
              <a:defRPr/>
            </a:pPr>
            <a:r>
              <a:rPr lang="en-US" sz="1100" kern="0">
                <a:solidFill>
                  <a:srgbClr val="FFFFFF"/>
                </a:solidFill>
                <a:ea typeface="Segoe UI" pitchFamily="34" charset="0"/>
                <a:cs typeface="Segoe UI" pitchFamily="34" charset="0"/>
              </a:rPr>
              <a:t>O/S</a:t>
            </a:r>
          </a:p>
        </p:txBody>
      </p:sp>
      <p:sp>
        <p:nvSpPr>
          <p:cNvPr id="58" name="Rectangle 57">
            <a:extLst>
              <a:ext uri="{FF2B5EF4-FFF2-40B4-BE49-F238E27FC236}">
                <a16:creationId xmlns:a16="http://schemas.microsoft.com/office/drawing/2014/main" id="{3CA8AF1E-9156-4AA7-9368-6E79F5A35536}"/>
              </a:ext>
            </a:extLst>
          </p:cNvPr>
          <p:cNvSpPr/>
          <p:nvPr/>
        </p:nvSpPr>
        <p:spPr>
          <a:xfrm>
            <a:off x="7935234" y="4316548"/>
            <a:ext cx="1695773" cy="443967"/>
          </a:xfrm>
          <a:prstGeom prst="rect">
            <a:avLst/>
          </a:prstGeom>
          <a:solidFill>
            <a:srgbClr val="50E6FF"/>
          </a:solidFill>
          <a:ln w="9525" cap="flat" cmpd="sng" algn="ctr">
            <a:noFill/>
            <a:prstDash val="solid"/>
          </a:ln>
          <a:effectLst/>
        </p:spPr>
        <p:txBody>
          <a:bodyPr lIns="146283" tIns="91427" rIns="146283" bIns="91427" rtlCol="0" anchor="ctr" anchorCtr="0">
            <a:noAutofit/>
          </a:bodyPr>
          <a:lstStyle/>
          <a:p>
            <a:pPr algn="ctr" defTabSz="1242575">
              <a:defRPr/>
            </a:pPr>
            <a:r>
              <a:rPr lang="en-US" sz="1100" kern="0" dirty="0">
                <a:ea typeface="Segoe UI" pitchFamily="34" charset="0"/>
                <a:cs typeface="Segoe UI" pitchFamily="34" charset="0"/>
              </a:rPr>
              <a:t>Virtualization</a:t>
            </a:r>
          </a:p>
        </p:txBody>
      </p:sp>
      <p:sp>
        <p:nvSpPr>
          <p:cNvPr id="57" name="Rectangle 56">
            <a:extLst>
              <a:ext uri="{FF2B5EF4-FFF2-40B4-BE49-F238E27FC236}">
                <a16:creationId xmlns:a16="http://schemas.microsoft.com/office/drawing/2014/main" id="{29A06C57-D755-4E2F-B02B-5398697596DC}"/>
              </a:ext>
            </a:extLst>
          </p:cNvPr>
          <p:cNvSpPr/>
          <p:nvPr/>
        </p:nvSpPr>
        <p:spPr>
          <a:xfrm>
            <a:off x="7935234" y="4803374"/>
            <a:ext cx="1695773" cy="443967"/>
          </a:xfrm>
          <a:prstGeom prst="rect">
            <a:avLst/>
          </a:prstGeom>
          <a:solidFill>
            <a:srgbClr val="50E6FF"/>
          </a:solidFill>
          <a:ln w="9525" cap="flat" cmpd="sng" algn="ctr">
            <a:noFill/>
            <a:prstDash val="solid"/>
          </a:ln>
          <a:effectLst/>
        </p:spPr>
        <p:txBody>
          <a:bodyPr lIns="146283" tIns="91427" rIns="146283" bIns="91427" rtlCol="0" anchor="ctr" anchorCtr="0">
            <a:noAutofit/>
          </a:bodyPr>
          <a:lstStyle/>
          <a:p>
            <a:pPr algn="ctr" defTabSz="1242575">
              <a:defRPr/>
            </a:pPr>
            <a:r>
              <a:rPr lang="en-US" sz="1100" kern="0">
                <a:ea typeface="Segoe UI" pitchFamily="34" charset="0"/>
                <a:cs typeface="Segoe UI" pitchFamily="34" charset="0"/>
              </a:rPr>
              <a:t>Hardware</a:t>
            </a:r>
          </a:p>
        </p:txBody>
      </p:sp>
      <p:sp>
        <p:nvSpPr>
          <p:cNvPr id="56" name="Rectangle 55">
            <a:extLst>
              <a:ext uri="{FF2B5EF4-FFF2-40B4-BE49-F238E27FC236}">
                <a16:creationId xmlns:a16="http://schemas.microsoft.com/office/drawing/2014/main" id="{E138CB1D-CC8E-4FDA-A2AC-0C84AF12D25D}"/>
              </a:ext>
            </a:extLst>
          </p:cNvPr>
          <p:cNvSpPr/>
          <p:nvPr/>
        </p:nvSpPr>
        <p:spPr>
          <a:xfrm>
            <a:off x="7935234" y="5290201"/>
            <a:ext cx="1695773" cy="443967"/>
          </a:xfrm>
          <a:prstGeom prst="rect">
            <a:avLst/>
          </a:prstGeom>
          <a:solidFill>
            <a:srgbClr val="50E6FF"/>
          </a:solidFill>
          <a:ln w="9525" cap="flat" cmpd="sng" algn="ctr">
            <a:noFill/>
            <a:prstDash val="solid"/>
          </a:ln>
          <a:effectLst/>
        </p:spPr>
        <p:txBody>
          <a:bodyPr lIns="146283" tIns="91427" rIns="146283" bIns="91427" rtlCol="0" anchor="ctr" anchorCtr="0">
            <a:noAutofit/>
          </a:bodyPr>
          <a:lstStyle/>
          <a:p>
            <a:pPr algn="ctr" defTabSz="1242575">
              <a:defRPr/>
            </a:pPr>
            <a:r>
              <a:rPr lang="en-US" sz="1100" kern="0" dirty="0">
                <a:ea typeface="Segoe UI" pitchFamily="34" charset="0"/>
                <a:cs typeface="Segoe UI" pitchFamily="34" charset="0"/>
              </a:rPr>
              <a:t>Datacenter management</a:t>
            </a:r>
          </a:p>
        </p:txBody>
      </p:sp>
      <p:sp>
        <p:nvSpPr>
          <p:cNvPr id="65" name="Rectangle 64">
            <a:extLst>
              <a:ext uri="{FF2B5EF4-FFF2-40B4-BE49-F238E27FC236}">
                <a16:creationId xmlns:a16="http://schemas.microsoft.com/office/drawing/2014/main" id="{4653DF83-D638-4619-A0EE-2DE94F30AEBE}"/>
              </a:ext>
            </a:extLst>
          </p:cNvPr>
          <p:cNvSpPr/>
          <p:nvPr/>
        </p:nvSpPr>
        <p:spPr>
          <a:xfrm>
            <a:off x="9972911" y="586171"/>
            <a:ext cx="1639813" cy="778675"/>
          </a:xfrm>
          <a:prstGeom prst="rect">
            <a:avLst/>
          </a:prstGeom>
          <a:noFill/>
          <a:ln w="9525" cap="flat" cmpd="sng" algn="ctr">
            <a:noFill/>
            <a:prstDash val="solid"/>
          </a:ln>
          <a:effectLst/>
        </p:spPr>
        <p:txBody>
          <a:bodyPr wrap="square" lIns="91440" tIns="45720" rIns="91440" bIns="45720" rtlCol="0" anchor="t" anchorCtr="0">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242473" fontAlgn="base">
              <a:lnSpc>
                <a:spcPct val="90000"/>
              </a:lnSpc>
              <a:spcAft>
                <a:spcPts val="400"/>
              </a:spcAft>
              <a:defRPr/>
            </a:pPr>
            <a:r>
              <a:rPr lang="en-US" sz="1600" dirty="0">
                <a:solidFill>
                  <a:srgbClr val="2F2F2F"/>
                </a:solidFill>
                <a:latin typeface="Segoe UI Semibold" panose="020B0702040204020203" pitchFamily="34" charset="0"/>
                <a:ea typeface="Kozuka Gothic Pro R" pitchFamily="34" charset="-128"/>
                <a:cs typeface="Segoe UI Semibold" panose="020B0702040204020203" pitchFamily="34" charset="0"/>
              </a:rPr>
              <a:t>PaaS</a:t>
            </a:r>
            <a:r>
              <a:rPr lang="en-US" sz="1400" dirty="0">
                <a:solidFill>
                  <a:srgbClr val="2F2F2F"/>
                </a:solidFill>
                <a:latin typeface="Segoe UI Semibold" panose="020B0702040204020203" pitchFamily="34" charset="0"/>
                <a:ea typeface="Kozuka Gothic Pro R" pitchFamily="34" charset="-128"/>
                <a:cs typeface="Segoe UI Semibold" panose="020B0702040204020203" pitchFamily="34" charset="0"/>
              </a:rPr>
              <a:t> </a:t>
            </a:r>
          </a:p>
          <a:p>
            <a:pPr marL="0" lvl="1" algn="ctr" defTabSz="1242473" fontAlgn="base">
              <a:lnSpc>
                <a:spcPct val="90000"/>
              </a:lnSpc>
              <a:spcAft>
                <a:spcPts val="400"/>
              </a:spcAft>
              <a:defRPr/>
            </a:pPr>
            <a:r>
              <a:rPr lang="en-US" sz="1400" dirty="0">
                <a:solidFill>
                  <a:srgbClr val="2F2F2F"/>
                </a:solidFill>
                <a:ea typeface="Kozuka Gothic Pro R" pitchFamily="34" charset="-128"/>
                <a:cs typeface="Segoe UI Semibold" panose="020B0702040204020203" pitchFamily="34" charset="0"/>
              </a:rPr>
              <a:t>Azure Database for PostgreSQL</a:t>
            </a:r>
          </a:p>
        </p:txBody>
      </p:sp>
      <p:sp>
        <p:nvSpPr>
          <p:cNvPr id="75" name="Rectangle 74">
            <a:extLst>
              <a:ext uri="{FF2B5EF4-FFF2-40B4-BE49-F238E27FC236}">
                <a16:creationId xmlns:a16="http://schemas.microsoft.com/office/drawing/2014/main" id="{9E12EDA3-6A2E-4ED0-9EBC-D5F4CA3454CD}"/>
              </a:ext>
            </a:extLst>
          </p:cNvPr>
          <p:cNvSpPr>
            <a:spLocks/>
          </p:cNvSpPr>
          <p:nvPr/>
        </p:nvSpPr>
        <p:spPr>
          <a:xfrm>
            <a:off x="9972912" y="1395592"/>
            <a:ext cx="1639813" cy="443967"/>
          </a:xfrm>
          <a:prstGeom prst="rect">
            <a:avLst/>
          </a:prstGeom>
          <a:solidFill>
            <a:schemeClr val="tx2"/>
          </a:solidFill>
          <a:ln w="9525" cap="flat" cmpd="sng" algn="ctr">
            <a:noFill/>
            <a:prstDash val="solid"/>
          </a:ln>
          <a:effectLst/>
        </p:spPr>
        <p:txBody>
          <a:bodyPr lIns="146283" tIns="91427" rIns="146283" bIns="91427" rtlCol="0" anchor="ctr" anchorCtr="0">
            <a:noAutofit/>
          </a:bodyPr>
          <a:lstStyle/>
          <a:p>
            <a:pPr algn="ctr" defTabSz="1242575">
              <a:defRPr/>
            </a:pPr>
            <a:r>
              <a:rPr lang="en-US" sz="1100" kern="0" dirty="0">
                <a:solidFill>
                  <a:schemeClr val="bg1"/>
                </a:solidFill>
                <a:ea typeface="Segoe UI" pitchFamily="34" charset="0"/>
                <a:cs typeface="Segoe UI" pitchFamily="34" charset="0"/>
              </a:rPr>
              <a:t>Intelligent performance/security</a:t>
            </a:r>
          </a:p>
        </p:txBody>
      </p:sp>
      <p:sp>
        <p:nvSpPr>
          <p:cNvPr id="67" name="Rectangle 66">
            <a:extLst>
              <a:ext uri="{FF2B5EF4-FFF2-40B4-BE49-F238E27FC236}">
                <a16:creationId xmlns:a16="http://schemas.microsoft.com/office/drawing/2014/main" id="{768F65CC-A8E3-4B8C-8EC8-DEDB3AE057C5}"/>
              </a:ext>
            </a:extLst>
          </p:cNvPr>
          <p:cNvSpPr>
            <a:spLocks/>
          </p:cNvSpPr>
          <p:nvPr/>
        </p:nvSpPr>
        <p:spPr>
          <a:xfrm>
            <a:off x="9972912" y="1882418"/>
            <a:ext cx="1639813" cy="443967"/>
          </a:xfrm>
          <a:prstGeom prst="rect">
            <a:avLst/>
          </a:prstGeom>
          <a:solidFill>
            <a:schemeClr val="accent1"/>
          </a:solidFill>
          <a:ln w="9525" cap="flat" cmpd="sng" algn="ctr">
            <a:noFill/>
            <a:prstDash val="solid"/>
          </a:ln>
          <a:effectLst/>
        </p:spPr>
        <p:txBody>
          <a:bodyPr lIns="146283" tIns="91427" rIns="146283" bIns="91427" rtlCol="0" anchor="ctr" anchorCtr="0">
            <a:noAutofit/>
          </a:bodyPr>
          <a:lstStyle/>
          <a:p>
            <a:pPr algn="ctr" defTabSz="1242575">
              <a:defRPr/>
            </a:pPr>
            <a:r>
              <a:rPr lang="en-US" sz="1100" kern="0" dirty="0">
                <a:solidFill>
                  <a:srgbClr val="FFFFFF"/>
                </a:solidFill>
                <a:ea typeface="Segoe UI" pitchFamily="34" charset="0"/>
                <a:cs typeface="Segoe UI" pitchFamily="34" charset="0"/>
              </a:rPr>
              <a:t>Applications</a:t>
            </a:r>
          </a:p>
        </p:txBody>
      </p:sp>
      <p:sp>
        <p:nvSpPr>
          <p:cNvPr id="66" name="Rectangle 65">
            <a:extLst>
              <a:ext uri="{FF2B5EF4-FFF2-40B4-BE49-F238E27FC236}">
                <a16:creationId xmlns:a16="http://schemas.microsoft.com/office/drawing/2014/main" id="{26959B95-5507-420B-A803-ECE365F7B1CB}"/>
              </a:ext>
            </a:extLst>
          </p:cNvPr>
          <p:cNvSpPr/>
          <p:nvPr/>
        </p:nvSpPr>
        <p:spPr>
          <a:xfrm>
            <a:off x="9972912" y="2369244"/>
            <a:ext cx="1639813" cy="443967"/>
          </a:xfrm>
          <a:prstGeom prst="rect">
            <a:avLst/>
          </a:prstGeom>
          <a:solidFill>
            <a:schemeClr val="accent1"/>
          </a:solidFill>
          <a:ln w="9525" cap="flat" cmpd="sng" algn="ctr">
            <a:noFill/>
            <a:prstDash val="solid"/>
          </a:ln>
          <a:effectLst/>
        </p:spPr>
        <p:txBody>
          <a:bodyPr lIns="146283" tIns="91427" rIns="146283" bIns="91427" rtlCol="0" anchor="ctr" anchorCtr="0">
            <a:noAutofit/>
          </a:bodyPr>
          <a:lstStyle/>
          <a:p>
            <a:pPr algn="ctr" defTabSz="1242575">
              <a:defRPr/>
            </a:pPr>
            <a:r>
              <a:rPr lang="en-US" sz="1100" kern="0">
                <a:solidFill>
                  <a:srgbClr val="FFFFFF"/>
                </a:solidFill>
                <a:ea typeface="Segoe UI" pitchFamily="34" charset="0"/>
                <a:cs typeface="Segoe UI" pitchFamily="34" charset="0"/>
              </a:rPr>
              <a:t>Data</a:t>
            </a:r>
          </a:p>
        </p:txBody>
      </p:sp>
      <p:sp>
        <p:nvSpPr>
          <p:cNvPr id="73" name="Rectangle 72">
            <a:extLst>
              <a:ext uri="{FF2B5EF4-FFF2-40B4-BE49-F238E27FC236}">
                <a16:creationId xmlns:a16="http://schemas.microsoft.com/office/drawing/2014/main" id="{ABC73BB1-055F-408F-8578-746C16A89E41}"/>
              </a:ext>
            </a:extLst>
          </p:cNvPr>
          <p:cNvSpPr/>
          <p:nvPr/>
        </p:nvSpPr>
        <p:spPr>
          <a:xfrm>
            <a:off x="9972912" y="2856070"/>
            <a:ext cx="1639813" cy="443967"/>
          </a:xfrm>
          <a:prstGeom prst="rect">
            <a:avLst/>
          </a:prstGeom>
          <a:solidFill>
            <a:srgbClr val="50E6FF"/>
          </a:solidFill>
          <a:ln w="9525" cap="flat" cmpd="sng" algn="ctr">
            <a:noFill/>
            <a:prstDash val="solid"/>
          </a:ln>
          <a:effectLst/>
        </p:spPr>
        <p:txBody>
          <a:bodyPr lIns="146283" tIns="91427" rIns="146283" bIns="91427" rtlCol="0" anchor="ctr" anchorCtr="0">
            <a:noAutofit/>
          </a:bodyPr>
          <a:lstStyle/>
          <a:p>
            <a:pPr algn="ctr" defTabSz="1242575">
              <a:defRPr/>
            </a:pPr>
            <a:r>
              <a:rPr lang="en-US" sz="1100" kern="0" dirty="0">
                <a:ea typeface="Segoe UI" pitchFamily="34" charset="0"/>
                <a:cs typeface="Segoe UI" pitchFamily="34" charset="0"/>
              </a:rPr>
              <a:t>High availability/ DR/Backups</a:t>
            </a:r>
          </a:p>
        </p:txBody>
      </p:sp>
      <p:sp>
        <p:nvSpPr>
          <p:cNvPr id="72" name="Rectangle 71">
            <a:extLst>
              <a:ext uri="{FF2B5EF4-FFF2-40B4-BE49-F238E27FC236}">
                <a16:creationId xmlns:a16="http://schemas.microsoft.com/office/drawing/2014/main" id="{925BB7BF-9A80-413A-B19A-2CCC779E1176}"/>
              </a:ext>
            </a:extLst>
          </p:cNvPr>
          <p:cNvSpPr/>
          <p:nvPr/>
        </p:nvSpPr>
        <p:spPr>
          <a:xfrm>
            <a:off x="9972912" y="3342896"/>
            <a:ext cx="1639813" cy="443967"/>
          </a:xfrm>
          <a:prstGeom prst="rect">
            <a:avLst/>
          </a:prstGeom>
          <a:solidFill>
            <a:srgbClr val="50E6FF"/>
          </a:solidFill>
          <a:ln w="9525" cap="flat" cmpd="sng" algn="ctr">
            <a:noFill/>
            <a:prstDash val="solid"/>
          </a:ln>
          <a:effectLst/>
        </p:spPr>
        <p:txBody>
          <a:bodyPr lIns="146283" tIns="91427" rIns="146283" bIns="91427" rtlCol="0" anchor="ctr" anchorCtr="0">
            <a:noAutofit/>
          </a:bodyPr>
          <a:lstStyle/>
          <a:p>
            <a:pPr algn="ctr" defTabSz="1242575">
              <a:defRPr/>
            </a:pPr>
            <a:r>
              <a:rPr lang="en-US" sz="1100" kern="0" dirty="0">
                <a:ea typeface="Segoe UI" pitchFamily="34" charset="0"/>
                <a:cs typeface="Segoe UI" pitchFamily="34" charset="0"/>
              </a:rPr>
              <a:t>Database provision/ Patch/Scaling</a:t>
            </a:r>
          </a:p>
        </p:txBody>
      </p:sp>
      <p:sp>
        <p:nvSpPr>
          <p:cNvPr id="71" name="Rectangle 70">
            <a:extLst>
              <a:ext uri="{FF2B5EF4-FFF2-40B4-BE49-F238E27FC236}">
                <a16:creationId xmlns:a16="http://schemas.microsoft.com/office/drawing/2014/main" id="{53E2C466-40D9-4599-80D7-69F10EBD51B6}"/>
              </a:ext>
            </a:extLst>
          </p:cNvPr>
          <p:cNvSpPr/>
          <p:nvPr/>
        </p:nvSpPr>
        <p:spPr>
          <a:xfrm>
            <a:off x="9972912" y="3829722"/>
            <a:ext cx="1639813" cy="443967"/>
          </a:xfrm>
          <a:prstGeom prst="rect">
            <a:avLst/>
          </a:prstGeom>
          <a:solidFill>
            <a:srgbClr val="50E6FF"/>
          </a:solidFill>
          <a:ln w="9525" cap="flat" cmpd="sng" algn="ctr">
            <a:noFill/>
            <a:prstDash val="solid"/>
          </a:ln>
          <a:effectLst/>
        </p:spPr>
        <p:txBody>
          <a:bodyPr lIns="146283" tIns="91427" rIns="146283" bIns="91427" rtlCol="0" anchor="ctr" anchorCtr="0">
            <a:noAutofit/>
          </a:bodyPr>
          <a:lstStyle/>
          <a:p>
            <a:pPr algn="ctr" defTabSz="1242575">
              <a:defRPr/>
            </a:pPr>
            <a:r>
              <a:rPr lang="en-US" sz="1100" kern="0">
                <a:ea typeface="Segoe UI" pitchFamily="34" charset="0"/>
                <a:cs typeface="Segoe UI" pitchFamily="34" charset="0"/>
              </a:rPr>
              <a:t>O/S</a:t>
            </a:r>
          </a:p>
        </p:txBody>
      </p:sp>
      <p:sp>
        <p:nvSpPr>
          <p:cNvPr id="70" name="Rectangle 69">
            <a:extLst>
              <a:ext uri="{FF2B5EF4-FFF2-40B4-BE49-F238E27FC236}">
                <a16:creationId xmlns:a16="http://schemas.microsoft.com/office/drawing/2014/main" id="{BEEB6ADB-4FCD-4EE5-A7FA-E0B58E372B71}"/>
              </a:ext>
            </a:extLst>
          </p:cNvPr>
          <p:cNvSpPr/>
          <p:nvPr/>
        </p:nvSpPr>
        <p:spPr>
          <a:xfrm>
            <a:off x="9972912" y="4316548"/>
            <a:ext cx="1639813" cy="443967"/>
          </a:xfrm>
          <a:prstGeom prst="rect">
            <a:avLst/>
          </a:prstGeom>
          <a:solidFill>
            <a:srgbClr val="50E6FF"/>
          </a:solidFill>
          <a:ln w="9525" cap="flat" cmpd="sng" algn="ctr">
            <a:noFill/>
            <a:prstDash val="solid"/>
          </a:ln>
          <a:effectLst/>
        </p:spPr>
        <p:txBody>
          <a:bodyPr lIns="146283" tIns="91427" rIns="146283" bIns="91427" rtlCol="0" anchor="ctr" anchorCtr="0">
            <a:noAutofit/>
          </a:bodyPr>
          <a:lstStyle/>
          <a:p>
            <a:pPr algn="ctr" defTabSz="1242575">
              <a:defRPr/>
            </a:pPr>
            <a:r>
              <a:rPr lang="en-US" sz="1100" kern="0" dirty="0">
                <a:ea typeface="Segoe UI" pitchFamily="34" charset="0"/>
                <a:cs typeface="Segoe UI" pitchFamily="34" charset="0"/>
              </a:rPr>
              <a:t>Virtualization</a:t>
            </a:r>
          </a:p>
        </p:txBody>
      </p:sp>
      <p:sp>
        <p:nvSpPr>
          <p:cNvPr id="69" name="Rectangle 68">
            <a:extLst>
              <a:ext uri="{FF2B5EF4-FFF2-40B4-BE49-F238E27FC236}">
                <a16:creationId xmlns:a16="http://schemas.microsoft.com/office/drawing/2014/main" id="{51854806-2461-458D-8D61-23BF0CEAF58E}"/>
              </a:ext>
            </a:extLst>
          </p:cNvPr>
          <p:cNvSpPr/>
          <p:nvPr/>
        </p:nvSpPr>
        <p:spPr>
          <a:xfrm>
            <a:off x="9972912" y="4803374"/>
            <a:ext cx="1639813" cy="443967"/>
          </a:xfrm>
          <a:prstGeom prst="rect">
            <a:avLst/>
          </a:prstGeom>
          <a:solidFill>
            <a:srgbClr val="50E6FF"/>
          </a:solidFill>
          <a:ln w="9525" cap="flat" cmpd="sng" algn="ctr">
            <a:noFill/>
            <a:prstDash val="solid"/>
          </a:ln>
          <a:effectLst/>
        </p:spPr>
        <p:txBody>
          <a:bodyPr lIns="146283" tIns="91427" rIns="146283" bIns="91427" rtlCol="0" anchor="ctr" anchorCtr="0">
            <a:noAutofit/>
          </a:bodyPr>
          <a:lstStyle/>
          <a:p>
            <a:pPr algn="ctr" defTabSz="1242575">
              <a:defRPr/>
            </a:pPr>
            <a:r>
              <a:rPr lang="en-US" sz="1100" kern="0" dirty="0">
                <a:ea typeface="Segoe UI" pitchFamily="34" charset="0"/>
                <a:cs typeface="Segoe UI" pitchFamily="34" charset="0"/>
              </a:rPr>
              <a:t>Hardware</a:t>
            </a:r>
          </a:p>
        </p:txBody>
      </p:sp>
      <p:sp>
        <p:nvSpPr>
          <p:cNvPr id="68" name="Rectangle 67">
            <a:extLst>
              <a:ext uri="{FF2B5EF4-FFF2-40B4-BE49-F238E27FC236}">
                <a16:creationId xmlns:a16="http://schemas.microsoft.com/office/drawing/2014/main" id="{88656DCD-63C2-4FC9-B6E8-0B8EB9284EC3}"/>
              </a:ext>
            </a:extLst>
          </p:cNvPr>
          <p:cNvSpPr/>
          <p:nvPr/>
        </p:nvSpPr>
        <p:spPr>
          <a:xfrm>
            <a:off x="9972912" y="5290201"/>
            <a:ext cx="1639813" cy="443967"/>
          </a:xfrm>
          <a:prstGeom prst="rect">
            <a:avLst/>
          </a:prstGeom>
          <a:solidFill>
            <a:srgbClr val="50E6FF"/>
          </a:solidFill>
          <a:ln w="9525" cap="flat" cmpd="sng" algn="ctr">
            <a:noFill/>
            <a:prstDash val="solid"/>
          </a:ln>
          <a:effectLst/>
        </p:spPr>
        <p:txBody>
          <a:bodyPr lIns="146283" tIns="91427" rIns="146283" bIns="91427" rtlCol="0" anchor="ctr" anchorCtr="0">
            <a:noAutofit/>
          </a:bodyPr>
          <a:lstStyle/>
          <a:p>
            <a:pPr algn="ctr" defTabSz="1242575">
              <a:defRPr/>
            </a:pPr>
            <a:r>
              <a:rPr lang="en-US" sz="1100" kern="0" dirty="0">
                <a:ea typeface="Segoe UI" pitchFamily="34" charset="0"/>
                <a:cs typeface="Segoe UI" pitchFamily="34" charset="0"/>
              </a:rPr>
              <a:t>Datacenter management</a:t>
            </a:r>
          </a:p>
        </p:txBody>
      </p:sp>
      <p:sp>
        <p:nvSpPr>
          <p:cNvPr id="41" name="TextBox 40">
            <a:extLst>
              <a:ext uri="{FF2B5EF4-FFF2-40B4-BE49-F238E27FC236}">
                <a16:creationId xmlns:a16="http://schemas.microsoft.com/office/drawing/2014/main" id="{FE5DEEAD-A567-4205-8A42-A22AC4A4514D}"/>
              </a:ext>
              <a:ext uri="{C183D7F6-B498-43B3-948B-1728B52AA6E4}">
                <adec:decorative xmlns:adec="http://schemas.microsoft.com/office/drawing/2017/decorative" val="1"/>
              </a:ext>
            </a:extLst>
          </p:cNvPr>
          <p:cNvSpPr txBox="1"/>
          <p:nvPr/>
        </p:nvSpPr>
        <p:spPr>
          <a:xfrm>
            <a:off x="9535923" y="6118821"/>
            <a:ext cx="155448" cy="151141"/>
          </a:xfrm>
          <a:prstGeom prst="rect">
            <a:avLst/>
          </a:prstGeom>
          <a:solidFill>
            <a:srgbClr val="50E6FF"/>
          </a:solidFill>
          <a:ln>
            <a:noFill/>
          </a:ln>
        </p:spPr>
        <p:txBody>
          <a:bodyPr wrap="square" lIns="93260" tIns="74608" rIns="93260" bIns="74608" rtlCol="0" anchor="ctr" anchorCtr="0">
            <a:spAutoFit/>
          </a:bodyPr>
          <a:lstStyle/>
          <a:p>
            <a:pPr algn="ctr" defTabSz="932597">
              <a:lnSpc>
                <a:spcPct val="90000"/>
              </a:lnSpc>
              <a:spcAft>
                <a:spcPts val="612"/>
              </a:spcAft>
              <a:defRPr/>
            </a:pPr>
            <a:endParaRPr lang="en-US" sz="1020">
              <a:solidFill>
                <a:srgbClr val="505050"/>
              </a:solidFill>
              <a:latin typeface="Segoe UI"/>
            </a:endParaRPr>
          </a:p>
        </p:txBody>
      </p:sp>
      <p:sp>
        <p:nvSpPr>
          <p:cNvPr id="42" name="TextBox 41">
            <a:extLst>
              <a:ext uri="{FF2B5EF4-FFF2-40B4-BE49-F238E27FC236}">
                <a16:creationId xmlns:a16="http://schemas.microsoft.com/office/drawing/2014/main" id="{E8DBFECB-556F-441A-B6EF-891A77F43D35}"/>
              </a:ext>
              <a:ext uri="{C183D7F6-B498-43B3-948B-1728B52AA6E4}">
                <adec:decorative xmlns:adec="http://schemas.microsoft.com/office/drawing/2017/decorative" val="1"/>
              </a:ext>
            </a:extLst>
          </p:cNvPr>
          <p:cNvSpPr txBox="1"/>
          <p:nvPr/>
        </p:nvSpPr>
        <p:spPr>
          <a:xfrm>
            <a:off x="7827383" y="6118821"/>
            <a:ext cx="155448" cy="151141"/>
          </a:xfrm>
          <a:prstGeom prst="rect">
            <a:avLst/>
          </a:prstGeom>
          <a:solidFill>
            <a:schemeClr val="accent1"/>
          </a:solidFill>
          <a:ln>
            <a:noFill/>
          </a:ln>
        </p:spPr>
        <p:txBody>
          <a:bodyPr wrap="square" lIns="93260" tIns="74608" rIns="93260" bIns="74608" rtlCol="0" anchor="ctr" anchorCtr="0">
            <a:spAutoFit/>
          </a:bodyPr>
          <a:lstStyle/>
          <a:p>
            <a:pPr algn="ctr" defTabSz="932597">
              <a:lnSpc>
                <a:spcPct val="90000"/>
              </a:lnSpc>
              <a:spcAft>
                <a:spcPts val="612"/>
              </a:spcAft>
              <a:defRPr/>
            </a:pPr>
            <a:endParaRPr lang="en-US" sz="1020">
              <a:solidFill>
                <a:srgbClr val="FFFFFF"/>
              </a:solidFill>
              <a:latin typeface="Segoe UI"/>
            </a:endParaRPr>
          </a:p>
        </p:txBody>
      </p:sp>
      <p:sp>
        <p:nvSpPr>
          <p:cNvPr id="76" name="TextBox 75">
            <a:extLst>
              <a:ext uri="{FF2B5EF4-FFF2-40B4-BE49-F238E27FC236}">
                <a16:creationId xmlns:a16="http://schemas.microsoft.com/office/drawing/2014/main" id="{60094E28-ECCD-4EBD-AADC-BC68E14C754B}"/>
              </a:ext>
              <a:ext uri="{C183D7F6-B498-43B3-948B-1728B52AA6E4}">
                <adec:decorative xmlns:adec="http://schemas.microsoft.com/office/drawing/2017/decorative" val="1"/>
              </a:ext>
            </a:extLst>
          </p:cNvPr>
          <p:cNvSpPr txBox="1"/>
          <p:nvPr/>
        </p:nvSpPr>
        <p:spPr>
          <a:xfrm>
            <a:off x="5897558" y="6118821"/>
            <a:ext cx="155448" cy="151141"/>
          </a:xfrm>
          <a:prstGeom prst="rect">
            <a:avLst/>
          </a:prstGeom>
          <a:solidFill>
            <a:schemeClr val="tx2"/>
          </a:solidFill>
          <a:ln>
            <a:noFill/>
          </a:ln>
        </p:spPr>
        <p:txBody>
          <a:bodyPr wrap="square" lIns="93260" tIns="74608" rIns="93260" bIns="74608" rtlCol="0" anchor="ctr" anchorCtr="0">
            <a:spAutoFit/>
          </a:bodyPr>
          <a:lstStyle/>
          <a:p>
            <a:pPr algn="ctr" defTabSz="932597">
              <a:lnSpc>
                <a:spcPct val="90000"/>
              </a:lnSpc>
              <a:spcAft>
                <a:spcPts val="612"/>
              </a:spcAft>
              <a:defRPr/>
            </a:pPr>
            <a:endParaRPr lang="en-US" sz="1020">
              <a:solidFill>
                <a:srgbClr val="505050"/>
              </a:solidFill>
              <a:latin typeface="Segoe UI"/>
            </a:endParaRPr>
          </a:p>
        </p:txBody>
      </p:sp>
      <p:sp>
        <p:nvSpPr>
          <p:cNvPr id="36" name="TextBox 35">
            <a:extLst>
              <a:ext uri="{FF2B5EF4-FFF2-40B4-BE49-F238E27FC236}">
                <a16:creationId xmlns:a16="http://schemas.microsoft.com/office/drawing/2014/main" id="{393429D1-9647-4321-8CB1-4C45A04C2443}"/>
              </a:ext>
            </a:extLst>
          </p:cNvPr>
          <p:cNvSpPr txBox="1"/>
          <p:nvPr/>
        </p:nvSpPr>
        <p:spPr>
          <a:xfrm>
            <a:off x="9636432" y="6071281"/>
            <a:ext cx="1742711" cy="246221"/>
          </a:xfrm>
          <a:prstGeom prst="rect">
            <a:avLst/>
          </a:prstGeom>
          <a:noFill/>
          <a:ln>
            <a:noFill/>
          </a:ln>
        </p:spPr>
        <p:txBody>
          <a:bodyPr wrap="square" lIns="93260" tIns="45720" rIns="93260" bIns="45720" rtlCol="0" anchor="ctr" anchorCtr="0">
            <a:spAutoFit/>
          </a:bodyPr>
          <a:lstStyle/>
          <a:p>
            <a:pPr defTabSz="932597">
              <a:defRPr/>
            </a:pPr>
            <a:r>
              <a:rPr lang="en-US" sz="1000">
                <a:latin typeface="Segoe UI"/>
              </a:rPr>
              <a:t>Managed by Microsoft</a:t>
            </a:r>
          </a:p>
        </p:txBody>
      </p:sp>
      <p:sp>
        <p:nvSpPr>
          <p:cNvPr id="37" name="TextBox 36">
            <a:extLst>
              <a:ext uri="{FF2B5EF4-FFF2-40B4-BE49-F238E27FC236}">
                <a16:creationId xmlns:a16="http://schemas.microsoft.com/office/drawing/2014/main" id="{5C827320-659B-4098-B4B4-F29ED52A87C4}"/>
              </a:ext>
            </a:extLst>
          </p:cNvPr>
          <p:cNvSpPr txBox="1"/>
          <p:nvPr/>
        </p:nvSpPr>
        <p:spPr>
          <a:xfrm>
            <a:off x="7927892" y="6071281"/>
            <a:ext cx="1521426" cy="246221"/>
          </a:xfrm>
          <a:prstGeom prst="rect">
            <a:avLst/>
          </a:prstGeom>
          <a:noFill/>
          <a:ln>
            <a:noFill/>
          </a:ln>
        </p:spPr>
        <p:txBody>
          <a:bodyPr wrap="square" lIns="93260" tIns="45720" rIns="93260" bIns="45720" rtlCol="0" anchor="ctr" anchorCtr="0">
            <a:spAutoFit/>
          </a:bodyPr>
          <a:lstStyle/>
          <a:p>
            <a:pPr defTabSz="932597">
              <a:defRPr/>
            </a:pPr>
            <a:r>
              <a:rPr lang="en-US" sz="1000">
                <a:latin typeface="Segoe UI"/>
              </a:rPr>
              <a:t>Managed by customer</a:t>
            </a:r>
          </a:p>
        </p:txBody>
      </p:sp>
      <p:sp>
        <p:nvSpPr>
          <p:cNvPr id="38" name="TextBox 37">
            <a:extLst>
              <a:ext uri="{FF2B5EF4-FFF2-40B4-BE49-F238E27FC236}">
                <a16:creationId xmlns:a16="http://schemas.microsoft.com/office/drawing/2014/main" id="{2A7D4BF7-C426-464D-8833-599AE9A20527}"/>
              </a:ext>
            </a:extLst>
          </p:cNvPr>
          <p:cNvSpPr txBox="1"/>
          <p:nvPr/>
        </p:nvSpPr>
        <p:spPr>
          <a:xfrm>
            <a:off x="5998067" y="6071281"/>
            <a:ext cx="1742711" cy="246221"/>
          </a:xfrm>
          <a:prstGeom prst="rect">
            <a:avLst/>
          </a:prstGeom>
          <a:noFill/>
          <a:ln>
            <a:noFill/>
          </a:ln>
        </p:spPr>
        <p:txBody>
          <a:bodyPr wrap="square" lIns="93260" tIns="45720" rIns="93260" bIns="45720" rtlCol="0" anchor="ctr" anchorCtr="0">
            <a:spAutoFit/>
          </a:bodyPr>
          <a:lstStyle/>
          <a:p>
            <a:pPr defTabSz="932597">
              <a:defRPr/>
            </a:pPr>
            <a:r>
              <a:rPr lang="en-US" sz="1000" dirty="0">
                <a:latin typeface="Segoe UI"/>
              </a:rPr>
              <a:t>Machine learning capability</a:t>
            </a:r>
          </a:p>
        </p:txBody>
      </p:sp>
    </p:spTree>
    <p:extLst>
      <p:ext uri="{BB962C8B-B14F-4D97-AF65-F5344CB8AC3E}">
        <p14:creationId xmlns:p14="http://schemas.microsoft.com/office/powerpoint/2010/main" val="14673545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4B2092-75D1-4305-9390-9E4498454B07}"/>
              </a:ext>
            </a:extLst>
          </p:cNvPr>
          <p:cNvSpPr>
            <a:spLocks noGrp="1"/>
          </p:cNvSpPr>
          <p:nvPr>
            <p:ph type="title"/>
          </p:nvPr>
        </p:nvSpPr>
        <p:spPr>
          <a:xfrm>
            <a:off x="588263" y="2598004"/>
            <a:ext cx="3781657" cy="1661993"/>
          </a:xfrm>
        </p:spPr>
        <p:txBody>
          <a:bodyPr anchor="ctr">
            <a:spAutoFit/>
          </a:bodyPr>
          <a:lstStyle/>
          <a:p>
            <a:r>
              <a:rPr lang="en-US"/>
              <a:t>Azure builds upon the core benefits of PostgreSQL</a:t>
            </a:r>
          </a:p>
        </p:txBody>
      </p:sp>
      <p:sp>
        <p:nvSpPr>
          <p:cNvPr id="332" name="Rectangle 331">
            <a:extLst>
              <a:ext uri="{FF2B5EF4-FFF2-40B4-BE49-F238E27FC236}">
                <a16:creationId xmlns:a16="http://schemas.microsoft.com/office/drawing/2014/main" id="{05B15D7D-317C-47D0-B897-E3BDC3852F1A}"/>
              </a:ext>
            </a:extLst>
          </p:cNvPr>
          <p:cNvSpPr/>
          <p:nvPr/>
        </p:nvSpPr>
        <p:spPr>
          <a:xfrm>
            <a:off x="592864" y="4413523"/>
            <a:ext cx="5232561" cy="1107996"/>
          </a:xfrm>
          <a:prstGeom prst="rect">
            <a:avLst/>
          </a:prstGeom>
        </p:spPr>
        <p:txBody>
          <a:bodyPr vert="horz" wrap="square" lIns="0" tIns="0" rIns="0" bIns="0" rtlCol="0" anchor="t">
            <a:spAutoFit/>
          </a:body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20" normalizeH="0" baseline="0" noProof="0">
                <a:ln w="3175">
                  <a:noFill/>
                </a:ln>
                <a:solidFill>
                  <a:srgbClr val="0078D4"/>
                </a:solidFill>
                <a:effectLst/>
                <a:uLnTx/>
                <a:uFillTx/>
                <a:latin typeface="Segoe UI Semibold"/>
                <a:ea typeface="+mn-ea"/>
                <a:cs typeface="Segoe UI" pitchFamily="34" charset="0"/>
              </a:rPr>
              <a:t>Azure Database for PostgreSQL </a:t>
            </a:r>
            <a:br>
              <a:rPr kumimoji="0" lang="en-US" sz="2400" b="0" i="0" u="none" strike="noStrike" kern="1200" cap="none" spc="-20" normalizeH="0" baseline="0" noProof="0">
                <a:ln w="3175">
                  <a:noFill/>
                </a:ln>
                <a:solidFill>
                  <a:srgbClr val="0078D4"/>
                </a:solidFill>
                <a:effectLst/>
                <a:uLnTx/>
                <a:uFillTx/>
                <a:latin typeface="Segoe UI Semibold"/>
                <a:ea typeface="+mn-ea"/>
                <a:cs typeface="Segoe UI" pitchFamily="34" charset="0"/>
              </a:rPr>
            </a:br>
            <a:r>
              <a:rPr kumimoji="0" lang="en-US" sz="2400" b="0" i="0" u="none" strike="noStrike" kern="1200" cap="none" spc="-20" normalizeH="0" baseline="0" noProof="0">
                <a:ln w="3175">
                  <a:noFill/>
                </a:ln>
                <a:solidFill>
                  <a:srgbClr val="0078D4"/>
                </a:solidFill>
                <a:effectLst/>
                <a:uLnTx/>
                <a:uFillTx/>
                <a:latin typeface="Segoe UI Semibold"/>
                <a:ea typeface="+mn-ea"/>
                <a:cs typeface="Segoe UI" pitchFamily="34" charset="0"/>
              </a:rPr>
              <a:t>is</a:t>
            </a:r>
            <a:r>
              <a:rPr lang="en-US" sz="2400" spc="-20">
                <a:ln w="3175">
                  <a:noFill/>
                </a:ln>
                <a:solidFill>
                  <a:srgbClr val="0078D4"/>
                </a:solidFill>
                <a:latin typeface="Segoe UI Semibold"/>
                <a:cs typeface="Segoe UI" pitchFamily="34" charset="0"/>
              </a:rPr>
              <a:t> </a:t>
            </a:r>
            <a:r>
              <a:rPr kumimoji="0" lang="en-US" sz="2400" b="0" i="0" u="none" strike="noStrike" kern="1200" cap="none" spc="-20" normalizeH="0" baseline="0" noProof="0">
                <a:ln w="3175">
                  <a:noFill/>
                </a:ln>
                <a:solidFill>
                  <a:srgbClr val="0078D4"/>
                </a:solidFill>
                <a:effectLst/>
                <a:uLnTx/>
                <a:uFillTx/>
                <a:latin typeface="Segoe UI Semibold"/>
                <a:ea typeface="+mn-ea"/>
                <a:cs typeface="Segoe UI" pitchFamily="34" charset="0"/>
              </a:rPr>
              <a:t>fully-managed, intelligent, </a:t>
            </a:r>
            <a:br>
              <a:rPr kumimoji="0" lang="en-US" sz="2400" b="0" i="0" u="none" strike="noStrike" kern="1200" cap="none" spc="-20" normalizeH="0" baseline="0" noProof="0">
                <a:ln w="3175">
                  <a:noFill/>
                </a:ln>
                <a:solidFill>
                  <a:srgbClr val="0078D4"/>
                </a:solidFill>
                <a:effectLst/>
                <a:uLnTx/>
                <a:uFillTx/>
                <a:latin typeface="Segoe UI Semibold"/>
                <a:ea typeface="+mn-ea"/>
                <a:cs typeface="Segoe UI" pitchFamily="34" charset="0"/>
              </a:rPr>
            </a:br>
            <a:r>
              <a:rPr kumimoji="0" lang="en-US" sz="2400" b="0" i="0" u="none" strike="noStrike" kern="1200" cap="none" spc="-20" normalizeH="0" baseline="0" noProof="0">
                <a:ln w="3175">
                  <a:noFill/>
                </a:ln>
                <a:solidFill>
                  <a:srgbClr val="0078D4"/>
                </a:solidFill>
                <a:effectLst/>
                <a:uLnTx/>
                <a:uFillTx/>
                <a:latin typeface="Segoe UI Semibold"/>
                <a:ea typeface="+mn-ea"/>
                <a:cs typeface="Segoe UI" pitchFamily="34" charset="0"/>
              </a:rPr>
              <a:t>and scalable PostgreSQL</a:t>
            </a:r>
          </a:p>
        </p:txBody>
      </p:sp>
      <p:grpSp>
        <p:nvGrpSpPr>
          <p:cNvPr id="11" name="Group 10" descr="Concentric ring Graphic with PostgreSQL logo in the middle, surrounded by Analytical apps, Modern Transactional Apps, Geospatial apps, Time series data. Outer circle - Security, Global reach, extension support, Easy ecosystem integration, built-in HA, scale up and out, compliance, intelligent performance">
            <a:extLst>
              <a:ext uri="{FF2B5EF4-FFF2-40B4-BE49-F238E27FC236}">
                <a16:creationId xmlns:a16="http://schemas.microsoft.com/office/drawing/2014/main" id="{A2D57C9E-C797-1B4B-ACDC-F93672E2436E}"/>
              </a:ext>
            </a:extLst>
          </p:cNvPr>
          <p:cNvGrpSpPr/>
          <p:nvPr/>
        </p:nvGrpSpPr>
        <p:grpSpPr>
          <a:xfrm>
            <a:off x="5514226" y="206305"/>
            <a:ext cx="6508507" cy="6287441"/>
            <a:chOff x="5514226" y="206305"/>
            <a:chExt cx="6508507" cy="6287441"/>
          </a:xfrm>
        </p:grpSpPr>
        <p:sp>
          <p:nvSpPr>
            <p:cNvPr id="4" name="Oval 3">
              <a:extLst>
                <a:ext uri="{FF2B5EF4-FFF2-40B4-BE49-F238E27FC236}">
                  <a16:creationId xmlns:a16="http://schemas.microsoft.com/office/drawing/2014/main" id="{44F9EC75-89A4-470C-8ECE-9B5A17820F35}"/>
                </a:ext>
                <a:ext uri="{C183D7F6-B498-43B3-948B-1728B52AA6E4}">
                  <adec:decorative xmlns:adec="http://schemas.microsoft.com/office/drawing/2017/decorative" val="1"/>
                </a:ext>
              </a:extLst>
            </p:cNvPr>
            <p:cNvSpPr/>
            <p:nvPr/>
          </p:nvSpPr>
          <p:spPr bwMode="auto">
            <a:xfrm>
              <a:off x="7116725" y="1792900"/>
              <a:ext cx="3319092" cy="3319092"/>
            </a:xfrm>
            <a:prstGeom prst="ellipse">
              <a:avLst/>
            </a:prstGeom>
            <a:solidFill>
              <a:schemeClr val="accent1"/>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21" name="Oval 320">
              <a:extLst>
                <a:ext uri="{FF2B5EF4-FFF2-40B4-BE49-F238E27FC236}">
                  <a16:creationId xmlns:a16="http://schemas.microsoft.com/office/drawing/2014/main" id="{D1A4EC94-15EE-4D92-9FCA-AB0B7123FD1C}"/>
                </a:ext>
                <a:ext uri="{C183D7F6-B498-43B3-948B-1728B52AA6E4}">
                  <adec:decorative xmlns:adec="http://schemas.microsoft.com/office/drawing/2017/decorative" val="1"/>
                </a:ext>
              </a:extLst>
            </p:cNvPr>
            <p:cNvSpPr/>
            <p:nvPr/>
          </p:nvSpPr>
          <p:spPr bwMode="auto">
            <a:xfrm>
              <a:off x="5775504" y="443041"/>
              <a:ext cx="5971918" cy="5971918"/>
            </a:xfrm>
            <a:prstGeom prst="ellipse">
              <a:avLst/>
            </a:prstGeom>
            <a:noFill/>
            <a:ln w="19050">
              <a:solidFill>
                <a:schemeClr val="accent4">
                  <a:alpha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useBgFill="1">
          <p:nvSpPr>
            <p:cNvPr id="337" name="Oval 336">
              <a:extLst>
                <a:ext uri="{FF2B5EF4-FFF2-40B4-BE49-F238E27FC236}">
                  <a16:creationId xmlns:a16="http://schemas.microsoft.com/office/drawing/2014/main" id="{91C6E845-DCA7-4F3B-A2E0-3EDB466262CB}"/>
                </a:ext>
                <a:ext uri="{C183D7F6-B498-43B3-948B-1728B52AA6E4}">
                  <adec:decorative xmlns:adec="http://schemas.microsoft.com/office/drawing/2017/decorative" val="1"/>
                </a:ext>
              </a:extLst>
            </p:cNvPr>
            <p:cNvSpPr/>
            <p:nvPr/>
          </p:nvSpPr>
          <p:spPr bwMode="auto">
            <a:xfrm>
              <a:off x="10936027" y="1419152"/>
              <a:ext cx="379994" cy="379994"/>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useBgFill="1">
          <p:nvSpPr>
            <p:cNvPr id="7" name="Oval 6">
              <a:extLst>
                <a:ext uri="{FF2B5EF4-FFF2-40B4-BE49-F238E27FC236}">
                  <a16:creationId xmlns:a16="http://schemas.microsoft.com/office/drawing/2014/main" id="{F2A61BB2-728C-48D7-B250-8638AD23E21F}"/>
                </a:ext>
                <a:ext uri="{C183D7F6-B498-43B3-948B-1728B52AA6E4}">
                  <adec:decorative xmlns:adec="http://schemas.microsoft.com/office/drawing/2017/decorative" val="1"/>
                </a:ext>
              </a:extLst>
            </p:cNvPr>
            <p:cNvSpPr/>
            <p:nvPr/>
          </p:nvSpPr>
          <p:spPr bwMode="auto">
            <a:xfrm>
              <a:off x="6613634" y="610069"/>
              <a:ext cx="709464" cy="709464"/>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162" name="Group 161">
              <a:extLst>
                <a:ext uri="{FF2B5EF4-FFF2-40B4-BE49-F238E27FC236}">
                  <a16:creationId xmlns:a16="http://schemas.microsoft.com/office/drawing/2014/main" id="{A53D6F96-4CCB-4E77-BF2E-06414E957B9F}"/>
                </a:ext>
                <a:ext uri="{C183D7F6-B498-43B3-948B-1728B52AA6E4}">
                  <adec:decorative xmlns:adec="http://schemas.microsoft.com/office/drawing/2017/decorative" val="1"/>
                </a:ext>
              </a:extLst>
            </p:cNvPr>
            <p:cNvGrpSpPr/>
            <p:nvPr/>
          </p:nvGrpSpPr>
          <p:grpSpPr>
            <a:xfrm>
              <a:off x="5514226" y="2505420"/>
              <a:ext cx="415292" cy="605472"/>
              <a:chOff x="728663" y="5668963"/>
              <a:chExt cx="339725" cy="495300"/>
            </a:xfrm>
          </p:grpSpPr>
          <p:sp>
            <p:nvSpPr>
              <p:cNvPr id="276" name="Rectangle 174">
                <a:extLst>
                  <a:ext uri="{FF2B5EF4-FFF2-40B4-BE49-F238E27FC236}">
                    <a16:creationId xmlns:a16="http://schemas.microsoft.com/office/drawing/2014/main" id="{1F589A0B-3FB4-4280-AE46-2BCFD288CDB4}"/>
                  </a:ext>
                </a:extLst>
              </p:cNvPr>
              <p:cNvSpPr>
                <a:spLocks noChangeArrowheads="1"/>
              </p:cNvSpPr>
              <p:nvPr/>
            </p:nvSpPr>
            <p:spPr bwMode="auto">
              <a:xfrm>
                <a:off x="728663" y="5668963"/>
                <a:ext cx="339725" cy="49530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77" name="Rectangle 175">
                <a:extLst>
                  <a:ext uri="{FF2B5EF4-FFF2-40B4-BE49-F238E27FC236}">
                    <a16:creationId xmlns:a16="http://schemas.microsoft.com/office/drawing/2014/main" id="{7FE47335-698A-4AF9-8FE5-663DAEC4B131}"/>
                  </a:ext>
                </a:extLst>
              </p:cNvPr>
              <p:cNvSpPr>
                <a:spLocks noChangeArrowheads="1"/>
              </p:cNvSpPr>
              <p:nvPr/>
            </p:nvSpPr>
            <p:spPr bwMode="auto">
              <a:xfrm>
                <a:off x="944563" y="5730876"/>
                <a:ext cx="77788"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78" name="Rectangle 176">
                <a:extLst>
                  <a:ext uri="{FF2B5EF4-FFF2-40B4-BE49-F238E27FC236}">
                    <a16:creationId xmlns:a16="http://schemas.microsoft.com/office/drawing/2014/main" id="{C2E521BD-965A-449C-BB6F-19986F4B0C4C}"/>
                  </a:ext>
                </a:extLst>
              </p:cNvPr>
              <p:cNvSpPr>
                <a:spLocks noChangeArrowheads="1"/>
              </p:cNvSpPr>
              <p:nvPr/>
            </p:nvSpPr>
            <p:spPr bwMode="auto">
              <a:xfrm>
                <a:off x="944563" y="5808663"/>
                <a:ext cx="77788"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79" name="Rectangle 177">
                <a:extLst>
                  <a:ext uri="{FF2B5EF4-FFF2-40B4-BE49-F238E27FC236}">
                    <a16:creationId xmlns:a16="http://schemas.microsoft.com/office/drawing/2014/main" id="{10BDABC7-1678-4D33-A227-49024AA3DF0A}"/>
                  </a:ext>
                </a:extLst>
              </p:cNvPr>
              <p:cNvSpPr>
                <a:spLocks noChangeArrowheads="1"/>
              </p:cNvSpPr>
              <p:nvPr/>
            </p:nvSpPr>
            <p:spPr bwMode="auto">
              <a:xfrm>
                <a:off x="774701" y="5884863"/>
                <a:ext cx="247650" cy="4762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80" name="Rectangle 178">
                <a:extLst>
                  <a:ext uri="{FF2B5EF4-FFF2-40B4-BE49-F238E27FC236}">
                    <a16:creationId xmlns:a16="http://schemas.microsoft.com/office/drawing/2014/main" id="{995A25DF-FBAE-4ED8-83CF-09C35362069A}"/>
                  </a:ext>
                </a:extLst>
              </p:cNvPr>
              <p:cNvSpPr>
                <a:spLocks noChangeArrowheads="1"/>
              </p:cNvSpPr>
              <p:nvPr/>
            </p:nvSpPr>
            <p:spPr bwMode="auto">
              <a:xfrm>
                <a:off x="774701" y="5962651"/>
                <a:ext cx="247650"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81" name="Rectangle 179">
                <a:extLst>
                  <a:ext uri="{FF2B5EF4-FFF2-40B4-BE49-F238E27FC236}">
                    <a16:creationId xmlns:a16="http://schemas.microsoft.com/office/drawing/2014/main" id="{452489F5-7422-46A7-B7A9-BE61FD091A5E}"/>
                  </a:ext>
                </a:extLst>
              </p:cNvPr>
              <p:cNvSpPr>
                <a:spLocks noChangeArrowheads="1"/>
              </p:cNvSpPr>
              <p:nvPr/>
            </p:nvSpPr>
            <p:spPr bwMode="auto">
              <a:xfrm>
                <a:off x="774701" y="6040438"/>
                <a:ext cx="247650"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82" name="Freeform 180">
                <a:extLst>
                  <a:ext uri="{FF2B5EF4-FFF2-40B4-BE49-F238E27FC236}">
                    <a16:creationId xmlns:a16="http://schemas.microsoft.com/office/drawing/2014/main" id="{7EE634DC-8897-412B-9923-8B05881A7FE5}"/>
                  </a:ext>
                </a:extLst>
              </p:cNvPr>
              <p:cNvSpPr>
                <a:spLocks/>
              </p:cNvSpPr>
              <p:nvPr/>
            </p:nvSpPr>
            <p:spPr bwMode="auto">
              <a:xfrm>
                <a:off x="809626" y="5740401"/>
                <a:ext cx="104775" cy="104775"/>
              </a:xfrm>
              <a:custGeom>
                <a:avLst/>
                <a:gdLst>
                  <a:gd name="T0" fmla="*/ 0 w 66"/>
                  <a:gd name="T1" fmla="*/ 56 h 66"/>
                  <a:gd name="T2" fmla="*/ 10 w 66"/>
                  <a:gd name="T3" fmla="*/ 66 h 66"/>
                  <a:gd name="T4" fmla="*/ 66 w 66"/>
                  <a:gd name="T5" fmla="*/ 10 h 66"/>
                  <a:gd name="T6" fmla="*/ 56 w 66"/>
                  <a:gd name="T7" fmla="*/ 0 h 66"/>
                  <a:gd name="T8" fmla="*/ 0 w 66"/>
                  <a:gd name="T9" fmla="*/ 56 h 66"/>
                </a:gdLst>
                <a:ahLst/>
                <a:cxnLst>
                  <a:cxn ang="0">
                    <a:pos x="T0" y="T1"/>
                  </a:cxn>
                  <a:cxn ang="0">
                    <a:pos x="T2" y="T3"/>
                  </a:cxn>
                  <a:cxn ang="0">
                    <a:pos x="T4" y="T5"/>
                  </a:cxn>
                  <a:cxn ang="0">
                    <a:pos x="T6" y="T7"/>
                  </a:cxn>
                  <a:cxn ang="0">
                    <a:pos x="T8" y="T9"/>
                  </a:cxn>
                </a:cxnLst>
                <a:rect l="0" t="0" r="r" b="b"/>
                <a:pathLst>
                  <a:path w="66" h="66">
                    <a:moveTo>
                      <a:pt x="0" y="56"/>
                    </a:moveTo>
                    <a:lnTo>
                      <a:pt x="10" y="66"/>
                    </a:lnTo>
                    <a:lnTo>
                      <a:pt x="66" y="10"/>
                    </a:lnTo>
                    <a:lnTo>
                      <a:pt x="56" y="0"/>
                    </a:lnTo>
                    <a:lnTo>
                      <a:pt x="0" y="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83" name="Freeform 181">
                <a:extLst>
                  <a:ext uri="{FF2B5EF4-FFF2-40B4-BE49-F238E27FC236}">
                    <a16:creationId xmlns:a16="http://schemas.microsoft.com/office/drawing/2014/main" id="{3E9332F0-E07F-478F-8D4C-ECD0DA9CCD1E}"/>
                  </a:ext>
                </a:extLst>
              </p:cNvPr>
              <p:cNvSpPr>
                <a:spLocks/>
              </p:cNvSpPr>
              <p:nvPr/>
            </p:nvSpPr>
            <p:spPr bwMode="auto">
              <a:xfrm>
                <a:off x="774701" y="5778501"/>
                <a:ext cx="66675" cy="66675"/>
              </a:xfrm>
              <a:custGeom>
                <a:avLst/>
                <a:gdLst>
                  <a:gd name="T0" fmla="*/ 32 w 42"/>
                  <a:gd name="T1" fmla="*/ 42 h 42"/>
                  <a:gd name="T2" fmla="*/ 42 w 42"/>
                  <a:gd name="T3" fmla="*/ 32 h 42"/>
                  <a:gd name="T4" fmla="*/ 10 w 42"/>
                  <a:gd name="T5" fmla="*/ 0 h 42"/>
                  <a:gd name="T6" fmla="*/ 0 w 42"/>
                  <a:gd name="T7" fmla="*/ 10 h 42"/>
                  <a:gd name="T8" fmla="*/ 32 w 42"/>
                  <a:gd name="T9" fmla="*/ 42 h 42"/>
                </a:gdLst>
                <a:ahLst/>
                <a:cxnLst>
                  <a:cxn ang="0">
                    <a:pos x="T0" y="T1"/>
                  </a:cxn>
                  <a:cxn ang="0">
                    <a:pos x="T2" y="T3"/>
                  </a:cxn>
                  <a:cxn ang="0">
                    <a:pos x="T4" y="T5"/>
                  </a:cxn>
                  <a:cxn ang="0">
                    <a:pos x="T6" y="T7"/>
                  </a:cxn>
                  <a:cxn ang="0">
                    <a:pos x="T8" y="T9"/>
                  </a:cxn>
                </a:cxnLst>
                <a:rect l="0" t="0" r="r" b="b"/>
                <a:pathLst>
                  <a:path w="42" h="42">
                    <a:moveTo>
                      <a:pt x="32" y="42"/>
                    </a:moveTo>
                    <a:lnTo>
                      <a:pt x="42" y="32"/>
                    </a:lnTo>
                    <a:lnTo>
                      <a:pt x="10" y="0"/>
                    </a:lnTo>
                    <a:lnTo>
                      <a:pt x="0" y="10"/>
                    </a:lnTo>
                    <a:lnTo>
                      <a:pt x="32" y="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grpSp>
          <p:nvGrpSpPr>
            <p:cNvPr id="163" name="Group 162">
              <a:extLst>
                <a:ext uri="{FF2B5EF4-FFF2-40B4-BE49-F238E27FC236}">
                  <a16:creationId xmlns:a16="http://schemas.microsoft.com/office/drawing/2014/main" id="{33EE15DA-EEBB-4C9B-AF71-BAB02AD8B1DA}"/>
                </a:ext>
                <a:ext uri="{C183D7F6-B498-43B3-948B-1728B52AA6E4}">
                  <adec:decorative xmlns:adec="http://schemas.microsoft.com/office/drawing/2017/decorative" val="1"/>
                </a:ext>
              </a:extLst>
            </p:cNvPr>
            <p:cNvGrpSpPr/>
            <p:nvPr/>
          </p:nvGrpSpPr>
          <p:grpSpPr>
            <a:xfrm>
              <a:off x="5656068" y="4404380"/>
              <a:ext cx="653535" cy="639194"/>
              <a:chOff x="6881862" y="6994173"/>
              <a:chExt cx="1124603" cy="1099924"/>
            </a:xfrm>
          </p:grpSpPr>
          <p:sp useBgFill="1">
            <p:nvSpPr>
              <p:cNvPr id="264" name="Oval 263">
                <a:extLst>
                  <a:ext uri="{FF2B5EF4-FFF2-40B4-BE49-F238E27FC236}">
                    <a16:creationId xmlns:a16="http://schemas.microsoft.com/office/drawing/2014/main" id="{3580FC5B-EB76-4563-B8FE-6A3563F2FDC6}"/>
                  </a:ext>
                </a:extLst>
              </p:cNvPr>
              <p:cNvSpPr/>
              <p:nvPr/>
            </p:nvSpPr>
            <p:spPr bwMode="auto">
              <a:xfrm>
                <a:off x="6948226" y="7048197"/>
                <a:ext cx="991880" cy="991879"/>
              </a:xfrm>
              <a:prstGeom prst="ellipse">
                <a:avLst/>
              </a:prstGeom>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63" name="Group 184">
                <a:extLst>
                  <a:ext uri="{FF2B5EF4-FFF2-40B4-BE49-F238E27FC236}">
                    <a16:creationId xmlns:a16="http://schemas.microsoft.com/office/drawing/2014/main" id="{8714D798-F9B1-445C-8D62-FDB1D13B0CC9}"/>
                  </a:ext>
                </a:extLst>
              </p:cNvPr>
              <p:cNvGrpSpPr>
                <a:grpSpLocks noChangeAspect="1"/>
              </p:cNvGrpSpPr>
              <p:nvPr/>
            </p:nvGrpSpPr>
            <p:grpSpPr bwMode="auto">
              <a:xfrm>
                <a:off x="6881862" y="6994173"/>
                <a:ext cx="1124603" cy="1099924"/>
                <a:chOff x="2197" y="2783"/>
                <a:chExt cx="319" cy="312"/>
              </a:xfrm>
            </p:grpSpPr>
            <p:sp>
              <p:nvSpPr>
                <p:cNvPr id="272" name="Freeform 185">
                  <a:extLst>
                    <a:ext uri="{FF2B5EF4-FFF2-40B4-BE49-F238E27FC236}">
                      <a16:creationId xmlns:a16="http://schemas.microsoft.com/office/drawing/2014/main" id="{8EFC909B-DD28-4456-844B-62190A934086}"/>
                    </a:ext>
                  </a:extLst>
                </p:cNvPr>
                <p:cNvSpPr>
                  <a:spLocks/>
                </p:cNvSpPr>
                <p:nvPr/>
              </p:nvSpPr>
              <p:spPr bwMode="auto">
                <a:xfrm>
                  <a:off x="2226" y="2783"/>
                  <a:ext cx="134" cy="93"/>
                </a:xfrm>
                <a:custGeom>
                  <a:avLst/>
                  <a:gdLst>
                    <a:gd name="T0" fmla="*/ 590 w 590"/>
                    <a:gd name="T1" fmla="*/ 128 h 405"/>
                    <a:gd name="T2" fmla="*/ 590 w 590"/>
                    <a:gd name="T3" fmla="*/ 0 h 405"/>
                    <a:gd name="T4" fmla="*/ 0 w 590"/>
                    <a:gd name="T5" fmla="*/ 341 h 405"/>
                    <a:gd name="T6" fmla="*/ 111 w 590"/>
                    <a:gd name="T7" fmla="*/ 405 h 405"/>
                    <a:gd name="T8" fmla="*/ 590 w 590"/>
                    <a:gd name="T9" fmla="*/ 128 h 405"/>
                  </a:gdLst>
                  <a:ahLst/>
                  <a:cxnLst>
                    <a:cxn ang="0">
                      <a:pos x="T0" y="T1"/>
                    </a:cxn>
                    <a:cxn ang="0">
                      <a:pos x="T2" y="T3"/>
                    </a:cxn>
                    <a:cxn ang="0">
                      <a:pos x="T4" y="T5"/>
                    </a:cxn>
                    <a:cxn ang="0">
                      <a:pos x="T6" y="T7"/>
                    </a:cxn>
                    <a:cxn ang="0">
                      <a:pos x="T8" y="T9"/>
                    </a:cxn>
                  </a:cxnLst>
                  <a:rect l="0" t="0" r="r" b="b"/>
                  <a:pathLst>
                    <a:path w="590" h="405">
                      <a:moveTo>
                        <a:pt x="590" y="128"/>
                      </a:moveTo>
                      <a:cubicBezTo>
                        <a:pt x="590" y="0"/>
                        <a:pt x="590" y="0"/>
                        <a:pt x="590" y="0"/>
                      </a:cubicBezTo>
                      <a:cubicBezTo>
                        <a:pt x="339" y="0"/>
                        <a:pt x="125" y="124"/>
                        <a:pt x="0" y="341"/>
                      </a:cubicBezTo>
                      <a:cubicBezTo>
                        <a:pt x="111" y="405"/>
                        <a:pt x="111" y="405"/>
                        <a:pt x="111" y="405"/>
                      </a:cubicBezTo>
                      <a:cubicBezTo>
                        <a:pt x="206" y="240"/>
                        <a:pt x="385" y="128"/>
                        <a:pt x="590" y="128"/>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73" name="Freeform 186">
                  <a:extLst>
                    <a:ext uri="{FF2B5EF4-FFF2-40B4-BE49-F238E27FC236}">
                      <a16:creationId xmlns:a16="http://schemas.microsoft.com/office/drawing/2014/main" id="{800B69D1-CED9-4A2F-AC4B-672E42435506}"/>
                    </a:ext>
                  </a:extLst>
                </p:cNvPr>
                <p:cNvSpPr>
                  <a:spLocks/>
                </p:cNvSpPr>
                <p:nvPr/>
              </p:nvSpPr>
              <p:spPr bwMode="auto">
                <a:xfrm>
                  <a:off x="2197" y="2861"/>
                  <a:ext cx="54" cy="156"/>
                </a:xfrm>
                <a:custGeom>
                  <a:avLst/>
                  <a:gdLst>
                    <a:gd name="T0" fmla="*/ 164 w 239"/>
                    <a:gd name="T1" fmla="*/ 339 h 683"/>
                    <a:gd name="T2" fmla="*/ 237 w 239"/>
                    <a:gd name="T3" fmla="*/ 64 h 683"/>
                    <a:gd name="T4" fmla="*/ 126 w 239"/>
                    <a:gd name="T5" fmla="*/ 0 h 683"/>
                    <a:gd name="T6" fmla="*/ 126 w 239"/>
                    <a:gd name="T7" fmla="*/ 683 h 683"/>
                    <a:gd name="T8" fmla="*/ 239 w 239"/>
                    <a:gd name="T9" fmla="*/ 617 h 683"/>
                    <a:gd name="T10" fmla="*/ 164 w 239"/>
                    <a:gd name="T11" fmla="*/ 339 h 683"/>
                  </a:gdLst>
                  <a:ahLst/>
                  <a:cxnLst>
                    <a:cxn ang="0">
                      <a:pos x="T0" y="T1"/>
                    </a:cxn>
                    <a:cxn ang="0">
                      <a:pos x="T2" y="T3"/>
                    </a:cxn>
                    <a:cxn ang="0">
                      <a:pos x="T4" y="T5"/>
                    </a:cxn>
                    <a:cxn ang="0">
                      <a:pos x="T6" y="T7"/>
                    </a:cxn>
                    <a:cxn ang="0">
                      <a:pos x="T8" y="T9"/>
                    </a:cxn>
                    <a:cxn ang="0">
                      <a:pos x="T10" y="T11"/>
                    </a:cxn>
                  </a:cxnLst>
                  <a:rect l="0" t="0" r="r" b="b"/>
                  <a:pathLst>
                    <a:path w="239" h="683">
                      <a:moveTo>
                        <a:pt x="164" y="339"/>
                      </a:moveTo>
                      <a:cubicBezTo>
                        <a:pt x="164" y="239"/>
                        <a:pt x="191" y="145"/>
                        <a:pt x="237" y="64"/>
                      </a:cubicBezTo>
                      <a:cubicBezTo>
                        <a:pt x="126" y="0"/>
                        <a:pt x="126" y="0"/>
                        <a:pt x="126" y="0"/>
                      </a:cubicBezTo>
                      <a:cubicBezTo>
                        <a:pt x="0" y="217"/>
                        <a:pt x="0" y="465"/>
                        <a:pt x="126" y="683"/>
                      </a:cubicBezTo>
                      <a:cubicBezTo>
                        <a:pt x="239" y="617"/>
                        <a:pt x="239" y="617"/>
                        <a:pt x="239" y="617"/>
                      </a:cubicBezTo>
                      <a:cubicBezTo>
                        <a:pt x="191" y="536"/>
                        <a:pt x="164" y="441"/>
                        <a:pt x="164" y="339"/>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74" name="Freeform 187">
                  <a:extLst>
                    <a:ext uri="{FF2B5EF4-FFF2-40B4-BE49-F238E27FC236}">
                      <a16:creationId xmlns:a16="http://schemas.microsoft.com/office/drawing/2014/main" id="{EE7FE5BC-9D65-4820-AE3B-05691CC269BA}"/>
                    </a:ext>
                  </a:extLst>
                </p:cNvPr>
                <p:cNvSpPr>
                  <a:spLocks/>
                </p:cNvSpPr>
                <p:nvPr/>
              </p:nvSpPr>
              <p:spPr bwMode="auto">
                <a:xfrm>
                  <a:off x="2226" y="3002"/>
                  <a:ext cx="134" cy="93"/>
                </a:xfrm>
                <a:custGeom>
                  <a:avLst/>
                  <a:gdLst>
                    <a:gd name="T0" fmla="*/ 113 w 590"/>
                    <a:gd name="T1" fmla="*/ 0 h 407"/>
                    <a:gd name="T2" fmla="*/ 0 w 590"/>
                    <a:gd name="T3" fmla="*/ 66 h 407"/>
                    <a:gd name="T4" fmla="*/ 590 w 590"/>
                    <a:gd name="T5" fmla="*/ 407 h 407"/>
                    <a:gd name="T6" fmla="*/ 590 w 590"/>
                    <a:gd name="T7" fmla="*/ 274 h 407"/>
                    <a:gd name="T8" fmla="*/ 113 w 590"/>
                    <a:gd name="T9" fmla="*/ 0 h 407"/>
                  </a:gdLst>
                  <a:ahLst/>
                  <a:cxnLst>
                    <a:cxn ang="0">
                      <a:pos x="T0" y="T1"/>
                    </a:cxn>
                    <a:cxn ang="0">
                      <a:pos x="T2" y="T3"/>
                    </a:cxn>
                    <a:cxn ang="0">
                      <a:pos x="T4" y="T5"/>
                    </a:cxn>
                    <a:cxn ang="0">
                      <a:pos x="T6" y="T7"/>
                    </a:cxn>
                    <a:cxn ang="0">
                      <a:pos x="T8" y="T9"/>
                    </a:cxn>
                  </a:cxnLst>
                  <a:rect l="0" t="0" r="r" b="b"/>
                  <a:pathLst>
                    <a:path w="590" h="407">
                      <a:moveTo>
                        <a:pt x="113" y="0"/>
                      </a:moveTo>
                      <a:cubicBezTo>
                        <a:pt x="0" y="66"/>
                        <a:pt x="0" y="66"/>
                        <a:pt x="0" y="66"/>
                      </a:cubicBezTo>
                      <a:cubicBezTo>
                        <a:pt x="125" y="283"/>
                        <a:pt x="339" y="407"/>
                        <a:pt x="590" y="407"/>
                      </a:cubicBezTo>
                      <a:cubicBezTo>
                        <a:pt x="590" y="274"/>
                        <a:pt x="590" y="274"/>
                        <a:pt x="590" y="274"/>
                      </a:cubicBezTo>
                      <a:cubicBezTo>
                        <a:pt x="386" y="274"/>
                        <a:pt x="209" y="164"/>
                        <a:pt x="113"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75" name="Freeform 188">
                  <a:extLst>
                    <a:ext uri="{FF2B5EF4-FFF2-40B4-BE49-F238E27FC236}">
                      <a16:creationId xmlns:a16="http://schemas.microsoft.com/office/drawing/2014/main" id="{8E87111E-1F39-4D13-AF88-07D3AEA6DD06}"/>
                    </a:ext>
                  </a:extLst>
                </p:cNvPr>
                <p:cNvSpPr>
                  <a:spLocks/>
                </p:cNvSpPr>
                <p:nvPr/>
              </p:nvSpPr>
              <p:spPr bwMode="auto">
                <a:xfrm>
                  <a:off x="2360" y="2783"/>
                  <a:ext cx="156" cy="312"/>
                </a:xfrm>
                <a:custGeom>
                  <a:avLst/>
                  <a:gdLst>
                    <a:gd name="T0" fmla="*/ 0 w 681"/>
                    <a:gd name="T1" fmla="*/ 0 h 1365"/>
                    <a:gd name="T2" fmla="*/ 0 w 681"/>
                    <a:gd name="T3" fmla="*/ 128 h 1365"/>
                    <a:gd name="T4" fmla="*/ 552 w 681"/>
                    <a:gd name="T5" fmla="*/ 680 h 1365"/>
                    <a:gd name="T6" fmla="*/ 0 w 681"/>
                    <a:gd name="T7" fmla="*/ 1232 h 1365"/>
                    <a:gd name="T8" fmla="*/ 0 w 681"/>
                    <a:gd name="T9" fmla="*/ 1365 h 1365"/>
                    <a:gd name="T10" fmla="*/ 681 w 681"/>
                    <a:gd name="T11" fmla="*/ 682 h 1365"/>
                    <a:gd name="T12" fmla="*/ 0 w 681"/>
                    <a:gd name="T13" fmla="*/ 0 h 1365"/>
                  </a:gdLst>
                  <a:ahLst/>
                  <a:cxnLst>
                    <a:cxn ang="0">
                      <a:pos x="T0" y="T1"/>
                    </a:cxn>
                    <a:cxn ang="0">
                      <a:pos x="T2" y="T3"/>
                    </a:cxn>
                    <a:cxn ang="0">
                      <a:pos x="T4" y="T5"/>
                    </a:cxn>
                    <a:cxn ang="0">
                      <a:pos x="T6" y="T7"/>
                    </a:cxn>
                    <a:cxn ang="0">
                      <a:pos x="T8" y="T9"/>
                    </a:cxn>
                    <a:cxn ang="0">
                      <a:pos x="T10" y="T11"/>
                    </a:cxn>
                    <a:cxn ang="0">
                      <a:pos x="T12" y="T13"/>
                    </a:cxn>
                  </a:cxnLst>
                  <a:rect l="0" t="0" r="r" b="b"/>
                  <a:pathLst>
                    <a:path w="681" h="1365">
                      <a:moveTo>
                        <a:pt x="0" y="0"/>
                      </a:moveTo>
                      <a:cubicBezTo>
                        <a:pt x="0" y="128"/>
                        <a:pt x="0" y="128"/>
                        <a:pt x="0" y="128"/>
                      </a:cubicBezTo>
                      <a:cubicBezTo>
                        <a:pt x="305" y="128"/>
                        <a:pt x="552" y="375"/>
                        <a:pt x="552" y="680"/>
                      </a:cubicBezTo>
                      <a:cubicBezTo>
                        <a:pt x="552" y="985"/>
                        <a:pt x="305" y="1232"/>
                        <a:pt x="0" y="1232"/>
                      </a:cubicBezTo>
                      <a:cubicBezTo>
                        <a:pt x="0" y="1365"/>
                        <a:pt x="0" y="1365"/>
                        <a:pt x="0" y="1365"/>
                      </a:cubicBezTo>
                      <a:cubicBezTo>
                        <a:pt x="376" y="1365"/>
                        <a:pt x="681" y="1059"/>
                        <a:pt x="681" y="682"/>
                      </a:cubicBezTo>
                      <a:cubicBezTo>
                        <a:pt x="681" y="305"/>
                        <a:pt x="376" y="0"/>
                        <a:pt x="0"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grpSp>
            <p:nvGrpSpPr>
              <p:cNvPr id="265" name="Group 146">
                <a:extLst>
                  <a:ext uri="{FF2B5EF4-FFF2-40B4-BE49-F238E27FC236}">
                    <a16:creationId xmlns:a16="http://schemas.microsoft.com/office/drawing/2014/main" id="{1FA283F3-BF82-4632-B4A5-CC6085F84A7D}"/>
                  </a:ext>
                </a:extLst>
              </p:cNvPr>
              <p:cNvGrpSpPr>
                <a:grpSpLocks noChangeAspect="1"/>
              </p:cNvGrpSpPr>
              <p:nvPr/>
            </p:nvGrpSpPr>
            <p:grpSpPr bwMode="auto">
              <a:xfrm>
                <a:off x="7242102" y="7312360"/>
                <a:ext cx="404122" cy="463551"/>
                <a:chOff x="430" y="2783"/>
                <a:chExt cx="272" cy="312"/>
              </a:xfrm>
            </p:grpSpPr>
            <p:sp>
              <p:nvSpPr>
                <p:cNvPr id="266" name="Rectangle 147">
                  <a:extLst>
                    <a:ext uri="{FF2B5EF4-FFF2-40B4-BE49-F238E27FC236}">
                      <a16:creationId xmlns:a16="http://schemas.microsoft.com/office/drawing/2014/main" id="{8BB496CA-A07F-455B-9059-CBA4A1D242DB}"/>
                    </a:ext>
                  </a:extLst>
                </p:cNvPr>
                <p:cNvSpPr>
                  <a:spLocks noChangeArrowheads="1"/>
                </p:cNvSpPr>
                <p:nvPr/>
              </p:nvSpPr>
              <p:spPr bwMode="auto">
                <a:xfrm>
                  <a:off x="430" y="3027"/>
                  <a:ext cx="29" cy="68"/>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67" name="Rectangle 148">
                  <a:extLst>
                    <a:ext uri="{FF2B5EF4-FFF2-40B4-BE49-F238E27FC236}">
                      <a16:creationId xmlns:a16="http://schemas.microsoft.com/office/drawing/2014/main" id="{0B6F73EC-9B85-4874-A014-44C3CC301DAE}"/>
                    </a:ext>
                  </a:extLst>
                </p:cNvPr>
                <p:cNvSpPr>
                  <a:spLocks noChangeArrowheads="1"/>
                </p:cNvSpPr>
                <p:nvPr/>
              </p:nvSpPr>
              <p:spPr bwMode="auto">
                <a:xfrm>
                  <a:off x="479" y="2978"/>
                  <a:ext cx="29" cy="117"/>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68" name="Rectangle 149">
                  <a:extLst>
                    <a:ext uri="{FF2B5EF4-FFF2-40B4-BE49-F238E27FC236}">
                      <a16:creationId xmlns:a16="http://schemas.microsoft.com/office/drawing/2014/main" id="{DEE32D3A-9939-4E53-AF30-7C48605A2A6C}"/>
                    </a:ext>
                  </a:extLst>
                </p:cNvPr>
                <p:cNvSpPr>
                  <a:spLocks noChangeArrowheads="1"/>
                </p:cNvSpPr>
                <p:nvPr/>
              </p:nvSpPr>
              <p:spPr bwMode="auto">
                <a:xfrm>
                  <a:off x="527" y="2929"/>
                  <a:ext cx="29" cy="16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69" name="Rectangle 150">
                  <a:extLst>
                    <a:ext uri="{FF2B5EF4-FFF2-40B4-BE49-F238E27FC236}">
                      <a16:creationId xmlns:a16="http://schemas.microsoft.com/office/drawing/2014/main" id="{2486FB7E-38D5-49F0-9EC4-338A8EFB4FE7}"/>
                    </a:ext>
                  </a:extLst>
                </p:cNvPr>
                <p:cNvSpPr>
                  <a:spLocks noChangeArrowheads="1"/>
                </p:cNvSpPr>
                <p:nvPr/>
              </p:nvSpPr>
              <p:spPr bwMode="auto">
                <a:xfrm>
                  <a:off x="576" y="2880"/>
                  <a:ext cx="29" cy="21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70" name="Rectangle 151">
                  <a:extLst>
                    <a:ext uri="{FF2B5EF4-FFF2-40B4-BE49-F238E27FC236}">
                      <a16:creationId xmlns:a16="http://schemas.microsoft.com/office/drawing/2014/main" id="{8E35D990-E402-46E5-98E9-8624D43385D0}"/>
                    </a:ext>
                  </a:extLst>
                </p:cNvPr>
                <p:cNvSpPr>
                  <a:spLocks noChangeArrowheads="1"/>
                </p:cNvSpPr>
                <p:nvPr/>
              </p:nvSpPr>
              <p:spPr bwMode="auto">
                <a:xfrm>
                  <a:off x="624" y="2832"/>
                  <a:ext cx="30" cy="26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71" name="Rectangle 152">
                  <a:extLst>
                    <a:ext uri="{FF2B5EF4-FFF2-40B4-BE49-F238E27FC236}">
                      <a16:creationId xmlns:a16="http://schemas.microsoft.com/office/drawing/2014/main" id="{44957806-05E3-41D5-ABE5-B7C8B30BDE88}"/>
                    </a:ext>
                  </a:extLst>
                </p:cNvPr>
                <p:cNvSpPr>
                  <a:spLocks noChangeArrowheads="1"/>
                </p:cNvSpPr>
                <p:nvPr/>
              </p:nvSpPr>
              <p:spPr bwMode="auto">
                <a:xfrm>
                  <a:off x="673" y="2783"/>
                  <a:ext cx="29" cy="31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grpSp>
        <p:grpSp>
          <p:nvGrpSpPr>
            <p:cNvPr id="164" name="Group 163">
              <a:extLst>
                <a:ext uri="{FF2B5EF4-FFF2-40B4-BE49-F238E27FC236}">
                  <a16:creationId xmlns:a16="http://schemas.microsoft.com/office/drawing/2014/main" id="{99DB27A7-4BE3-43D9-A7BF-D12832F21634}"/>
                </a:ext>
                <a:ext uri="{C183D7F6-B498-43B3-948B-1728B52AA6E4}">
                  <adec:decorative xmlns:adec="http://schemas.microsoft.com/office/drawing/2017/decorative" val="1"/>
                </a:ext>
              </a:extLst>
            </p:cNvPr>
            <p:cNvGrpSpPr/>
            <p:nvPr/>
          </p:nvGrpSpPr>
          <p:grpSpPr>
            <a:xfrm>
              <a:off x="9067494" y="206305"/>
              <a:ext cx="384670" cy="474734"/>
              <a:chOff x="1980078" y="253998"/>
              <a:chExt cx="3830386" cy="4727197"/>
            </a:xfrm>
            <a:solidFill>
              <a:srgbClr val="3C3C41"/>
            </a:solidFill>
          </p:grpSpPr>
          <p:sp>
            <p:nvSpPr>
              <p:cNvPr id="259" name="Rectangle 27">
                <a:extLst>
                  <a:ext uri="{FF2B5EF4-FFF2-40B4-BE49-F238E27FC236}">
                    <a16:creationId xmlns:a16="http://schemas.microsoft.com/office/drawing/2014/main" id="{0F3D1057-EECF-40C2-8D43-A6239732CFE1}"/>
                  </a:ext>
                </a:extLst>
              </p:cNvPr>
              <p:cNvSpPr>
                <a:spLocks noChangeArrowheads="1"/>
              </p:cNvSpPr>
              <p:nvPr/>
            </p:nvSpPr>
            <p:spPr bwMode="auto">
              <a:xfrm>
                <a:off x="1980078" y="2169196"/>
                <a:ext cx="3830386" cy="281199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60" name="Freeform 29">
                <a:extLst>
                  <a:ext uri="{FF2B5EF4-FFF2-40B4-BE49-F238E27FC236}">
                    <a16:creationId xmlns:a16="http://schemas.microsoft.com/office/drawing/2014/main" id="{E30FE821-DF64-467A-98F1-24DBE420D83E}"/>
                  </a:ext>
                </a:extLst>
              </p:cNvPr>
              <p:cNvSpPr>
                <a:spLocks/>
              </p:cNvSpPr>
              <p:nvPr/>
            </p:nvSpPr>
            <p:spPr bwMode="auto">
              <a:xfrm>
                <a:off x="3454477" y="2913999"/>
                <a:ext cx="881597" cy="881598"/>
              </a:xfrm>
              <a:custGeom>
                <a:avLst/>
                <a:gdLst>
                  <a:gd name="T0" fmla="*/ 256 w 256"/>
                  <a:gd name="T1" fmla="*/ 127 h 256"/>
                  <a:gd name="T2" fmla="*/ 256 w 256"/>
                  <a:gd name="T3" fmla="*/ 129 h 256"/>
                  <a:gd name="T4" fmla="*/ 129 w 256"/>
                  <a:gd name="T5" fmla="*/ 256 h 256"/>
                  <a:gd name="T6" fmla="*/ 127 w 256"/>
                  <a:gd name="T7" fmla="*/ 256 h 256"/>
                  <a:gd name="T8" fmla="*/ 0 w 256"/>
                  <a:gd name="T9" fmla="*/ 129 h 256"/>
                  <a:gd name="T10" fmla="*/ 0 w 256"/>
                  <a:gd name="T11" fmla="*/ 127 h 256"/>
                  <a:gd name="T12" fmla="*/ 127 w 256"/>
                  <a:gd name="T13" fmla="*/ 0 h 256"/>
                  <a:gd name="T14" fmla="*/ 129 w 256"/>
                  <a:gd name="T15" fmla="*/ 0 h 256"/>
                  <a:gd name="T16" fmla="*/ 256 w 256"/>
                  <a:gd name="T17" fmla="*/ 12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6">
                    <a:moveTo>
                      <a:pt x="256" y="127"/>
                    </a:moveTo>
                    <a:cubicBezTo>
                      <a:pt x="256" y="129"/>
                      <a:pt x="256" y="129"/>
                      <a:pt x="256" y="129"/>
                    </a:cubicBezTo>
                    <a:cubicBezTo>
                      <a:pt x="256" y="199"/>
                      <a:pt x="199" y="256"/>
                      <a:pt x="129" y="256"/>
                    </a:cubicBezTo>
                    <a:cubicBezTo>
                      <a:pt x="127" y="256"/>
                      <a:pt x="127" y="256"/>
                      <a:pt x="127" y="256"/>
                    </a:cubicBezTo>
                    <a:cubicBezTo>
                      <a:pt x="57" y="256"/>
                      <a:pt x="0" y="199"/>
                      <a:pt x="0" y="129"/>
                    </a:cubicBezTo>
                    <a:cubicBezTo>
                      <a:pt x="0" y="127"/>
                      <a:pt x="0" y="127"/>
                      <a:pt x="0" y="127"/>
                    </a:cubicBezTo>
                    <a:cubicBezTo>
                      <a:pt x="0" y="57"/>
                      <a:pt x="57" y="0"/>
                      <a:pt x="127" y="0"/>
                    </a:cubicBezTo>
                    <a:cubicBezTo>
                      <a:pt x="129" y="0"/>
                      <a:pt x="129" y="0"/>
                      <a:pt x="129" y="0"/>
                    </a:cubicBezTo>
                    <a:cubicBezTo>
                      <a:pt x="199" y="0"/>
                      <a:pt x="256" y="57"/>
                      <a:pt x="256" y="127"/>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61" name="Freeform 30">
                <a:extLst>
                  <a:ext uri="{FF2B5EF4-FFF2-40B4-BE49-F238E27FC236}">
                    <a16:creationId xmlns:a16="http://schemas.microsoft.com/office/drawing/2014/main" id="{D4F79367-0E1E-4528-B91F-7DB8E7D1A834}"/>
                  </a:ext>
                </a:extLst>
              </p:cNvPr>
              <p:cNvSpPr>
                <a:spLocks/>
              </p:cNvSpPr>
              <p:nvPr/>
            </p:nvSpPr>
            <p:spPr bwMode="auto">
              <a:xfrm>
                <a:off x="3667277" y="3354793"/>
                <a:ext cx="455998" cy="1033598"/>
              </a:xfrm>
              <a:custGeom>
                <a:avLst/>
                <a:gdLst>
                  <a:gd name="T0" fmla="*/ 64 w 128"/>
                  <a:gd name="T1" fmla="*/ 299 h 299"/>
                  <a:gd name="T2" fmla="*/ 63 w 128"/>
                  <a:gd name="T3" fmla="*/ 299 h 299"/>
                  <a:gd name="T4" fmla="*/ 0 w 128"/>
                  <a:gd name="T5" fmla="*/ 236 h 299"/>
                  <a:gd name="T6" fmla="*/ 0 w 128"/>
                  <a:gd name="T7" fmla="*/ 64 h 299"/>
                  <a:gd name="T8" fmla="*/ 63 w 128"/>
                  <a:gd name="T9" fmla="*/ 0 h 299"/>
                  <a:gd name="T10" fmla="*/ 64 w 128"/>
                  <a:gd name="T11" fmla="*/ 0 h 299"/>
                  <a:gd name="T12" fmla="*/ 128 w 128"/>
                  <a:gd name="T13" fmla="*/ 64 h 299"/>
                  <a:gd name="T14" fmla="*/ 128 w 128"/>
                  <a:gd name="T15" fmla="*/ 236 h 299"/>
                  <a:gd name="T16" fmla="*/ 64 w 128"/>
                  <a:gd name="T17" fmla="*/ 299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299">
                    <a:moveTo>
                      <a:pt x="64" y="299"/>
                    </a:moveTo>
                    <a:cubicBezTo>
                      <a:pt x="63" y="299"/>
                      <a:pt x="63" y="299"/>
                      <a:pt x="63" y="299"/>
                    </a:cubicBezTo>
                    <a:cubicBezTo>
                      <a:pt x="28" y="299"/>
                      <a:pt x="0" y="271"/>
                      <a:pt x="0" y="236"/>
                    </a:cubicBezTo>
                    <a:cubicBezTo>
                      <a:pt x="0" y="64"/>
                      <a:pt x="0" y="64"/>
                      <a:pt x="0" y="64"/>
                    </a:cubicBezTo>
                    <a:cubicBezTo>
                      <a:pt x="0" y="29"/>
                      <a:pt x="28" y="0"/>
                      <a:pt x="63" y="0"/>
                    </a:cubicBezTo>
                    <a:cubicBezTo>
                      <a:pt x="64" y="0"/>
                      <a:pt x="64" y="0"/>
                      <a:pt x="64" y="0"/>
                    </a:cubicBezTo>
                    <a:cubicBezTo>
                      <a:pt x="100" y="0"/>
                      <a:pt x="128" y="29"/>
                      <a:pt x="128" y="64"/>
                    </a:cubicBezTo>
                    <a:cubicBezTo>
                      <a:pt x="128" y="236"/>
                      <a:pt x="128" y="236"/>
                      <a:pt x="128" y="236"/>
                    </a:cubicBezTo>
                    <a:cubicBezTo>
                      <a:pt x="128" y="271"/>
                      <a:pt x="100" y="299"/>
                      <a:pt x="64" y="299"/>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62" name="Freeform: Shape 110">
                <a:extLst>
                  <a:ext uri="{FF2B5EF4-FFF2-40B4-BE49-F238E27FC236}">
                    <a16:creationId xmlns:a16="http://schemas.microsoft.com/office/drawing/2014/main" id="{C688EBF2-4E7B-46CB-B0F8-9D78559913DF}"/>
                  </a:ext>
                </a:extLst>
              </p:cNvPr>
              <p:cNvSpPr/>
              <p:nvPr/>
            </p:nvSpPr>
            <p:spPr bwMode="auto">
              <a:xfrm>
                <a:off x="2420880" y="253998"/>
                <a:ext cx="2948790" cy="2423888"/>
              </a:xfrm>
              <a:custGeom>
                <a:avLst/>
                <a:gdLst>
                  <a:gd name="connsiteX0" fmla="*/ 1474395 w 2948790"/>
                  <a:gd name="connsiteY0" fmla="*/ 0 h 2423888"/>
                  <a:gd name="connsiteX1" fmla="*/ 2948790 w 2948790"/>
                  <a:gd name="connsiteY1" fmla="*/ 1474395 h 2423888"/>
                  <a:gd name="connsiteX2" fmla="*/ 2948790 w 2948790"/>
                  <a:gd name="connsiteY2" fmla="*/ 2423888 h 2423888"/>
                  <a:gd name="connsiteX3" fmla="*/ 2505425 w 2948790"/>
                  <a:gd name="connsiteY3" fmla="*/ 2423888 h 2423888"/>
                  <a:gd name="connsiteX4" fmla="*/ 2506265 w 2948790"/>
                  <a:gd name="connsiteY4" fmla="*/ 1475461 h 2423888"/>
                  <a:gd name="connsiteX5" fmla="*/ 1474395 w 2948790"/>
                  <a:gd name="connsiteY5" fmla="*/ 443591 h 2423888"/>
                  <a:gd name="connsiteX6" fmla="*/ 442525 w 2948790"/>
                  <a:gd name="connsiteY6" fmla="*/ 1475461 h 2423888"/>
                  <a:gd name="connsiteX7" fmla="*/ 442525 w 2948790"/>
                  <a:gd name="connsiteY7" fmla="*/ 2423888 h 2423888"/>
                  <a:gd name="connsiteX8" fmla="*/ 0 w 2948790"/>
                  <a:gd name="connsiteY8" fmla="*/ 2423888 h 2423888"/>
                  <a:gd name="connsiteX9" fmla="*/ 0 w 2948790"/>
                  <a:gd name="connsiteY9" fmla="*/ 1474395 h 2423888"/>
                  <a:gd name="connsiteX10" fmla="*/ 1474395 w 2948790"/>
                  <a:gd name="connsiteY10" fmla="*/ 0 h 2423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8790" h="2423888">
                    <a:moveTo>
                      <a:pt x="1474395" y="0"/>
                    </a:moveTo>
                    <a:cubicBezTo>
                      <a:pt x="2288681" y="0"/>
                      <a:pt x="2948790" y="660109"/>
                      <a:pt x="2948790" y="1474395"/>
                    </a:cubicBezTo>
                    <a:lnTo>
                      <a:pt x="2948790" y="2423888"/>
                    </a:lnTo>
                    <a:lnTo>
                      <a:pt x="2505425" y="2423888"/>
                    </a:lnTo>
                    <a:lnTo>
                      <a:pt x="2506265" y="1475461"/>
                    </a:lnTo>
                    <a:cubicBezTo>
                      <a:pt x="2506265" y="905575"/>
                      <a:pt x="2044281" y="443591"/>
                      <a:pt x="1474395" y="443591"/>
                    </a:cubicBezTo>
                    <a:cubicBezTo>
                      <a:pt x="904509" y="443591"/>
                      <a:pt x="442525" y="905575"/>
                      <a:pt x="442525" y="1475461"/>
                    </a:cubicBezTo>
                    <a:lnTo>
                      <a:pt x="442525" y="2423888"/>
                    </a:lnTo>
                    <a:lnTo>
                      <a:pt x="0" y="2423888"/>
                    </a:lnTo>
                    <a:lnTo>
                      <a:pt x="0" y="1474395"/>
                    </a:lnTo>
                    <a:cubicBezTo>
                      <a:pt x="0" y="660109"/>
                      <a:pt x="660109" y="0"/>
                      <a:pt x="1474395" y="0"/>
                    </a:cubicBezTo>
                    <a:close/>
                  </a:path>
                </a:pathLst>
              </a:cu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grpSp>
          <p:nvGrpSpPr>
            <p:cNvPr id="168" name="Group 154">
              <a:extLst>
                <a:ext uri="{FF2B5EF4-FFF2-40B4-BE49-F238E27FC236}">
                  <a16:creationId xmlns:a16="http://schemas.microsoft.com/office/drawing/2014/main" id="{E70FBAC0-86C1-4200-B93D-BB0B089A59F7}"/>
                </a:ext>
                <a:ext uri="{C183D7F6-B498-43B3-948B-1728B52AA6E4}">
                  <adec:decorative xmlns:adec="http://schemas.microsoft.com/office/drawing/2017/decorative" val="1"/>
                </a:ext>
              </a:extLst>
            </p:cNvPr>
            <p:cNvGrpSpPr>
              <a:grpSpLocks noChangeAspect="1"/>
            </p:cNvGrpSpPr>
            <p:nvPr/>
          </p:nvGrpSpPr>
          <p:grpSpPr bwMode="auto">
            <a:xfrm>
              <a:off x="11001609" y="1223893"/>
              <a:ext cx="388872" cy="390518"/>
              <a:chOff x="2420" y="2096"/>
              <a:chExt cx="236" cy="237"/>
            </a:xfrm>
            <a:solidFill>
              <a:srgbClr val="0078D4"/>
            </a:solidFill>
          </p:grpSpPr>
          <p:sp>
            <p:nvSpPr>
              <p:cNvPr id="219" name="Freeform 155">
                <a:extLst>
                  <a:ext uri="{FF2B5EF4-FFF2-40B4-BE49-F238E27FC236}">
                    <a16:creationId xmlns:a16="http://schemas.microsoft.com/office/drawing/2014/main" id="{43D1E763-8F29-4BD0-9B5C-445415577D92}"/>
                  </a:ext>
                </a:extLst>
              </p:cNvPr>
              <p:cNvSpPr>
                <a:spLocks/>
              </p:cNvSpPr>
              <p:nvPr/>
            </p:nvSpPr>
            <p:spPr bwMode="auto">
              <a:xfrm>
                <a:off x="2492" y="2265"/>
                <a:ext cx="92" cy="68"/>
              </a:xfrm>
              <a:custGeom>
                <a:avLst/>
                <a:gdLst>
                  <a:gd name="T0" fmla="*/ 147 w 147"/>
                  <a:gd name="T1" fmla="*/ 0 h 109"/>
                  <a:gd name="T2" fmla="*/ 147 w 147"/>
                  <a:gd name="T3" fmla="*/ 0 h 109"/>
                  <a:gd name="T4" fmla="*/ 0 w 147"/>
                  <a:gd name="T5" fmla="*/ 0 h 109"/>
                  <a:gd name="T6" fmla="*/ 5 w 147"/>
                  <a:gd name="T7" fmla="*/ 19 h 109"/>
                  <a:gd name="T8" fmla="*/ 13 w 147"/>
                  <a:gd name="T9" fmla="*/ 43 h 109"/>
                  <a:gd name="T10" fmla="*/ 24 w 147"/>
                  <a:gd name="T11" fmla="*/ 67 h 109"/>
                  <a:gd name="T12" fmla="*/ 38 w 147"/>
                  <a:gd name="T13" fmla="*/ 88 h 109"/>
                  <a:gd name="T14" fmla="*/ 54 w 147"/>
                  <a:gd name="T15" fmla="*/ 103 h 109"/>
                  <a:gd name="T16" fmla="*/ 74 w 147"/>
                  <a:gd name="T17" fmla="*/ 109 h 109"/>
                  <a:gd name="T18" fmla="*/ 93 w 147"/>
                  <a:gd name="T19" fmla="*/ 103 h 109"/>
                  <a:gd name="T20" fmla="*/ 110 w 147"/>
                  <a:gd name="T21" fmla="*/ 88 h 109"/>
                  <a:gd name="T22" fmla="*/ 124 w 147"/>
                  <a:gd name="T23" fmla="*/ 67 h 109"/>
                  <a:gd name="T24" fmla="*/ 134 w 147"/>
                  <a:gd name="T25" fmla="*/ 43 h 109"/>
                  <a:gd name="T26" fmla="*/ 142 w 147"/>
                  <a:gd name="T27" fmla="*/ 19 h 109"/>
                  <a:gd name="T28" fmla="*/ 147 w 147"/>
                  <a:gd name="T29"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7" h="109">
                    <a:moveTo>
                      <a:pt x="147" y="0"/>
                    </a:moveTo>
                    <a:lnTo>
                      <a:pt x="147" y="0"/>
                    </a:lnTo>
                    <a:lnTo>
                      <a:pt x="0" y="0"/>
                    </a:lnTo>
                    <a:cubicBezTo>
                      <a:pt x="2" y="5"/>
                      <a:pt x="3" y="12"/>
                      <a:pt x="5" y="19"/>
                    </a:cubicBezTo>
                    <a:cubicBezTo>
                      <a:pt x="7" y="27"/>
                      <a:pt x="10" y="35"/>
                      <a:pt x="13" y="43"/>
                    </a:cubicBezTo>
                    <a:cubicBezTo>
                      <a:pt x="16" y="51"/>
                      <a:pt x="20" y="59"/>
                      <a:pt x="24" y="67"/>
                    </a:cubicBezTo>
                    <a:cubicBezTo>
                      <a:pt x="28" y="75"/>
                      <a:pt x="33" y="82"/>
                      <a:pt x="38" y="88"/>
                    </a:cubicBezTo>
                    <a:cubicBezTo>
                      <a:pt x="43" y="94"/>
                      <a:pt x="48" y="99"/>
                      <a:pt x="54" y="103"/>
                    </a:cubicBezTo>
                    <a:cubicBezTo>
                      <a:pt x="60" y="107"/>
                      <a:pt x="67" y="109"/>
                      <a:pt x="74" y="109"/>
                    </a:cubicBezTo>
                    <a:cubicBezTo>
                      <a:pt x="81" y="109"/>
                      <a:pt x="87" y="107"/>
                      <a:pt x="93" y="103"/>
                    </a:cubicBezTo>
                    <a:cubicBezTo>
                      <a:pt x="99" y="99"/>
                      <a:pt x="105" y="94"/>
                      <a:pt x="110" y="88"/>
                    </a:cubicBezTo>
                    <a:cubicBezTo>
                      <a:pt x="115" y="82"/>
                      <a:pt x="120" y="75"/>
                      <a:pt x="124" y="67"/>
                    </a:cubicBezTo>
                    <a:cubicBezTo>
                      <a:pt x="128" y="59"/>
                      <a:pt x="131" y="51"/>
                      <a:pt x="134" y="43"/>
                    </a:cubicBezTo>
                    <a:cubicBezTo>
                      <a:pt x="138" y="35"/>
                      <a:pt x="140" y="27"/>
                      <a:pt x="142" y="19"/>
                    </a:cubicBezTo>
                    <a:cubicBezTo>
                      <a:pt x="144" y="12"/>
                      <a:pt x="146" y="5"/>
                      <a:pt x="14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20" name="Freeform 156">
                <a:extLst>
                  <a:ext uri="{FF2B5EF4-FFF2-40B4-BE49-F238E27FC236}">
                    <a16:creationId xmlns:a16="http://schemas.microsoft.com/office/drawing/2014/main" id="{5CB85BF8-4FA6-400E-BFB6-87D8BFF4F01B}"/>
                  </a:ext>
                </a:extLst>
              </p:cNvPr>
              <p:cNvSpPr>
                <a:spLocks/>
              </p:cNvSpPr>
              <p:nvPr/>
            </p:nvSpPr>
            <p:spPr bwMode="auto">
              <a:xfrm>
                <a:off x="2603" y="2181"/>
                <a:ext cx="53" cy="67"/>
              </a:xfrm>
              <a:custGeom>
                <a:avLst/>
                <a:gdLst>
                  <a:gd name="T0" fmla="*/ 0 w 85"/>
                  <a:gd name="T1" fmla="*/ 0 h 109"/>
                  <a:gd name="T2" fmla="*/ 0 w 85"/>
                  <a:gd name="T3" fmla="*/ 0 h 109"/>
                  <a:gd name="T4" fmla="*/ 3 w 85"/>
                  <a:gd name="T5" fmla="*/ 27 h 109"/>
                  <a:gd name="T6" fmla="*/ 4 w 85"/>
                  <a:gd name="T7" fmla="*/ 54 h 109"/>
                  <a:gd name="T8" fmla="*/ 3 w 85"/>
                  <a:gd name="T9" fmla="*/ 81 h 109"/>
                  <a:gd name="T10" fmla="*/ 0 w 85"/>
                  <a:gd name="T11" fmla="*/ 109 h 109"/>
                  <a:gd name="T12" fmla="*/ 78 w 85"/>
                  <a:gd name="T13" fmla="*/ 109 h 109"/>
                  <a:gd name="T14" fmla="*/ 85 w 85"/>
                  <a:gd name="T15" fmla="*/ 54 h 109"/>
                  <a:gd name="T16" fmla="*/ 78 w 85"/>
                  <a:gd name="T17" fmla="*/ 0 h 109"/>
                  <a:gd name="T18" fmla="*/ 0 w 85"/>
                  <a:gd name="T19"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109">
                    <a:moveTo>
                      <a:pt x="0" y="0"/>
                    </a:moveTo>
                    <a:lnTo>
                      <a:pt x="0" y="0"/>
                    </a:lnTo>
                    <a:cubicBezTo>
                      <a:pt x="1" y="9"/>
                      <a:pt x="2" y="18"/>
                      <a:pt x="3" y="27"/>
                    </a:cubicBezTo>
                    <a:cubicBezTo>
                      <a:pt x="3" y="36"/>
                      <a:pt x="4" y="45"/>
                      <a:pt x="4" y="54"/>
                    </a:cubicBezTo>
                    <a:cubicBezTo>
                      <a:pt x="4" y="63"/>
                      <a:pt x="3" y="73"/>
                      <a:pt x="3" y="81"/>
                    </a:cubicBezTo>
                    <a:cubicBezTo>
                      <a:pt x="2" y="90"/>
                      <a:pt x="1" y="100"/>
                      <a:pt x="0" y="109"/>
                    </a:cubicBezTo>
                    <a:lnTo>
                      <a:pt x="78" y="109"/>
                    </a:lnTo>
                    <a:cubicBezTo>
                      <a:pt x="83" y="91"/>
                      <a:pt x="85" y="73"/>
                      <a:pt x="85" y="54"/>
                    </a:cubicBezTo>
                    <a:cubicBezTo>
                      <a:pt x="85" y="35"/>
                      <a:pt x="83" y="17"/>
                      <a:pt x="78" y="0"/>
                    </a:cubicBezTo>
                    <a:lnTo>
                      <a:pt x="0" y="0"/>
                    </a:lnTo>
                    <a:close/>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21" name="Freeform 157">
                <a:extLst>
                  <a:ext uri="{FF2B5EF4-FFF2-40B4-BE49-F238E27FC236}">
                    <a16:creationId xmlns:a16="http://schemas.microsoft.com/office/drawing/2014/main" id="{4E4CC76C-73DB-4B49-8033-A65BF7EFF627}"/>
                  </a:ext>
                </a:extLst>
              </p:cNvPr>
              <p:cNvSpPr>
                <a:spLocks/>
              </p:cNvSpPr>
              <p:nvPr/>
            </p:nvSpPr>
            <p:spPr bwMode="auto">
              <a:xfrm>
                <a:off x="2577" y="2102"/>
                <a:ext cx="68" cy="62"/>
              </a:xfrm>
              <a:custGeom>
                <a:avLst/>
                <a:gdLst>
                  <a:gd name="T0" fmla="*/ 25 w 110"/>
                  <a:gd name="T1" fmla="*/ 47 h 99"/>
                  <a:gd name="T2" fmla="*/ 25 w 110"/>
                  <a:gd name="T3" fmla="*/ 47 h 99"/>
                  <a:gd name="T4" fmla="*/ 33 w 110"/>
                  <a:gd name="T5" fmla="*/ 73 h 99"/>
                  <a:gd name="T6" fmla="*/ 39 w 110"/>
                  <a:gd name="T7" fmla="*/ 99 h 99"/>
                  <a:gd name="T8" fmla="*/ 110 w 110"/>
                  <a:gd name="T9" fmla="*/ 99 h 99"/>
                  <a:gd name="T10" fmla="*/ 90 w 110"/>
                  <a:gd name="T11" fmla="*/ 66 h 99"/>
                  <a:gd name="T12" fmla="*/ 65 w 110"/>
                  <a:gd name="T13" fmla="*/ 38 h 99"/>
                  <a:gd name="T14" fmla="*/ 34 w 110"/>
                  <a:gd name="T15" fmla="*/ 16 h 99"/>
                  <a:gd name="T16" fmla="*/ 0 w 110"/>
                  <a:gd name="T17" fmla="*/ 0 h 99"/>
                  <a:gd name="T18" fmla="*/ 14 w 110"/>
                  <a:gd name="T19" fmla="*/ 23 h 99"/>
                  <a:gd name="T20" fmla="*/ 25 w 110"/>
                  <a:gd name="T21" fmla="*/ 4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99">
                    <a:moveTo>
                      <a:pt x="25" y="47"/>
                    </a:moveTo>
                    <a:lnTo>
                      <a:pt x="25" y="47"/>
                    </a:lnTo>
                    <a:cubicBezTo>
                      <a:pt x="28" y="56"/>
                      <a:pt x="31" y="64"/>
                      <a:pt x="33" y="73"/>
                    </a:cubicBezTo>
                    <a:cubicBezTo>
                      <a:pt x="35" y="81"/>
                      <a:pt x="37" y="90"/>
                      <a:pt x="39" y="99"/>
                    </a:cubicBezTo>
                    <a:lnTo>
                      <a:pt x="110" y="99"/>
                    </a:lnTo>
                    <a:cubicBezTo>
                      <a:pt x="104" y="87"/>
                      <a:pt x="98" y="76"/>
                      <a:pt x="90" y="66"/>
                    </a:cubicBezTo>
                    <a:cubicBezTo>
                      <a:pt x="83" y="56"/>
                      <a:pt x="74" y="47"/>
                      <a:pt x="65" y="38"/>
                    </a:cubicBezTo>
                    <a:cubicBezTo>
                      <a:pt x="55" y="30"/>
                      <a:pt x="45" y="23"/>
                      <a:pt x="34" y="16"/>
                    </a:cubicBezTo>
                    <a:cubicBezTo>
                      <a:pt x="23" y="9"/>
                      <a:pt x="12" y="4"/>
                      <a:pt x="0" y="0"/>
                    </a:cubicBezTo>
                    <a:cubicBezTo>
                      <a:pt x="5" y="7"/>
                      <a:pt x="10" y="15"/>
                      <a:pt x="14" y="23"/>
                    </a:cubicBezTo>
                    <a:cubicBezTo>
                      <a:pt x="18" y="31"/>
                      <a:pt x="22" y="39"/>
                      <a:pt x="25" y="47"/>
                    </a:cubicBezTo>
                    <a:close/>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22" name="Freeform 158">
                <a:extLst>
                  <a:ext uri="{FF2B5EF4-FFF2-40B4-BE49-F238E27FC236}">
                    <a16:creationId xmlns:a16="http://schemas.microsoft.com/office/drawing/2014/main" id="{AB26B4C5-9436-4F27-9B4B-FF4C78A28CF3}"/>
                  </a:ext>
                </a:extLst>
              </p:cNvPr>
              <p:cNvSpPr>
                <a:spLocks/>
              </p:cNvSpPr>
              <p:nvPr/>
            </p:nvSpPr>
            <p:spPr bwMode="auto">
              <a:xfrm>
                <a:off x="2487" y="2181"/>
                <a:ext cx="102" cy="67"/>
              </a:xfrm>
              <a:custGeom>
                <a:avLst/>
                <a:gdLst>
                  <a:gd name="T0" fmla="*/ 4 w 164"/>
                  <a:gd name="T1" fmla="*/ 0 h 109"/>
                  <a:gd name="T2" fmla="*/ 4 w 164"/>
                  <a:gd name="T3" fmla="*/ 0 h 109"/>
                  <a:gd name="T4" fmla="*/ 1 w 164"/>
                  <a:gd name="T5" fmla="*/ 27 h 109"/>
                  <a:gd name="T6" fmla="*/ 0 w 164"/>
                  <a:gd name="T7" fmla="*/ 54 h 109"/>
                  <a:gd name="T8" fmla="*/ 1 w 164"/>
                  <a:gd name="T9" fmla="*/ 81 h 109"/>
                  <a:gd name="T10" fmla="*/ 4 w 164"/>
                  <a:gd name="T11" fmla="*/ 109 h 109"/>
                  <a:gd name="T12" fmla="*/ 160 w 164"/>
                  <a:gd name="T13" fmla="*/ 109 h 109"/>
                  <a:gd name="T14" fmla="*/ 163 w 164"/>
                  <a:gd name="T15" fmla="*/ 81 h 109"/>
                  <a:gd name="T16" fmla="*/ 164 w 164"/>
                  <a:gd name="T17" fmla="*/ 54 h 109"/>
                  <a:gd name="T18" fmla="*/ 163 w 164"/>
                  <a:gd name="T19" fmla="*/ 27 h 109"/>
                  <a:gd name="T20" fmla="*/ 160 w 164"/>
                  <a:gd name="T21" fmla="*/ 0 h 109"/>
                  <a:gd name="T22" fmla="*/ 4 w 164"/>
                  <a:gd name="T23"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109">
                    <a:moveTo>
                      <a:pt x="4" y="0"/>
                    </a:moveTo>
                    <a:lnTo>
                      <a:pt x="4" y="0"/>
                    </a:lnTo>
                    <a:cubicBezTo>
                      <a:pt x="3" y="9"/>
                      <a:pt x="2" y="18"/>
                      <a:pt x="1" y="27"/>
                    </a:cubicBezTo>
                    <a:cubicBezTo>
                      <a:pt x="0" y="36"/>
                      <a:pt x="0" y="45"/>
                      <a:pt x="0" y="54"/>
                    </a:cubicBezTo>
                    <a:cubicBezTo>
                      <a:pt x="0" y="63"/>
                      <a:pt x="0" y="73"/>
                      <a:pt x="1" y="81"/>
                    </a:cubicBezTo>
                    <a:cubicBezTo>
                      <a:pt x="2" y="90"/>
                      <a:pt x="3" y="100"/>
                      <a:pt x="4" y="109"/>
                    </a:cubicBezTo>
                    <a:lnTo>
                      <a:pt x="160" y="109"/>
                    </a:lnTo>
                    <a:cubicBezTo>
                      <a:pt x="161" y="100"/>
                      <a:pt x="162" y="90"/>
                      <a:pt x="163" y="81"/>
                    </a:cubicBezTo>
                    <a:cubicBezTo>
                      <a:pt x="163" y="73"/>
                      <a:pt x="164" y="63"/>
                      <a:pt x="164" y="54"/>
                    </a:cubicBezTo>
                    <a:cubicBezTo>
                      <a:pt x="164" y="45"/>
                      <a:pt x="163" y="36"/>
                      <a:pt x="163" y="27"/>
                    </a:cubicBezTo>
                    <a:cubicBezTo>
                      <a:pt x="162" y="18"/>
                      <a:pt x="161" y="9"/>
                      <a:pt x="160" y="0"/>
                    </a:cubicBezTo>
                    <a:lnTo>
                      <a:pt x="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23" name="Freeform 159">
                <a:extLst>
                  <a:ext uri="{FF2B5EF4-FFF2-40B4-BE49-F238E27FC236}">
                    <a16:creationId xmlns:a16="http://schemas.microsoft.com/office/drawing/2014/main" id="{C6EC0490-DD36-45AC-9BB4-4788CF0400E3}"/>
                  </a:ext>
                </a:extLst>
              </p:cNvPr>
              <p:cNvSpPr>
                <a:spLocks/>
              </p:cNvSpPr>
              <p:nvPr/>
            </p:nvSpPr>
            <p:spPr bwMode="auto">
              <a:xfrm>
                <a:off x="2492" y="2096"/>
                <a:ext cx="92" cy="68"/>
              </a:xfrm>
              <a:custGeom>
                <a:avLst/>
                <a:gdLst>
                  <a:gd name="T0" fmla="*/ 24 w 147"/>
                  <a:gd name="T1" fmla="*/ 42 h 109"/>
                  <a:gd name="T2" fmla="*/ 24 w 147"/>
                  <a:gd name="T3" fmla="*/ 42 h 109"/>
                  <a:gd name="T4" fmla="*/ 38 w 147"/>
                  <a:gd name="T5" fmla="*/ 20 h 109"/>
                  <a:gd name="T6" fmla="*/ 54 w 147"/>
                  <a:gd name="T7" fmla="*/ 5 h 109"/>
                  <a:gd name="T8" fmla="*/ 74 w 147"/>
                  <a:gd name="T9" fmla="*/ 0 h 109"/>
                  <a:gd name="T10" fmla="*/ 93 w 147"/>
                  <a:gd name="T11" fmla="*/ 5 h 109"/>
                  <a:gd name="T12" fmla="*/ 110 w 147"/>
                  <a:gd name="T13" fmla="*/ 20 h 109"/>
                  <a:gd name="T14" fmla="*/ 124 w 147"/>
                  <a:gd name="T15" fmla="*/ 42 h 109"/>
                  <a:gd name="T16" fmla="*/ 134 w 147"/>
                  <a:gd name="T17" fmla="*/ 66 h 109"/>
                  <a:gd name="T18" fmla="*/ 142 w 147"/>
                  <a:gd name="T19" fmla="*/ 89 h 109"/>
                  <a:gd name="T20" fmla="*/ 147 w 147"/>
                  <a:gd name="T21" fmla="*/ 109 h 109"/>
                  <a:gd name="T22" fmla="*/ 0 w 147"/>
                  <a:gd name="T23" fmla="*/ 109 h 109"/>
                  <a:gd name="T24" fmla="*/ 5 w 147"/>
                  <a:gd name="T25" fmla="*/ 89 h 109"/>
                  <a:gd name="T26" fmla="*/ 13 w 147"/>
                  <a:gd name="T27" fmla="*/ 66 h 109"/>
                  <a:gd name="T28" fmla="*/ 24 w 147"/>
                  <a:gd name="T29" fmla="*/ 42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7" h="109">
                    <a:moveTo>
                      <a:pt x="24" y="42"/>
                    </a:moveTo>
                    <a:lnTo>
                      <a:pt x="24" y="42"/>
                    </a:lnTo>
                    <a:cubicBezTo>
                      <a:pt x="28" y="34"/>
                      <a:pt x="33" y="27"/>
                      <a:pt x="38" y="20"/>
                    </a:cubicBezTo>
                    <a:cubicBezTo>
                      <a:pt x="43" y="14"/>
                      <a:pt x="48" y="9"/>
                      <a:pt x="54" y="5"/>
                    </a:cubicBezTo>
                    <a:cubicBezTo>
                      <a:pt x="60" y="2"/>
                      <a:pt x="67" y="0"/>
                      <a:pt x="74" y="0"/>
                    </a:cubicBezTo>
                    <a:cubicBezTo>
                      <a:pt x="81" y="0"/>
                      <a:pt x="87" y="2"/>
                      <a:pt x="93" y="5"/>
                    </a:cubicBezTo>
                    <a:cubicBezTo>
                      <a:pt x="99" y="9"/>
                      <a:pt x="105" y="14"/>
                      <a:pt x="110" y="20"/>
                    </a:cubicBezTo>
                    <a:cubicBezTo>
                      <a:pt x="115" y="27"/>
                      <a:pt x="120" y="34"/>
                      <a:pt x="124" y="42"/>
                    </a:cubicBezTo>
                    <a:cubicBezTo>
                      <a:pt x="128" y="49"/>
                      <a:pt x="131" y="57"/>
                      <a:pt x="134" y="66"/>
                    </a:cubicBezTo>
                    <a:cubicBezTo>
                      <a:pt x="138" y="74"/>
                      <a:pt x="140" y="81"/>
                      <a:pt x="142" y="89"/>
                    </a:cubicBezTo>
                    <a:cubicBezTo>
                      <a:pt x="144" y="96"/>
                      <a:pt x="146" y="103"/>
                      <a:pt x="147" y="109"/>
                    </a:cubicBezTo>
                    <a:lnTo>
                      <a:pt x="0" y="109"/>
                    </a:lnTo>
                    <a:cubicBezTo>
                      <a:pt x="2" y="103"/>
                      <a:pt x="3" y="96"/>
                      <a:pt x="5" y="89"/>
                    </a:cubicBezTo>
                    <a:cubicBezTo>
                      <a:pt x="7" y="81"/>
                      <a:pt x="10" y="74"/>
                      <a:pt x="13" y="66"/>
                    </a:cubicBezTo>
                    <a:cubicBezTo>
                      <a:pt x="16" y="57"/>
                      <a:pt x="20" y="49"/>
                      <a:pt x="24" y="4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24" name="Freeform 160">
                <a:extLst>
                  <a:ext uri="{FF2B5EF4-FFF2-40B4-BE49-F238E27FC236}">
                    <a16:creationId xmlns:a16="http://schemas.microsoft.com/office/drawing/2014/main" id="{E4FD8E69-0838-40B5-BFD2-6F96B6516741}"/>
                  </a:ext>
                </a:extLst>
              </p:cNvPr>
              <p:cNvSpPr>
                <a:spLocks/>
              </p:cNvSpPr>
              <p:nvPr/>
            </p:nvSpPr>
            <p:spPr bwMode="auto">
              <a:xfrm>
                <a:off x="2431" y="2102"/>
                <a:ext cx="69" cy="62"/>
              </a:xfrm>
              <a:custGeom>
                <a:avLst/>
                <a:gdLst>
                  <a:gd name="T0" fmla="*/ 19 w 110"/>
                  <a:gd name="T1" fmla="*/ 66 h 99"/>
                  <a:gd name="T2" fmla="*/ 19 w 110"/>
                  <a:gd name="T3" fmla="*/ 66 h 99"/>
                  <a:gd name="T4" fmla="*/ 45 w 110"/>
                  <a:gd name="T5" fmla="*/ 38 h 99"/>
                  <a:gd name="T6" fmla="*/ 75 w 110"/>
                  <a:gd name="T7" fmla="*/ 16 h 99"/>
                  <a:gd name="T8" fmla="*/ 110 w 110"/>
                  <a:gd name="T9" fmla="*/ 0 h 99"/>
                  <a:gd name="T10" fmla="*/ 96 w 110"/>
                  <a:gd name="T11" fmla="*/ 23 h 99"/>
                  <a:gd name="T12" fmla="*/ 85 w 110"/>
                  <a:gd name="T13" fmla="*/ 47 h 99"/>
                  <a:gd name="T14" fmla="*/ 77 w 110"/>
                  <a:gd name="T15" fmla="*/ 73 h 99"/>
                  <a:gd name="T16" fmla="*/ 71 w 110"/>
                  <a:gd name="T17" fmla="*/ 99 h 99"/>
                  <a:gd name="T18" fmla="*/ 0 w 110"/>
                  <a:gd name="T19" fmla="*/ 99 h 99"/>
                  <a:gd name="T20" fmla="*/ 19 w 110"/>
                  <a:gd name="T21" fmla="*/ 66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99">
                    <a:moveTo>
                      <a:pt x="19" y="66"/>
                    </a:moveTo>
                    <a:lnTo>
                      <a:pt x="19" y="66"/>
                    </a:lnTo>
                    <a:cubicBezTo>
                      <a:pt x="27" y="56"/>
                      <a:pt x="36" y="47"/>
                      <a:pt x="45" y="38"/>
                    </a:cubicBezTo>
                    <a:cubicBezTo>
                      <a:pt x="54" y="30"/>
                      <a:pt x="64" y="23"/>
                      <a:pt x="75" y="16"/>
                    </a:cubicBezTo>
                    <a:cubicBezTo>
                      <a:pt x="86" y="9"/>
                      <a:pt x="98" y="4"/>
                      <a:pt x="110" y="0"/>
                    </a:cubicBezTo>
                    <a:cubicBezTo>
                      <a:pt x="104" y="7"/>
                      <a:pt x="100" y="15"/>
                      <a:pt x="96" y="23"/>
                    </a:cubicBezTo>
                    <a:cubicBezTo>
                      <a:pt x="92" y="31"/>
                      <a:pt x="88" y="39"/>
                      <a:pt x="85" y="47"/>
                    </a:cubicBezTo>
                    <a:cubicBezTo>
                      <a:pt x="82" y="56"/>
                      <a:pt x="79" y="64"/>
                      <a:pt x="77" y="73"/>
                    </a:cubicBezTo>
                    <a:cubicBezTo>
                      <a:pt x="74" y="81"/>
                      <a:pt x="72" y="90"/>
                      <a:pt x="71" y="99"/>
                    </a:cubicBezTo>
                    <a:lnTo>
                      <a:pt x="0" y="99"/>
                    </a:lnTo>
                    <a:cubicBezTo>
                      <a:pt x="5" y="87"/>
                      <a:pt x="12" y="76"/>
                      <a:pt x="19" y="6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25" name="Freeform 161">
                <a:extLst>
                  <a:ext uri="{FF2B5EF4-FFF2-40B4-BE49-F238E27FC236}">
                    <a16:creationId xmlns:a16="http://schemas.microsoft.com/office/drawing/2014/main" id="{43B397EA-AD63-4E94-B361-1F9067F34EB4}"/>
                  </a:ext>
                </a:extLst>
              </p:cNvPr>
              <p:cNvSpPr>
                <a:spLocks/>
              </p:cNvSpPr>
              <p:nvPr/>
            </p:nvSpPr>
            <p:spPr bwMode="auto">
              <a:xfrm>
                <a:off x="2420" y="2181"/>
                <a:ext cx="52" cy="67"/>
              </a:xfrm>
              <a:custGeom>
                <a:avLst/>
                <a:gdLst>
                  <a:gd name="T0" fmla="*/ 0 w 85"/>
                  <a:gd name="T1" fmla="*/ 54 h 109"/>
                  <a:gd name="T2" fmla="*/ 0 w 85"/>
                  <a:gd name="T3" fmla="*/ 54 h 109"/>
                  <a:gd name="T4" fmla="*/ 8 w 85"/>
                  <a:gd name="T5" fmla="*/ 0 h 109"/>
                  <a:gd name="T6" fmla="*/ 85 w 85"/>
                  <a:gd name="T7" fmla="*/ 0 h 109"/>
                  <a:gd name="T8" fmla="*/ 83 w 85"/>
                  <a:gd name="T9" fmla="*/ 27 h 109"/>
                  <a:gd name="T10" fmla="*/ 82 w 85"/>
                  <a:gd name="T11" fmla="*/ 54 h 109"/>
                  <a:gd name="T12" fmla="*/ 83 w 85"/>
                  <a:gd name="T13" fmla="*/ 81 h 109"/>
                  <a:gd name="T14" fmla="*/ 85 w 85"/>
                  <a:gd name="T15" fmla="*/ 109 h 109"/>
                  <a:gd name="T16" fmla="*/ 8 w 85"/>
                  <a:gd name="T17" fmla="*/ 109 h 109"/>
                  <a:gd name="T18" fmla="*/ 0 w 85"/>
                  <a:gd name="T19" fmla="*/ 54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109">
                    <a:moveTo>
                      <a:pt x="0" y="54"/>
                    </a:moveTo>
                    <a:lnTo>
                      <a:pt x="0" y="54"/>
                    </a:lnTo>
                    <a:cubicBezTo>
                      <a:pt x="0" y="35"/>
                      <a:pt x="3" y="17"/>
                      <a:pt x="8" y="0"/>
                    </a:cubicBezTo>
                    <a:lnTo>
                      <a:pt x="85" y="0"/>
                    </a:lnTo>
                    <a:cubicBezTo>
                      <a:pt x="84" y="9"/>
                      <a:pt x="83" y="18"/>
                      <a:pt x="83" y="27"/>
                    </a:cubicBezTo>
                    <a:cubicBezTo>
                      <a:pt x="82" y="36"/>
                      <a:pt x="82" y="45"/>
                      <a:pt x="82" y="54"/>
                    </a:cubicBezTo>
                    <a:cubicBezTo>
                      <a:pt x="82" y="63"/>
                      <a:pt x="82" y="73"/>
                      <a:pt x="83" y="81"/>
                    </a:cubicBezTo>
                    <a:cubicBezTo>
                      <a:pt x="83" y="90"/>
                      <a:pt x="84" y="100"/>
                      <a:pt x="85" y="109"/>
                    </a:cubicBezTo>
                    <a:lnTo>
                      <a:pt x="8" y="109"/>
                    </a:lnTo>
                    <a:cubicBezTo>
                      <a:pt x="3" y="91"/>
                      <a:pt x="0" y="73"/>
                      <a:pt x="0" y="54"/>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26" name="Freeform 162">
                <a:extLst>
                  <a:ext uri="{FF2B5EF4-FFF2-40B4-BE49-F238E27FC236}">
                    <a16:creationId xmlns:a16="http://schemas.microsoft.com/office/drawing/2014/main" id="{6B173DB9-CEE9-473C-B05E-769C72CD2E02}"/>
                  </a:ext>
                </a:extLst>
              </p:cNvPr>
              <p:cNvSpPr>
                <a:spLocks/>
              </p:cNvSpPr>
              <p:nvPr/>
            </p:nvSpPr>
            <p:spPr bwMode="auto">
              <a:xfrm>
                <a:off x="2431" y="2265"/>
                <a:ext cx="69" cy="61"/>
              </a:xfrm>
              <a:custGeom>
                <a:avLst/>
                <a:gdLst>
                  <a:gd name="T0" fmla="*/ 75 w 110"/>
                  <a:gd name="T1" fmla="*/ 82 h 98"/>
                  <a:gd name="T2" fmla="*/ 75 w 110"/>
                  <a:gd name="T3" fmla="*/ 82 h 98"/>
                  <a:gd name="T4" fmla="*/ 45 w 110"/>
                  <a:gd name="T5" fmla="*/ 60 h 98"/>
                  <a:gd name="T6" fmla="*/ 19 w 110"/>
                  <a:gd name="T7" fmla="*/ 32 h 98"/>
                  <a:gd name="T8" fmla="*/ 0 w 110"/>
                  <a:gd name="T9" fmla="*/ 0 h 98"/>
                  <a:gd name="T10" fmla="*/ 71 w 110"/>
                  <a:gd name="T11" fmla="*/ 0 h 98"/>
                  <a:gd name="T12" fmla="*/ 77 w 110"/>
                  <a:gd name="T13" fmla="*/ 26 h 98"/>
                  <a:gd name="T14" fmla="*/ 85 w 110"/>
                  <a:gd name="T15" fmla="*/ 51 h 98"/>
                  <a:gd name="T16" fmla="*/ 96 w 110"/>
                  <a:gd name="T17" fmla="*/ 76 h 98"/>
                  <a:gd name="T18" fmla="*/ 110 w 110"/>
                  <a:gd name="T19" fmla="*/ 98 h 98"/>
                  <a:gd name="T20" fmla="*/ 75 w 110"/>
                  <a:gd name="T21" fmla="*/ 82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98">
                    <a:moveTo>
                      <a:pt x="75" y="82"/>
                    </a:moveTo>
                    <a:lnTo>
                      <a:pt x="75" y="82"/>
                    </a:lnTo>
                    <a:cubicBezTo>
                      <a:pt x="64" y="76"/>
                      <a:pt x="54" y="68"/>
                      <a:pt x="45" y="60"/>
                    </a:cubicBezTo>
                    <a:cubicBezTo>
                      <a:pt x="36" y="52"/>
                      <a:pt x="27" y="42"/>
                      <a:pt x="19" y="32"/>
                    </a:cubicBezTo>
                    <a:cubicBezTo>
                      <a:pt x="12" y="22"/>
                      <a:pt x="5" y="11"/>
                      <a:pt x="0" y="0"/>
                    </a:cubicBezTo>
                    <a:lnTo>
                      <a:pt x="71" y="0"/>
                    </a:lnTo>
                    <a:cubicBezTo>
                      <a:pt x="72" y="8"/>
                      <a:pt x="74" y="17"/>
                      <a:pt x="77" y="26"/>
                    </a:cubicBezTo>
                    <a:cubicBezTo>
                      <a:pt x="79" y="34"/>
                      <a:pt x="82" y="43"/>
                      <a:pt x="85" y="51"/>
                    </a:cubicBezTo>
                    <a:cubicBezTo>
                      <a:pt x="88" y="60"/>
                      <a:pt x="92" y="68"/>
                      <a:pt x="96" y="76"/>
                    </a:cubicBezTo>
                    <a:cubicBezTo>
                      <a:pt x="100" y="84"/>
                      <a:pt x="104" y="91"/>
                      <a:pt x="110" y="98"/>
                    </a:cubicBezTo>
                    <a:cubicBezTo>
                      <a:pt x="98" y="94"/>
                      <a:pt x="86" y="89"/>
                      <a:pt x="75" y="8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27" name="Freeform 163">
                <a:extLst>
                  <a:ext uri="{FF2B5EF4-FFF2-40B4-BE49-F238E27FC236}">
                    <a16:creationId xmlns:a16="http://schemas.microsoft.com/office/drawing/2014/main" id="{FF81ED8B-E60A-438E-AA20-4D0522068B0B}"/>
                  </a:ext>
                </a:extLst>
              </p:cNvPr>
              <p:cNvSpPr>
                <a:spLocks/>
              </p:cNvSpPr>
              <p:nvPr/>
            </p:nvSpPr>
            <p:spPr bwMode="auto">
              <a:xfrm>
                <a:off x="2577" y="2265"/>
                <a:ext cx="68" cy="61"/>
              </a:xfrm>
              <a:custGeom>
                <a:avLst/>
                <a:gdLst>
                  <a:gd name="T0" fmla="*/ 90 w 110"/>
                  <a:gd name="T1" fmla="*/ 32 h 98"/>
                  <a:gd name="T2" fmla="*/ 90 w 110"/>
                  <a:gd name="T3" fmla="*/ 32 h 98"/>
                  <a:gd name="T4" fmla="*/ 65 w 110"/>
                  <a:gd name="T5" fmla="*/ 60 h 98"/>
                  <a:gd name="T6" fmla="*/ 34 w 110"/>
                  <a:gd name="T7" fmla="*/ 82 h 98"/>
                  <a:gd name="T8" fmla="*/ 0 w 110"/>
                  <a:gd name="T9" fmla="*/ 98 h 98"/>
                  <a:gd name="T10" fmla="*/ 14 w 110"/>
                  <a:gd name="T11" fmla="*/ 76 h 98"/>
                  <a:gd name="T12" fmla="*/ 25 w 110"/>
                  <a:gd name="T13" fmla="*/ 51 h 98"/>
                  <a:gd name="T14" fmla="*/ 33 w 110"/>
                  <a:gd name="T15" fmla="*/ 26 h 98"/>
                  <a:gd name="T16" fmla="*/ 39 w 110"/>
                  <a:gd name="T17" fmla="*/ 0 h 98"/>
                  <a:gd name="T18" fmla="*/ 110 w 110"/>
                  <a:gd name="T19" fmla="*/ 0 h 98"/>
                  <a:gd name="T20" fmla="*/ 90 w 110"/>
                  <a:gd name="T21" fmla="*/ 32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98">
                    <a:moveTo>
                      <a:pt x="90" y="32"/>
                    </a:moveTo>
                    <a:lnTo>
                      <a:pt x="90" y="32"/>
                    </a:lnTo>
                    <a:cubicBezTo>
                      <a:pt x="83" y="42"/>
                      <a:pt x="74" y="52"/>
                      <a:pt x="65" y="60"/>
                    </a:cubicBezTo>
                    <a:cubicBezTo>
                      <a:pt x="55" y="68"/>
                      <a:pt x="45" y="76"/>
                      <a:pt x="34" y="82"/>
                    </a:cubicBezTo>
                    <a:cubicBezTo>
                      <a:pt x="23" y="89"/>
                      <a:pt x="12" y="94"/>
                      <a:pt x="0" y="98"/>
                    </a:cubicBezTo>
                    <a:cubicBezTo>
                      <a:pt x="5" y="91"/>
                      <a:pt x="10" y="84"/>
                      <a:pt x="14" y="76"/>
                    </a:cubicBezTo>
                    <a:cubicBezTo>
                      <a:pt x="18" y="68"/>
                      <a:pt x="22" y="60"/>
                      <a:pt x="25" y="51"/>
                    </a:cubicBezTo>
                    <a:cubicBezTo>
                      <a:pt x="28" y="43"/>
                      <a:pt x="31" y="34"/>
                      <a:pt x="33" y="26"/>
                    </a:cubicBezTo>
                    <a:cubicBezTo>
                      <a:pt x="35" y="17"/>
                      <a:pt x="37" y="8"/>
                      <a:pt x="39" y="0"/>
                    </a:cubicBezTo>
                    <a:lnTo>
                      <a:pt x="110" y="0"/>
                    </a:lnTo>
                    <a:cubicBezTo>
                      <a:pt x="104" y="11"/>
                      <a:pt x="98" y="22"/>
                      <a:pt x="90" y="32"/>
                    </a:cubicBezTo>
                    <a:close/>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grpSp>
          <p:nvGrpSpPr>
            <p:cNvPr id="5" name="Group 4">
              <a:extLst>
                <a:ext uri="{FF2B5EF4-FFF2-40B4-BE49-F238E27FC236}">
                  <a16:creationId xmlns:a16="http://schemas.microsoft.com/office/drawing/2014/main" id="{E92F4C6B-8180-45D8-AE1E-2F5290D4DCDF}"/>
                </a:ext>
                <a:ext uri="{C183D7F6-B498-43B3-948B-1728B52AA6E4}">
                  <adec:decorative xmlns:adec="http://schemas.microsoft.com/office/drawing/2017/decorative" val="1"/>
                </a:ext>
              </a:extLst>
            </p:cNvPr>
            <p:cNvGrpSpPr/>
            <p:nvPr/>
          </p:nvGrpSpPr>
          <p:grpSpPr>
            <a:xfrm>
              <a:off x="7173638" y="5305458"/>
              <a:ext cx="622229" cy="1078278"/>
              <a:chOff x="16419700" y="3862912"/>
              <a:chExt cx="622229" cy="1078278"/>
            </a:xfrm>
          </p:grpSpPr>
          <p:grpSp>
            <p:nvGrpSpPr>
              <p:cNvPr id="161" name="Group 386">
                <a:extLst>
                  <a:ext uri="{FF2B5EF4-FFF2-40B4-BE49-F238E27FC236}">
                    <a16:creationId xmlns:a16="http://schemas.microsoft.com/office/drawing/2014/main" id="{AF762413-2AF6-4D10-8B80-073E2B0EA8AC}"/>
                  </a:ext>
                </a:extLst>
              </p:cNvPr>
              <p:cNvGrpSpPr>
                <a:grpSpLocks noChangeAspect="1"/>
              </p:cNvGrpSpPr>
              <p:nvPr/>
            </p:nvGrpSpPr>
            <p:grpSpPr bwMode="auto">
              <a:xfrm>
                <a:off x="16419700" y="4474519"/>
                <a:ext cx="622229" cy="466671"/>
                <a:chOff x="7014" y="2816"/>
                <a:chExt cx="312" cy="234"/>
              </a:xfrm>
            </p:grpSpPr>
            <p:sp>
              <p:nvSpPr>
                <p:cNvPr id="284" name="AutoShape 385">
                  <a:extLst>
                    <a:ext uri="{FF2B5EF4-FFF2-40B4-BE49-F238E27FC236}">
                      <a16:creationId xmlns:a16="http://schemas.microsoft.com/office/drawing/2014/main" id="{F28FA003-8CF3-4CAD-8031-1D9B185652A6}"/>
                    </a:ext>
                  </a:extLst>
                </p:cNvPr>
                <p:cNvSpPr>
                  <a:spLocks noChangeAspect="1" noChangeArrowheads="1" noTextEdit="1"/>
                </p:cNvSpPr>
                <p:nvPr/>
              </p:nvSpPr>
              <p:spPr bwMode="auto">
                <a:xfrm>
                  <a:off x="7014" y="2816"/>
                  <a:ext cx="312"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85" name="Rectangle 387">
                  <a:extLst>
                    <a:ext uri="{FF2B5EF4-FFF2-40B4-BE49-F238E27FC236}">
                      <a16:creationId xmlns:a16="http://schemas.microsoft.com/office/drawing/2014/main" id="{27B36B26-F740-4255-B171-54529641A0D6}"/>
                    </a:ext>
                  </a:extLst>
                </p:cNvPr>
                <p:cNvSpPr>
                  <a:spLocks noChangeArrowheads="1"/>
                </p:cNvSpPr>
                <p:nvPr/>
              </p:nvSpPr>
              <p:spPr bwMode="auto">
                <a:xfrm>
                  <a:off x="7014" y="2816"/>
                  <a:ext cx="312" cy="23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86" name="Rectangle 388">
                  <a:extLst>
                    <a:ext uri="{FF2B5EF4-FFF2-40B4-BE49-F238E27FC236}">
                      <a16:creationId xmlns:a16="http://schemas.microsoft.com/office/drawing/2014/main" id="{075C4233-46A0-4F64-8D9C-116A098B064A}"/>
                    </a:ext>
                  </a:extLst>
                </p:cNvPr>
                <p:cNvSpPr>
                  <a:spLocks noChangeArrowheads="1"/>
                </p:cNvSpPr>
                <p:nvPr/>
              </p:nvSpPr>
              <p:spPr bwMode="auto">
                <a:xfrm>
                  <a:off x="7014" y="2816"/>
                  <a:ext cx="312" cy="29"/>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87" name="Oval 389">
                  <a:extLst>
                    <a:ext uri="{FF2B5EF4-FFF2-40B4-BE49-F238E27FC236}">
                      <a16:creationId xmlns:a16="http://schemas.microsoft.com/office/drawing/2014/main" id="{B923053A-30DE-4CCD-9478-36163DA766AF}"/>
                    </a:ext>
                  </a:extLst>
                </p:cNvPr>
                <p:cNvSpPr>
                  <a:spLocks noChangeArrowheads="1"/>
                </p:cNvSpPr>
                <p:nvPr/>
              </p:nvSpPr>
              <p:spPr bwMode="auto">
                <a:xfrm>
                  <a:off x="7025" y="2826"/>
                  <a:ext cx="9" cy="1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88" name="Oval 390">
                  <a:extLst>
                    <a:ext uri="{FF2B5EF4-FFF2-40B4-BE49-F238E27FC236}">
                      <a16:creationId xmlns:a16="http://schemas.microsoft.com/office/drawing/2014/main" id="{D420899B-48D8-466D-B3FC-1578CBC556F0}"/>
                    </a:ext>
                  </a:extLst>
                </p:cNvPr>
                <p:cNvSpPr>
                  <a:spLocks noChangeArrowheads="1"/>
                </p:cNvSpPr>
                <p:nvPr/>
              </p:nvSpPr>
              <p:spPr bwMode="auto">
                <a:xfrm>
                  <a:off x="7039" y="2826"/>
                  <a:ext cx="10" cy="1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89" name="Oval 391">
                  <a:extLst>
                    <a:ext uri="{FF2B5EF4-FFF2-40B4-BE49-F238E27FC236}">
                      <a16:creationId xmlns:a16="http://schemas.microsoft.com/office/drawing/2014/main" id="{1F64400B-6E1F-480C-8C0F-1D6758D6B822}"/>
                    </a:ext>
                  </a:extLst>
                </p:cNvPr>
                <p:cNvSpPr>
                  <a:spLocks noChangeArrowheads="1"/>
                </p:cNvSpPr>
                <p:nvPr/>
              </p:nvSpPr>
              <p:spPr bwMode="auto">
                <a:xfrm>
                  <a:off x="7054" y="2826"/>
                  <a:ext cx="10" cy="1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90" name="Rectangle 392">
                  <a:extLst>
                    <a:ext uri="{FF2B5EF4-FFF2-40B4-BE49-F238E27FC236}">
                      <a16:creationId xmlns:a16="http://schemas.microsoft.com/office/drawing/2014/main" id="{A501F155-E684-4F4F-A047-54FD562C5D71}"/>
                    </a:ext>
                  </a:extLst>
                </p:cNvPr>
                <p:cNvSpPr>
                  <a:spLocks noChangeArrowheads="1"/>
                </p:cNvSpPr>
                <p:nvPr/>
              </p:nvSpPr>
              <p:spPr bwMode="auto">
                <a:xfrm>
                  <a:off x="7073" y="2884"/>
                  <a:ext cx="48" cy="4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91" name="Rectangle 393">
                  <a:extLst>
                    <a:ext uri="{FF2B5EF4-FFF2-40B4-BE49-F238E27FC236}">
                      <a16:creationId xmlns:a16="http://schemas.microsoft.com/office/drawing/2014/main" id="{B1F64021-1349-4E71-8067-894ECD28196B}"/>
                    </a:ext>
                  </a:extLst>
                </p:cNvPr>
                <p:cNvSpPr>
                  <a:spLocks noChangeArrowheads="1"/>
                </p:cNvSpPr>
                <p:nvPr/>
              </p:nvSpPr>
              <p:spPr bwMode="auto">
                <a:xfrm>
                  <a:off x="7146" y="2884"/>
                  <a:ext cx="49" cy="4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92" name="Rectangle 394">
                  <a:extLst>
                    <a:ext uri="{FF2B5EF4-FFF2-40B4-BE49-F238E27FC236}">
                      <a16:creationId xmlns:a16="http://schemas.microsoft.com/office/drawing/2014/main" id="{E2AB7947-D9BB-4A6B-A88C-B6682A86963E}"/>
                    </a:ext>
                  </a:extLst>
                </p:cNvPr>
                <p:cNvSpPr>
                  <a:spLocks noChangeArrowheads="1"/>
                </p:cNvSpPr>
                <p:nvPr/>
              </p:nvSpPr>
              <p:spPr bwMode="auto">
                <a:xfrm>
                  <a:off x="7219" y="2884"/>
                  <a:ext cx="49" cy="4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93" name="Rectangle 395">
                  <a:extLst>
                    <a:ext uri="{FF2B5EF4-FFF2-40B4-BE49-F238E27FC236}">
                      <a16:creationId xmlns:a16="http://schemas.microsoft.com/office/drawing/2014/main" id="{A968884E-BDBC-433F-A55F-BBB8993FF9D3}"/>
                    </a:ext>
                  </a:extLst>
                </p:cNvPr>
                <p:cNvSpPr>
                  <a:spLocks noChangeArrowheads="1"/>
                </p:cNvSpPr>
                <p:nvPr/>
              </p:nvSpPr>
              <p:spPr bwMode="auto">
                <a:xfrm>
                  <a:off x="7073" y="2962"/>
                  <a:ext cx="48" cy="4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94" name="Rectangle 396">
                  <a:extLst>
                    <a:ext uri="{FF2B5EF4-FFF2-40B4-BE49-F238E27FC236}">
                      <a16:creationId xmlns:a16="http://schemas.microsoft.com/office/drawing/2014/main" id="{6FCFBB34-91AD-488A-86E9-2A8F23421001}"/>
                    </a:ext>
                  </a:extLst>
                </p:cNvPr>
                <p:cNvSpPr>
                  <a:spLocks noChangeArrowheads="1"/>
                </p:cNvSpPr>
                <p:nvPr/>
              </p:nvSpPr>
              <p:spPr bwMode="auto">
                <a:xfrm>
                  <a:off x="7146" y="2962"/>
                  <a:ext cx="49" cy="4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95" name="Rectangle 397">
                  <a:extLst>
                    <a:ext uri="{FF2B5EF4-FFF2-40B4-BE49-F238E27FC236}">
                      <a16:creationId xmlns:a16="http://schemas.microsoft.com/office/drawing/2014/main" id="{57C56285-B3A5-4D41-92AD-FD5B7049FB2A}"/>
                    </a:ext>
                  </a:extLst>
                </p:cNvPr>
                <p:cNvSpPr>
                  <a:spLocks noChangeArrowheads="1"/>
                </p:cNvSpPr>
                <p:nvPr/>
              </p:nvSpPr>
              <p:spPr bwMode="auto">
                <a:xfrm>
                  <a:off x="7219" y="2962"/>
                  <a:ext cx="49" cy="4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grpSp>
            <p:nvGrpSpPr>
              <p:cNvPr id="170" name="Group 235">
                <a:extLst>
                  <a:ext uri="{FF2B5EF4-FFF2-40B4-BE49-F238E27FC236}">
                    <a16:creationId xmlns:a16="http://schemas.microsoft.com/office/drawing/2014/main" id="{21AC02D7-A7CE-4741-9F60-FAE8C7215565}"/>
                  </a:ext>
                </a:extLst>
              </p:cNvPr>
              <p:cNvGrpSpPr>
                <a:grpSpLocks noChangeAspect="1"/>
              </p:cNvGrpSpPr>
              <p:nvPr/>
            </p:nvGrpSpPr>
            <p:grpSpPr bwMode="auto">
              <a:xfrm>
                <a:off x="16520958" y="3862912"/>
                <a:ext cx="419712" cy="462720"/>
                <a:chOff x="5822" y="2781"/>
                <a:chExt cx="283" cy="312"/>
              </a:xfrm>
            </p:grpSpPr>
            <p:sp>
              <p:nvSpPr>
                <p:cNvPr id="203" name="Rectangle 236">
                  <a:extLst>
                    <a:ext uri="{FF2B5EF4-FFF2-40B4-BE49-F238E27FC236}">
                      <a16:creationId xmlns:a16="http://schemas.microsoft.com/office/drawing/2014/main" id="{5EE4C24B-F120-4DFB-91FF-813D4AB97EB0}"/>
                    </a:ext>
                  </a:extLst>
                </p:cNvPr>
                <p:cNvSpPr>
                  <a:spLocks noChangeArrowheads="1"/>
                </p:cNvSpPr>
                <p:nvPr/>
              </p:nvSpPr>
              <p:spPr bwMode="auto">
                <a:xfrm>
                  <a:off x="5849" y="2781"/>
                  <a:ext cx="5" cy="312"/>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04" name="Rectangle 237">
                  <a:extLst>
                    <a:ext uri="{FF2B5EF4-FFF2-40B4-BE49-F238E27FC236}">
                      <a16:creationId xmlns:a16="http://schemas.microsoft.com/office/drawing/2014/main" id="{3A75B245-11EA-487E-88B1-2D6FA75FB0EB}"/>
                    </a:ext>
                  </a:extLst>
                </p:cNvPr>
                <p:cNvSpPr>
                  <a:spLocks noChangeArrowheads="1"/>
                </p:cNvSpPr>
                <p:nvPr/>
              </p:nvSpPr>
              <p:spPr bwMode="auto">
                <a:xfrm>
                  <a:off x="5961" y="2781"/>
                  <a:ext cx="5" cy="312"/>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05" name="Rectangle 238">
                  <a:extLst>
                    <a:ext uri="{FF2B5EF4-FFF2-40B4-BE49-F238E27FC236}">
                      <a16:creationId xmlns:a16="http://schemas.microsoft.com/office/drawing/2014/main" id="{9CCB67A1-A657-43C1-B8F6-6D324E9049DE}"/>
                    </a:ext>
                  </a:extLst>
                </p:cNvPr>
                <p:cNvSpPr>
                  <a:spLocks noChangeArrowheads="1"/>
                </p:cNvSpPr>
                <p:nvPr/>
              </p:nvSpPr>
              <p:spPr bwMode="auto">
                <a:xfrm>
                  <a:off x="6073" y="2781"/>
                  <a:ext cx="5" cy="312"/>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06" name="Oval 239">
                  <a:extLst>
                    <a:ext uri="{FF2B5EF4-FFF2-40B4-BE49-F238E27FC236}">
                      <a16:creationId xmlns:a16="http://schemas.microsoft.com/office/drawing/2014/main" id="{055784C2-B91B-43B4-BA75-58348AC9D19F}"/>
                    </a:ext>
                  </a:extLst>
                </p:cNvPr>
                <p:cNvSpPr>
                  <a:spLocks noChangeArrowheads="1"/>
                </p:cNvSpPr>
                <p:nvPr/>
              </p:nvSpPr>
              <p:spPr bwMode="auto">
                <a:xfrm>
                  <a:off x="5822" y="2844"/>
                  <a:ext cx="59" cy="5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07" name="Oval 240">
                  <a:extLst>
                    <a:ext uri="{FF2B5EF4-FFF2-40B4-BE49-F238E27FC236}">
                      <a16:creationId xmlns:a16="http://schemas.microsoft.com/office/drawing/2014/main" id="{0D65B56F-9D6B-4CDA-B455-07C862D1FB2E}"/>
                    </a:ext>
                  </a:extLst>
                </p:cNvPr>
                <p:cNvSpPr>
                  <a:spLocks noChangeArrowheads="1"/>
                </p:cNvSpPr>
                <p:nvPr/>
              </p:nvSpPr>
              <p:spPr bwMode="auto">
                <a:xfrm>
                  <a:off x="5934" y="2979"/>
                  <a:ext cx="59" cy="59"/>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08" name="Oval 241">
                  <a:extLst>
                    <a:ext uri="{FF2B5EF4-FFF2-40B4-BE49-F238E27FC236}">
                      <a16:creationId xmlns:a16="http://schemas.microsoft.com/office/drawing/2014/main" id="{E62C435E-8913-48C7-8688-EB987C89B6B4}"/>
                    </a:ext>
                  </a:extLst>
                </p:cNvPr>
                <p:cNvSpPr>
                  <a:spLocks noChangeArrowheads="1"/>
                </p:cNvSpPr>
                <p:nvPr/>
              </p:nvSpPr>
              <p:spPr bwMode="auto">
                <a:xfrm>
                  <a:off x="6046" y="2830"/>
                  <a:ext cx="59" cy="5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grpSp>
        <p:grpSp>
          <p:nvGrpSpPr>
            <p:cNvPr id="6" name="Group 5">
              <a:extLst>
                <a:ext uri="{FF2B5EF4-FFF2-40B4-BE49-F238E27FC236}">
                  <a16:creationId xmlns:a16="http://schemas.microsoft.com/office/drawing/2014/main" id="{55D6018E-2949-41EA-82F1-AAEDC0C96992}"/>
                </a:ext>
                <a:ext uri="{C183D7F6-B498-43B3-948B-1728B52AA6E4}">
                  <adec:decorative xmlns:adec="http://schemas.microsoft.com/office/drawing/2017/decorative" val="1"/>
                </a:ext>
              </a:extLst>
            </p:cNvPr>
            <p:cNvGrpSpPr/>
            <p:nvPr/>
          </p:nvGrpSpPr>
          <p:grpSpPr>
            <a:xfrm>
              <a:off x="6682733" y="640974"/>
              <a:ext cx="623661" cy="794014"/>
              <a:chOff x="5564487" y="2011543"/>
              <a:chExt cx="627334" cy="798693"/>
            </a:xfrm>
          </p:grpSpPr>
          <p:grpSp>
            <p:nvGrpSpPr>
              <p:cNvPr id="167" name="Group 331">
                <a:extLst>
                  <a:ext uri="{FF2B5EF4-FFF2-40B4-BE49-F238E27FC236}">
                    <a16:creationId xmlns:a16="http://schemas.microsoft.com/office/drawing/2014/main" id="{4F500566-AC5C-412B-ACBD-02C573EAE115}"/>
                  </a:ext>
                </a:extLst>
              </p:cNvPr>
              <p:cNvGrpSpPr>
                <a:grpSpLocks noChangeAspect="1"/>
              </p:cNvGrpSpPr>
              <p:nvPr/>
            </p:nvGrpSpPr>
            <p:grpSpPr bwMode="auto">
              <a:xfrm>
                <a:off x="5746228" y="2011543"/>
                <a:ext cx="445593" cy="369899"/>
                <a:chOff x="2204" y="2803"/>
                <a:chExt cx="312" cy="259"/>
              </a:xfrm>
            </p:grpSpPr>
            <p:sp>
              <p:nvSpPr>
                <p:cNvPr id="228" name="Freeform 332">
                  <a:extLst>
                    <a:ext uri="{FF2B5EF4-FFF2-40B4-BE49-F238E27FC236}">
                      <a16:creationId xmlns:a16="http://schemas.microsoft.com/office/drawing/2014/main" id="{B046B4F1-E3F2-4CB7-BA97-2570C1C7DD5F}"/>
                    </a:ext>
                  </a:extLst>
                </p:cNvPr>
                <p:cNvSpPr>
                  <a:spLocks/>
                </p:cNvSpPr>
                <p:nvPr/>
              </p:nvSpPr>
              <p:spPr bwMode="auto">
                <a:xfrm>
                  <a:off x="2516" y="295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29" name="Freeform 333">
                  <a:extLst>
                    <a:ext uri="{FF2B5EF4-FFF2-40B4-BE49-F238E27FC236}">
                      <a16:creationId xmlns:a16="http://schemas.microsoft.com/office/drawing/2014/main" id="{CA0C898A-68AA-47EF-A3E6-5EDDB7E48773}"/>
                    </a:ext>
                  </a:extLst>
                </p:cNvPr>
                <p:cNvSpPr>
                  <a:spLocks/>
                </p:cNvSpPr>
                <p:nvPr/>
              </p:nvSpPr>
              <p:spPr bwMode="auto">
                <a:xfrm>
                  <a:off x="2457" y="2969"/>
                  <a:ext cx="59" cy="93"/>
                </a:xfrm>
                <a:custGeom>
                  <a:avLst/>
                  <a:gdLst>
                    <a:gd name="T0" fmla="*/ 132 w 260"/>
                    <a:gd name="T1" fmla="*/ 0 h 409"/>
                    <a:gd name="T2" fmla="*/ 0 w 260"/>
                    <a:gd name="T3" fmla="*/ 318 h 409"/>
                    <a:gd name="T4" fmla="*/ 91 w 260"/>
                    <a:gd name="T5" fmla="*/ 409 h 409"/>
                    <a:gd name="T6" fmla="*/ 260 w 260"/>
                    <a:gd name="T7" fmla="*/ 0 h 409"/>
                    <a:gd name="T8" fmla="*/ 132 w 260"/>
                    <a:gd name="T9" fmla="*/ 0 h 409"/>
                  </a:gdLst>
                  <a:ahLst/>
                  <a:cxnLst>
                    <a:cxn ang="0">
                      <a:pos x="T0" y="T1"/>
                    </a:cxn>
                    <a:cxn ang="0">
                      <a:pos x="T2" y="T3"/>
                    </a:cxn>
                    <a:cxn ang="0">
                      <a:pos x="T4" y="T5"/>
                    </a:cxn>
                    <a:cxn ang="0">
                      <a:pos x="T6" y="T7"/>
                    </a:cxn>
                    <a:cxn ang="0">
                      <a:pos x="T8" y="T9"/>
                    </a:cxn>
                  </a:cxnLst>
                  <a:rect l="0" t="0" r="r" b="b"/>
                  <a:pathLst>
                    <a:path w="260" h="409">
                      <a:moveTo>
                        <a:pt x="132" y="0"/>
                      </a:moveTo>
                      <a:cubicBezTo>
                        <a:pt x="123" y="121"/>
                        <a:pt x="75" y="231"/>
                        <a:pt x="0" y="318"/>
                      </a:cubicBezTo>
                      <a:cubicBezTo>
                        <a:pt x="91" y="409"/>
                        <a:pt x="91" y="409"/>
                        <a:pt x="91" y="409"/>
                      </a:cubicBezTo>
                      <a:cubicBezTo>
                        <a:pt x="188" y="299"/>
                        <a:pt x="251" y="157"/>
                        <a:pt x="260" y="0"/>
                      </a:cubicBezTo>
                      <a:lnTo>
                        <a:pt x="132"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30" name="Freeform 334">
                  <a:extLst>
                    <a:ext uri="{FF2B5EF4-FFF2-40B4-BE49-F238E27FC236}">
                      <a16:creationId xmlns:a16="http://schemas.microsoft.com/office/drawing/2014/main" id="{8E13DDCD-28EC-4D02-AF27-74373C677D2F}"/>
                    </a:ext>
                  </a:extLst>
                </p:cNvPr>
                <p:cNvSpPr>
                  <a:spLocks/>
                </p:cNvSpPr>
                <p:nvPr/>
              </p:nvSpPr>
              <p:spPr bwMode="auto">
                <a:xfrm>
                  <a:off x="2457" y="2856"/>
                  <a:ext cx="59" cy="93"/>
                </a:xfrm>
                <a:custGeom>
                  <a:avLst/>
                  <a:gdLst>
                    <a:gd name="T0" fmla="*/ 0 w 260"/>
                    <a:gd name="T1" fmla="*/ 91 h 409"/>
                    <a:gd name="T2" fmla="*/ 132 w 260"/>
                    <a:gd name="T3" fmla="*/ 409 h 409"/>
                    <a:gd name="T4" fmla="*/ 260 w 260"/>
                    <a:gd name="T5" fmla="*/ 409 h 409"/>
                    <a:gd name="T6" fmla="*/ 91 w 260"/>
                    <a:gd name="T7" fmla="*/ 0 h 409"/>
                    <a:gd name="T8" fmla="*/ 0 w 260"/>
                    <a:gd name="T9" fmla="*/ 91 h 409"/>
                  </a:gdLst>
                  <a:ahLst/>
                  <a:cxnLst>
                    <a:cxn ang="0">
                      <a:pos x="T0" y="T1"/>
                    </a:cxn>
                    <a:cxn ang="0">
                      <a:pos x="T2" y="T3"/>
                    </a:cxn>
                    <a:cxn ang="0">
                      <a:pos x="T4" y="T5"/>
                    </a:cxn>
                    <a:cxn ang="0">
                      <a:pos x="T6" y="T7"/>
                    </a:cxn>
                    <a:cxn ang="0">
                      <a:pos x="T8" y="T9"/>
                    </a:cxn>
                  </a:cxnLst>
                  <a:rect l="0" t="0" r="r" b="b"/>
                  <a:pathLst>
                    <a:path w="260" h="409">
                      <a:moveTo>
                        <a:pt x="0" y="91"/>
                      </a:moveTo>
                      <a:cubicBezTo>
                        <a:pt x="79" y="183"/>
                        <a:pt x="123" y="295"/>
                        <a:pt x="132" y="409"/>
                      </a:cubicBezTo>
                      <a:cubicBezTo>
                        <a:pt x="260" y="409"/>
                        <a:pt x="260" y="409"/>
                        <a:pt x="260" y="409"/>
                      </a:cubicBezTo>
                      <a:cubicBezTo>
                        <a:pt x="251" y="262"/>
                        <a:pt x="195" y="118"/>
                        <a:pt x="91" y="0"/>
                      </a:cubicBezTo>
                      <a:lnTo>
                        <a:pt x="0" y="91"/>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31" name="Freeform 335">
                  <a:extLst>
                    <a:ext uri="{FF2B5EF4-FFF2-40B4-BE49-F238E27FC236}">
                      <a16:creationId xmlns:a16="http://schemas.microsoft.com/office/drawing/2014/main" id="{7584E7AC-1DFC-4595-BD9C-44746ABE7142}"/>
                    </a:ext>
                  </a:extLst>
                </p:cNvPr>
                <p:cNvSpPr>
                  <a:spLocks/>
                </p:cNvSpPr>
                <p:nvPr/>
              </p:nvSpPr>
              <p:spPr bwMode="auto">
                <a:xfrm>
                  <a:off x="2370" y="2803"/>
                  <a:ext cx="93" cy="59"/>
                </a:xfrm>
                <a:custGeom>
                  <a:avLst/>
                  <a:gdLst>
                    <a:gd name="T0" fmla="*/ 0 w 409"/>
                    <a:gd name="T1" fmla="*/ 128 h 260"/>
                    <a:gd name="T2" fmla="*/ 318 w 409"/>
                    <a:gd name="T3" fmla="*/ 260 h 260"/>
                    <a:gd name="T4" fmla="*/ 409 w 409"/>
                    <a:gd name="T5" fmla="*/ 169 h 260"/>
                    <a:gd name="T6" fmla="*/ 0 w 409"/>
                    <a:gd name="T7" fmla="*/ 0 h 260"/>
                    <a:gd name="T8" fmla="*/ 0 w 409"/>
                    <a:gd name="T9" fmla="*/ 128 h 260"/>
                  </a:gdLst>
                  <a:ahLst/>
                  <a:cxnLst>
                    <a:cxn ang="0">
                      <a:pos x="T0" y="T1"/>
                    </a:cxn>
                    <a:cxn ang="0">
                      <a:pos x="T2" y="T3"/>
                    </a:cxn>
                    <a:cxn ang="0">
                      <a:pos x="T4" y="T5"/>
                    </a:cxn>
                    <a:cxn ang="0">
                      <a:pos x="T6" y="T7"/>
                    </a:cxn>
                    <a:cxn ang="0">
                      <a:pos x="T8" y="T9"/>
                    </a:cxn>
                  </a:cxnLst>
                  <a:rect l="0" t="0" r="r" b="b"/>
                  <a:pathLst>
                    <a:path w="409" h="260">
                      <a:moveTo>
                        <a:pt x="0" y="128"/>
                      </a:moveTo>
                      <a:cubicBezTo>
                        <a:pt x="121" y="138"/>
                        <a:pt x="231" y="186"/>
                        <a:pt x="318" y="260"/>
                      </a:cubicBezTo>
                      <a:cubicBezTo>
                        <a:pt x="409" y="169"/>
                        <a:pt x="409" y="169"/>
                        <a:pt x="409" y="169"/>
                      </a:cubicBezTo>
                      <a:cubicBezTo>
                        <a:pt x="299" y="72"/>
                        <a:pt x="157" y="10"/>
                        <a:pt x="0" y="0"/>
                      </a:cubicBezTo>
                      <a:lnTo>
                        <a:pt x="0" y="12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32" name="Freeform 336">
                  <a:extLst>
                    <a:ext uri="{FF2B5EF4-FFF2-40B4-BE49-F238E27FC236}">
                      <a16:creationId xmlns:a16="http://schemas.microsoft.com/office/drawing/2014/main" id="{7C4A6BD9-07B3-4014-851D-D026172FA240}"/>
                    </a:ext>
                  </a:extLst>
                </p:cNvPr>
                <p:cNvSpPr>
                  <a:spLocks/>
                </p:cNvSpPr>
                <p:nvPr/>
              </p:nvSpPr>
              <p:spPr bwMode="auto">
                <a:xfrm>
                  <a:off x="2257" y="2803"/>
                  <a:ext cx="93" cy="59"/>
                </a:xfrm>
                <a:custGeom>
                  <a:avLst/>
                  <a:gdLst>
                    <a:gd name="T0" fmla="*/ 91 w 409"/>
                    <a:gd name="T1" fmla="*/ 260 h 260"/>
                    <a:gd name="T2" fmla="*/ 409 w 409"/>
                    <a:gd name="T3" fmla="*/ 129 h 260"/>
                    <a:gd name="T4" fmla="*/ 409 w 409"/>
                    <a:gd name="T5" fmla="*/ 0 h 260"/>
                    <a:gd name="T6" fmla="*/ 0 w 409"/>
                    <a:gd name="T7" fmla="*/ 169 h 260"/>
                    <a:gd name="T8" fmla="*/ 91 w 409"/>
                    <a:gd name="T9" fmla="*/ 260 h 260"/>
                  </a:gdLst>
                  <a:ahLst/>
                  <a:cxnLst>
                    <a:cxn ang="0">
                      <a:pos x="T0" y="T1"/>
                    </a:cxn>
                    <a:cxn ang="0">
                      <a:pos x="T2" y="T3"/>
                    </a:cxn>
                    <a:cxn ang="0">
                      <a:pos x="T4" y="T5"/>
                    </a:cxn>
                    <a:cxn ang="0">
                      <a:pos x="T6" y="T7"/>
                    </a:cxn>
                    <a:cxn ang="0">
                      <a:pos x="T8" y="T9"/>
                    </a:cxn>
                  </a:cxnLst>
                  <a:rect l="0" t="0" r="r" b="b"/>
                  <a:pathLst>
                    <a:path w="409" h="260">
                      <a:moveTo>
                        <a:pt x="91" y="260"/>
                      </a:moveTo>
                      <a:cubicBezTo>
                        <a:pt x="183" y="181"/>
                        <a:pt x="295" y="137"/>
                        <a:pt x="409" y="129"/>
                      </a:cubicBezTo>
                      <a:cubicBezTo>
                        <a:pt x="409" y="0"/>
                        <a:pt x="409" y="0"/>
                        <a:pt x="409" y="0"/>
                      </a:cubicBezTo>
                      <a:cubicBezTo>
                        <a:pt x="262" y="9"/>
                        <a:pt x="117" y="66"/>
                        <a:pt x="0" y="169"/>
                      </a:cubicBezTo>
                      <a:lnTo>
                        <a:pt x="91" y="26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33" name="Freeform 337">
                  <a:extLst>
                    <a:ext uri="{FF2B5EF4-FFF2-40B4-BE49-F238E27FC236}">
                      <a16:creationId xmlns:a16="http://schemas.microsoft.com/office/drawing/2014/main" id="{C0056EC9-EFBE-41E4-99A6-0AC3FA3CBBCF}"/>
                    </a:ext>
                  </a:extLst>
                </p:cNvPr>
                <p:cNvSpPr>
                  <a:spLocks/>
                </p:cNvSpPr>
                <p:nvPr/>
              </p:nvSpPr>
              <p:spPr bwMode="auto">
                <a:xfrm>
                  <a:off x="2204" y="2856"/>
                  <a:ext cx="59" cy="93"/>
                </a:xfrm>
                <a:custGeom>
                  <a:avLst/>
                  <a:gdLst>
                    <a:gd name="T0" fmla="*/ 128 w 260"/>
                    <a:gd name="T1" fmla="*/ 409 h 409"/>
                    <a:gd name="T2" fmla="*/ 260 w 260"/>
                    <a:gd name="T3" fmla="*/ 91 h 409"/>
                    <a:gd name="T4" fmla="*/ 169 w 260"/>
                    <a:gd name="T5" fmla="*/ 0 h 409"/>
                    <a:gd name="T6" fmla="*/ 0 w 260"/>
                    <a:gd name="T7" fmla="*/ 409 h 409"/>
                    <a:gd name="T8" fmla="*/ 128 w 260"/>
                    <a:gd name="T9" fmla="*/ 409 h 409"/>
                  </a:gdLst>
                  <a:ahLst/>
                  <a:cxnLst>
                    <a:cxn ang="0">
                      <a:pos x="T0" y="T1"/>
                    </a:cxn>
                    <a:cxn ang="0">
                      <a:pos x="T2" y="T3"/>
                    </a:cxn>
                    <a:cxn ang="0">
                      <a:pos x="T4" y="T5"/>
                    </a:cxn>
                    <a:cxn ang="0">
                      <a:pos x="T6" y="T7"/>
                    </a:cxn>
                    <a:cxn ang="0">
                      <a:pos x="T8" y="T9"/>
                    </a:cxn>
                  </a:cxnLst>
                  <a:rect l="0" t="0" r="r" b="b"/>
                  <a:pathLst>
                    <a:path w="260" h="409">
                      <a:moveTo>
                        <a:pt x="128" y="409"/>
                      </a:moveTo>
                      <a:cubicBezTo>
                        <a:pt x="137" y="288"/>
                        <a:pt x="186" y="178"/>
                        <a:pt x="260" y="91"/>
                      </a:cubicBezTo>
                      <a:cubicBezTo>
                        <a:pt x="169" y="0"/>
                        <a:pt x="169" y="0"/>
                        <a:pt x="169" y="0"/>
                      </a:cubicBezTo>
                      <a:cubicBezTo>
                        <a:pt x="72" y="111"/>
                        <a:pt x="10" y="253"/>
                        <a:pt x="0" y="409"/>
                      </a:cubicBezTo>
                      <a:lnTo>
                        <a:pt x="128" y="40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34" name="Oval 338">
                  <a:extLst>
                    <a:ext uri="{FF2B5EF4-FFF2-40B4-BE49-F238E27FC236}">
                      <a16:creationId xmlns:a16="http://schemas.microsoft.com/office/drawing/2014/main" id="{A827759A-875E-4E48-95C6-09FCC8ECD8E0}"/>
                    </a:ext>
                  </a:extLst>
                </p:cNvPr>
                <p:cNvSpPr>
                  <a:spLocks noChangeArrowheads="1"/>
                </p:cNvSpPr>
                <p:nvPr/>
              </p:nvSpPr>
              <p:spPr bwMode="auto">
                <a:xfrm>
                  <a:off x="2331" y="2930"/>
                  <a:ext cx="58" cy="58"/>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35" name="Freeform 339">
                  <a:extLst>
                    <a:ext uri="{FF2B5EF4-FFF2-40B4-BE49-F238E27FC236}">
                      <a16:creationId xmlns:a16="http://schemas.microsoft.com/office/drawing/2014/main" id="{FE460C85-1C18-4EA1-B57C-1CCD55594CB4}"/>
                    </a:ext>
                  </a:extLst>
                </p:cNvPr>
                <p:cNvSpPr>
                  <a:spLocks/>
                </p:cNvSpPr>
                <p:nvPr/>
              </p:nvSpPr>
              <p:spPr bwMode="auto">
                <a:xfrm>
                  <a:off x="2345" y="2885"/>
                  <a:ext cx="89" cy="88"/>
                </a:xfrm>
                <a:custGeom>
                  <a:avLst/>
                  <a:gdLst>
                    <a:gd name="T0" fmla="*/ 21 w 89"/>
                    <a:gd name="T1" fmla="*/ 88 h 88"/>
                    <a:gd name="T2" fmla="*/ 0 w 89"/>
                    <a:gd name="T3" fmla="*/ 68 h 88"/>
                    <a:gd name="T4" fmla="*/ 68 w 89"/>
                    <a:gd name="T5" fmla="*/ 0 h 88"/>
                    <a:gd name="T6" fmla="*/ 89 w 89"/>
                    <a:gd name="T7" fmla="*/ 21 h 88"/>
                    <a:gd name="T8" fmla="*/ 21 w 89"/>
                    <a:gd name="T9" fmla="*/ 88 h 88"/>
                  </a:gdLst>
                  <a:ahLst/>
                  <a:cxnLst>
                    <a:cxn ang="0">
                      <a:pos x="T0" y="T1"/>
                    </a:cxn>
                    <a:cxn ang="0">
                      <a:pos x="T2" y="T3"/>
                    </a:cxn>
                    <a:cxn ang="0">
                      <a:pos x="T4" y="T5"/>
                    </a:cxn>
                    <a:cxn ang="0">
                      <a:pos x="T6" y="T7"/>
                    </a:cxn>
                    <a:cxn ang="0">
                      <a:pos x="T8" y="T9"/>
                    </a:cxn>
                  </a:cxnLst>
                  <a:rect l="0" t="0" r="r" b="b"/>
                  <a:pathLst>
                    <a:path w="89" h="88">
                      <a:moveTo>
                        <a:pt x="21" y="88"/>
                      </a:moveTo>
                      <a:lnTo>
                        <a:pt x="0" y="68"/>
                      </a:lnTo>
                      <a:lnTo>
                        <a:pt x="68" y="0"/>
                      </a:lnTo>
                      <a:lnTo>
                        <a:pt x="89" y="21"/>
                      </a:lnTo>
                      <a:lnTo>
                        <a:pt x="21" y="88"/>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grpSp>
            <p:nvGrpSpPr>
              <p:cNvPr id="171" name="Group 154">
                <a:extLst>
                  <a:ext uri="{FF2B5EF4-FFF2-40B4-BE49-F238E27FC236}">
                    <a16:creationId xmlns:a16="http://schemas.microsoft.com/office/drawing/2014/main" id="{823198D1-3D9D-47D2-B8BA-E405C0B38727}"/>
                  </a:ext>
                </a:extLst>
              </p:cNvPr>
              <p:cNvGrpSpPr>
                <a:grpSpLocks noChangeAspect="1"/>
              </p:cNvGrpSpPr>
              <p:nvPr/>
            </p:nvGrpSpPr>
            <p:grpSpPr bwMode="auto">
              <a:xfrm>
                <a:off x="5564487" y="2314936"/>
                <a:ext cx="357187" cy="495300"/>
                <a:chOff x="1057" y="2781"/>
                <a:chExt cx="225" cy="312"/>
              </a:xfrm>
            </p:grpSpPr>
            <p:sp>
              <p:nvSpPr>
                <p:cNvPr id="199" name="Oval 155">
                  <a:extLst>
                    <a:ext uri="{FF2B5EF4-FFF2-40B4-BE49-F238E27FC236}">
                      <a16:creationId xmlns:a16="http://schemas.microsoft.com/office/drawing/2014/main" id="{003E19A8-DE61-4AC0-AEEA-056CBD74C021}"/>
                    </a:ext>
                  </a:extLst>
                </p:cNvPr>
                <p:cNvSpPr>
                  <a:spLocks noChangeArrowheads="1"/>
                </p:cNvSpPr>
                <p:nvPr/>
              </p:nvSpPr>
              <p:spPr bwMode="auto">
                <a:xfrm>
                  <a:off x="1057" y="2781"/>
                  <a:ext cx="225" cy="224"/>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00" name="Freeform 156">
                  <a:extLst>
                    <a:ext uri="{FF2B5EF4-FFF2-40B4-BE49-F238E27FC236}">
                      <a16:creationId xmlns:a16="http://schemas.microsoft.com/office/drawing/2014/main" id="{7572CD24-D8C3-4C44-BD07-DA30F7C79090}"/>
                    </a:ext>
                  </a:extLst>
                </p:cNvPr>
                <p:cNvSpPr>
                  <a:spLocks/>
                </p:cNvSpPr>
                <p:nvPr/>
              </p:nvSpPr>
              <p:spPr bwMode="auto">
                <a:xfrm>
                  <a:off x="1121" y="3064"/>
                  <a:ext cx="98" cy="29"/>
                </a:xfrm>
                <a:custGeom>
                  <a:avLst/>
                  <a:gdLst>
                    <a:gd name="T0" fmla="*/ 363 w 427"/>
                    <a:gd name="T1" fmla="*/ 128 h 128"/>
                    <a:gd name="T2" fmla="*/ 64 w 427"/>
                    <a:gd name="T3" fmla="*/ 128 h 128"/>
                    <a:gd name="T4" fmla="*/ 0 w 427"/>
                    <a:gd name="T5" fmla="*/ 64 h 128"/>
                    <a:gd name="T6" fmla="*/ 0 w 427"/>
                    <a:gd name="T7" fmla="*/ 64 h 128"/>
                    <a:gd name="T8" fmla="*/ 64 w 427"/>
                    <a:gd name="T9" fmla="*/ 0 h 128"/>
                    <a:gd name="T10" fmla="*/ 363 w 427"/>
                    <a:gd name="T11" fmla="*/ 0 h 128"/>
                    <a:gd name="T12" fmla="*/ 427 w 427"/>
                    <a:gd name="T13" fmla="*/ 64 h 128"/>
                    <a:gd name="T14" fmla="*/ 427 w 427"/>
                    <a:gd name="T15" fmla="*/ 64 h 128"/>
                    <a:gd name="T16" fmla="*/ 363 w 427"/>
                    <a:gd name="T17"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128">
                      <a:moveTo>
                        <a:pt x="363" y="128"/>
                      </a:moveTo>
                      <a:cubicBezTo>
                        <a:pt x="64" y="128"/>
                        <a:pt x="64" y="128"/>
                        <a:pt x="64" y="128"/>
                      </a:cubicBezTo>
                      <a:cubicBezTo>
                        <a:pt x="29" y="128"/>
                        <a:pt x="0" y="99"/>
                        <a:pt x="0" y="64"/>
                      </a:cubicBezTo>
                      <a:cubicBezTo>
                        <a:pt x="0" y="64"/>
                        <a:pt x="0" y="64"/>
                        <a:pt x="0" y="64"/>
                      </a:cubicBezTo>
                      <a:cubicBezTo>
                        <a:pt x="0" y="29"/>
                        <a:pt x="29" y="0"/>
                        <a:pt x="64" y="0"/>
                      </a:cubicBezTo>
                      <a:cubicBezTo>
                        <a:pt x="363" y="0"/>
                        <a:pt x="363" y="0"/>
                        <a:pt x="363" y="0"/>
                      </a:cubicBezTo>
                      <a:cubicBezTo>
                        <a:pt x="398" y="0"/>
                        <a:pt x="427" y="29"/>
                        <a:pt x="427" y="64"/>
                      </a:cubicBezTo>
                      <a:cubicBezTo>
                        <a:pt x="427" y="64"/>
                        <a:pt x="427" y="64"/>
                        <a:pt x="427" y="64"/>
                      </a:cubicBezTo>
                      <a:cubicBezTo>
                        <a:pt x="427" y="99"/>
                        <a:pt x="398" y="128"/>
                        <a:pt x="363" y="128"/>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01" name="Freeform 157">
                  <a:extLst>
                    <a:ext uri="{FF2B5EF4-FFF2-40B4-BE49-F238E27FC236}">
                      <a16:creationId xmlns:a16="http://schemas.microsoft.com/office/drawing/2014/main" id="{74EEFA4F-34BF-4297-B3AC-C5AA66B51C71}"/>
                    </a:ext>
                  </a:extLst>
                </p:cNvPr>
                <p:cNvSpPr>
                  <a:spLocks/>
                </p:cNvSpPr>
                <p:nvPr/>
              </p:nvSpPr>
              <p:spPr bwMode="auto">
                <a:xfrm>
                  <a:off x="1121" y="3025"/>
                  <a:ext cx="98" cy="29"/>
                </a:xfrm>
                <a:custGeom>
                  <a:avLst/>
                  <a:gdLst>
                    <a:gd name="T0" fmla="*/ 363 w 427"/>
                    <a:gd name="T1" fmla="*/ 128 h 128"/>
                    <a:gd name="T2" fmla="*/ 64 w 427"/>
                    <a:gd name="T3" fmla="*/ 128 h 128"/>
                    <a:gd name="T4" fmla="*/ 0 w 427"/>
                    <a:gd name="T5" fmla="*/ 64 h 128"/>
                    <a:gd name="T6" fmla="*/ 0 w 427"/>
                    <a:gd name="T7" fmla="*/ 64 h 128"/>
                    <a:gd name="T8" fmla="*/ 64 w 427"/>
                    <a:gd name="T9" fmla="*/ 0 h 128"/>
                    <a:gd name="T10" fmla="*/ 363 w 427"/>
                    <a:gd name="T11" fmla="*/ 0 h 128"/>
                    <a:gd name="T12" fmla="*/ 427 w 427"/>
                    <a:gd name="T13" fmla="*/ 64 h 128"/>
                    <a:gd name="T14" fmla="*/ 427 w 427"/>
                    <a:gd name="T15" fmla="*/ 64 h 128"/>
                    <a:gd name="T16" fmla="*/ 363 w 427"/>
                    <a:gd name="T17"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128">
                      <a:moveTo>
                        <a:pt x="363" y="128"/>
                      </a:moveTo>
                      <a:cubicBezTo>
                        <a:pt x="64" y="128"/>
                        <a:pt x="64" y="128"/>
                        <a:pt x="64" y="128"/>
                      </a:cubicBezTo>
                      <a:cubicBezTo>
                        <a:pt x="29" y="128"/>
                        <a:pt x="0" y="100"/>
                        <a:pt x="0" y="64"/>
                      </a:cubicBezTo>
                      <a:cubicBezTo>
                        <a:pt x="0" y="64"/>
                        <a:pt x="0" y="64"/>
                        <a:pt x="0" y="64"/>
                      </a:cubicBezTo>
                      <a:cubicBezTo>
                        <a:pt x="0" y="29"/>
                        <a:pt x="29" y="0"/>
                        <a:pt x="64" y="0"/>
                      </a:cubicBezTo>
                      <a:cubicBezTo>
                        <a:pt x="363" y="0"/>
                        <a:pt x="363" y="0"/>
                        <a:pt x="363" y="0"/>
                      </a:cubicBezTo>
                      <a:cubicBezTo>
                        <a:pt x="398" y="0"/>
                        <a:pt x="427" y="29"/>
                        <a:pt x="427" y="64"/>
                      </a:cubicBezTo>
                      <a:cubicBezTo>
                        <a:pt x="427" y="64"/>
                        <a:pt x="427" y="64"/>
                        <a:pt x="427" y="64"/>
                      </a:cubicBezTo>
                      <a:cubicBezTo>
                        <a:pt x="427" y="100"/>
                        <a:pt x="398" y="128"/>
                        <a:pt x="363" y="128"/>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02" name="Freeform 158">
                  <a:extLst>
                    <a:ext uri="{FF2B5EF4-FFF2-40B4-BE49-F238E27FC236}">
                      <a16:creationId xmlns:a16="http://schemas.microsoft.com/office/drawing/2014/main" id="{48D86367-A9FE-4BBE-BC16-5526E55B9E06}"/>
                    </a:ext>
                  </a:extLst>
                </p:cNvPr>
                <p:cNvSpPr>
                  <a:spLocks/>
                </p:cNvSpPr>
                <p:nvPr/>
              </p:nvSpPr>
              <p:spPr bwMode="auto">
                <a:xfrm>
                  <a:off x="1121" y="2976"/>
                  <a:ext cx="98" cy="39"/>
                </a:xfrm>
                <a:custGeom>
                  <a:avLst/>
                  <a:gdLst>
                    <a:gd name="T0" fmla="*/ 341 w 427"/>
                    <a:gd name="T1" fmla="*/ 171 h 171"/>
                    <a:gd name="T2" fmla="*/ 85 w 427"/>
                    <a:gd name="T3" fmla="*/ 171 h 171"/>
                    <a:gd name="T4" fmla="*/ 0 w 427"/>
                    <a:gd name="T5" fmla="*/ 85 h 171"/>
                    <a:gd name="T6" fmla="*/ 0 w 427"/>
                    <a:gd name="T7" fmla="*/ 85 h 171"/>
                    <a:gd name="T8" fmla="*/ 85 w 427"/>
                    <a:gd name="T9" fmla="*/ 0 h 171"/>
                    <a:gd name="T10" fmla="*/ 341 w 427"/>
                    <a:gd name="T11" fmla="*/ 0 h 171"/>
                    <a:gd name="T12" fmla="*/ 427 w 427"/>
                    <a:gd name="T13" fmla="*/ 85 h 171"/>
                    <a:gd name="T14" fmla="*/ 427 w 427"/>
                    <a:gd name="T15" fmla="*/ 85 h 171"/>
                    <a:gd name="T16" fmla="*/ 341 w 427"/>
                    <a:gd name="T17" fmla="*/ 171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171">
                      <a:moveTo>
                        <a:pt x="341" y="171"/>
                      </a:moveTo>
                      <a:cubicBezTo>
                        <a:pt x="85" y="171"/>
                        <a:pt x="85" y="171"/>
                        <a:pt x="85" y="171"/>
                      </a:cubicBezTo>
                      <a:cubicBezTo>
                        <a:pt x="38" y="171"/>
                        <a:pt x="0" y="133"/>
                        <a:pt x="0" y="85"/>
                      </a:cubicBezTo>
                      <a:cubicBezTo>
                        <a:pt x="0" y="85"/>
                        <a:pt x="0" y="85"/>
                        <a:pt x="0" y="85"/>
                      </a:cubicBezTo>
                      <a:cubicBezTo>
                        <a:pt x="0" y="38"/>
                        <a:pt x="38" y="0"/>
                        <a:pt x="85" y="0"/>
                      </a:cubicBezTo>
                      <a:cubicBezTo>
                        <a:pt x="341" y="0"/>
                        <a:pt x="341" y="0"/>
                        <a:pt x="341" y="0"/>
                      </a:cubicBezTo>
                      <a:cubicBezTo>
                        <a:pt x="388" y="0"/>
                        <a:pt x="427" y="38"/>
                        <a:pt x="427" y="85"/>
                      </a:cubicBezTo>
                      <a:cubicBezTo>
                        <a:pt x="427" y="85"/>
                        <a:pt x="427" y="85"/>
                        <a:pt x="427" y="85"/>
                      </a:cubicBezTo>
                      <a:cubicBezTo>
                        <a:pt x="427" y="133"/>
                        <a:pt x="388" y="171"/>
                        <a:pt x="341" y="171"/>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grpSp>
        <p:grpSp>
          <p:nvGrpSpPr>
            <p:cNvPr id="3" name="Group 2">
              <a:extLst>
                <a:ext uri="{FF2B5EF4-FFF2-40B4-BE49-F238E27FC236}">
                  <a16:creationId xmlns:a16="http://schemas.microsoft.com/office/drawing/2014/main" id="{D6F9E77B-12D4-0A4A-9CE1-790CAD115C5C}"/>
                </a:ext>
                <a:ext uri="{C183D7F6-B498-43B3-948B-1728B52AA6E4}">
                  <adec:decorative xmlns:adec="http://schemas.microsoft.com/office/drawing/2017/decorative" val="1"/>
                </a:ext>
              </a:extLst>
            </p:cNvPr>
            <p:cNvGrpSpPr/>
            <p:nvPr/>
          </p:nvGrpSpPr>
          <p:grpSpPr>
            <a:xfrm>
              <a:off x="11269751" y="4257072"/>
              <a:ext cx="752982" cy="636426"/>
              <a:chOff x="11269751" y="4257072"/>
              <a:chExt cx="752982" cy="636426"/>
            </a:xfrm>
          </p:grpSpPr>
          <p:sp useBgFill="1">
            <p:nvSpPr>
              <p:cNvPr id="8" name="Rectangle 7">
                <a:extLst>
                  <a:ext uri="{FF2B5EF4-FFF2-40B4-BE49-F238E27FC236}">
                    <a16:creationId xmlns:a16="http://schemas.microsoft.com/office/drawing/2014/main" id="{84837258-059A-419D-8BEA-FE3EC629C2BB}"/>
                  </a:ext>
                </a:extLst>
              </p:cNvPr>
              <p:cNvSpPr/>
              <p:nvPr/>
            </p:nvSpPr>
            <p:spPr bwMode="auto">
              <a:xfrm>
                <a:off x="11366465" y="4276871"/>
                <a:ext cx="497049" cy="521392"/>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12" name="Group 11">
                <a:extLst>
                  <a:ext uri="{FF2B5EF4-FFF2-40B4-BE49-F238E27FC236}">
                    <a16:creationId xmlns:a16="http://schemas.microsoft.com/office/drawing/2014/main" id="{AF75DE7A-E999-4DCA-BC12-AC8FE3E0CB80}"/>
                  </a:ext>
                </a:extLst>
              </p:cNvPr>
              <p:cNvGrpSpPr/>
              <p:nvPr/>
            </p:nvGrpSpPr>
            <p:grpSpPr>
              <a:xfrm>
                <a:off x="11269751" y="4257072"/>
                <a:ext cx="752982" cy="636426"/>
                <a:chOff x="9489939" y="2392277"/>
                <a:chExt cx="1298176" cy="1097229"/>
              </a:xfrm>
            </p:grpSpPr>
            <p:grpSp>
              <p:nvGrpSpPr>
                <p:cNvPr id="169" name="Group 198">
                  <a:extLst>
                    <a:ext uri="{FF2B5EF4-FFF2-40B4-BE49-F238E27FC236}">
                      <a16:creationId xmlns:a16="http://schemas.microsoft.com/office/drawing/2014/main" id="{E1AE070B-1701-4BD5-9787-E22E7CC7C622}"/>
                    </a:ext>
                  </a:extLst>
                </p:cNvPr>
                <p:cNvGrpSpPr>
                  <a:grpSpLocks noChangeAspect="1"/>
                </p:cNvGrpSpPr>
                <p:nvPr/>
              </p:nvGrpSpPr>
              <p:grpSpPr bwMode="auto">
                <a:xfrm>
                  <a:off x="10167500" y="2392277"/>
                  <a:ext cx="620615" cy="620615"/>
                  <a:chOff x="3411" y="2781"/>
                  <a:chExt cx="312" cy="312"/>
                </a:xfrm>
              </p:grpSpPr>
              <p:sp>
                <p:nvSpPr>
                  <p:cNvPr id="209" name="Freeform 199">
                    <a:extLst>
                      <a:ext uri="{FF2B5EF4-FFF2-40B4-BE49-F238E27FC236}">
                        <a16:creationId xmlns:a16="http://schemas.microsoft.com/office/drawing/2014/main" id="{4C549F88-20A6-4336-9537-C85AF14C3326}"/>
                      </a:ext>
                    </a:extLst>
                  </p:cNvPr>
                  <p:cNvSpPr>
                    <a:spLocks noEditPoints="1"/>
                  </p:cNvSpPr>
                  <p:nvPr/>
                </p:nvSpPr>
                <p:spPr bwMode="auto">
                  <a:xfrm>
                    <a:off x="3411" y="2781"/>
                    <a:ext cx="312" cy="312"/>
                  </a:xfrm>
                  <a:custGeom>
                    <a:avLst/>
                    <a:gdLst>
                      <a:gd name="T0" fmla="*/ 683 w 1366"/>
                      <a:gd name="T1" fmla="*/ 128 h 1365"/>
                      <a:gd name="T2" fmla="*/ 899 w 1366"/>
                      <a:gd name="T3" fmla="*/ 171 h 1365"/>
                      <a:gd name="T4" fmla="*/ 1075 w 1366"/>
                      <a:gd name="T5" fmla="*/ 290 h 1365"/>
                      <a:gd name="T6" fmla="*/ 1194 w 1366"/>
                      <a:gd name="T7" fmla="*/ 466 h 1365"/>
                      <a:gd name="T8" fmla="*/ 1238 w 1366"/>
                      <a:gd name="T9" fmla="*/ 682 h 1365"/>
                      <a:gd name="T10" fmla="*/ 1194 w 1366"/>
                      <a:gd name="T11" fmla="*/ 898 h 1365"/>
                      <a:gd name="T12" fmla="*/ 1075 w 1366"/>
                      <a:gd name="T13" fmla="*/ 1075 h 1365"/>
                      <a:gd name="T14" fmla="*/ 899 w 1366"/>
                      <a:gd name="T15" fmla="*/ 1193 h 1365"/>
                      <a:gd name="T16" fmla="*/ 683 w 1366"/>
                      <a:gd name="T17" fmla="*/ 1237 h 1365"/>
                      <a:gd name="T18" fmla="*/ 467 w 1366"/>
                      <a:gd name="T19" fmla="*/ 1193 h 1365"/>
                      <a:gd name="T20" fmla="*/ 291 w 1366"/>
                      <a:gd name="T21" fmla="*/ 1075 h 1365"/>
                      <a:gd name="T22" fmla="*/ 172 w 1366"/>
                      <a:gd name="T23" fmla="*/ 898 h 1365"/>
                      <a:gd name="T24" fmla="*/ 128 w 1366"/>
                      <a:gd name="T25" fmla="*/ 682 h 1365"/>
                      <a:gd name="T26" fmla="*/ 172 w 1366"/>
                      <a:gd name="T27" fmla="*/ 466 h 1365"/>
                      <a:gd name="T28" fmla="*/ 291 w 1366"/>
                      <a:gd name="T29" fmla="*/ 290 h 1365"/>
                      <a:gd name="T30" fmla="*/ 467 w 1366"/>
                      <a:gd name="T31" fmla="*/ 171 h 1365"/>
                      <a:gd name="T32" fmla="*/ 683 w 1366"/>
                      <a:gd name="T33" fmla="*/ 128 h 1365"/>
                      <a:gd name="T34" fmla="*/ 683 w 1366"/>
                      <a:gd name="T35" fmla="*/ 0 h 1365"/>
                      <a:gd name="T36" fmla="*/ 0 w 1366"/>
                      <a:gd name="T37" fmla="*/ 682 h 1365"/>
                      <a:gd name="T38" fmla="*/ 683 w 1366"/>
                      <a:gd name="T39" fmla="*/ 1365 h 1365"/>
                      <a:gd name="T40" fmla="*/ 1366 w 1366"/>
                      <a:gd name="T41" fmla="*/ 682 h 1365"/>
                      <a:gd name="T42" fmla="*/ 683 w 1366"/>
                      <a:gd name="T43" fmla="*/ 0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66" h="1365">
                        <a:moveTo>
                          <a:pt x="683" y="128"/>
                        </a:moveTo>
                        <a:cubicBezTo>
                          <a:pt x="758" y="128"/>
                          <a:pt x="831" y="142"/>
                          <a:pt x="899" y="171"/>
                        </a:cubicBezTo>
                        <a:cubicBezTo>
                          <a:pt x="965" y="199"/>
                          <a:pt x="1024" y="239"/>
                          <a:pt x="1075" y="290"/>
                        </a:cubicBezTo>
                        <a:cubicBezTo>
                          <a:pt x="1126" y="341"/>
                          <a:pt x="1166" y="400"/>
                          <a:pt x="1194" y="466"/>
                        </a:cubicBezTo>
                        <a:cubicBezTo>
                          <a:pt x="1223" y="535"/>
                          <a:pt x="1238" y="607"/>
                          <a:pt x="1238" y="682"/>
                        </a:cubicBezTo>
                        <a:cubicBezTo>
                          <a:pt x="1238" y="757"/>
                          <a:pt x="1223" y="830"/>
                          <a:pt x="1194" y="898"/>
                        </a:cubicBezTo>
                        <a:cubicBezTo>
                          <a:pt x="1166" y="964"/>
                          <a:pt x="1126" y="1024"/>
                          <a:pt x="1075" y="1075"/>
                        </a:cubicBezTo>
                        <a:cubicBezTo>
                          <a:pt x="1024" y="1126"/>
                          <a:pt x="965" y="1166"/>
                          <a:pt x="899" y="1193"/>
                        </a:cubicBezTo>
                        <a:cubicBezTo>
                          <a:pt x="831" y="1222"/>
                          <a:pt x="758" y="1237"/>
                          <a:pt x="683" y="1237"/>
                        </a:cubicBezTo>
                        <a:cubicBezTo>
                          <a:pt x="608" y="1237"/>
                          <a:pt x="535" y="1222"/>
                          <a:pt x="467" y="1193"/>
                        </a:cubicBezTo>
                        <a:cubicBezTo>
                          <a:pt x="401" y="1166"/>
                          <a:pt x="342" y="1126"/>
                          <a:pt x="291" y="1075"/>
                        </a:cubicBezTo>
                        <a:cubicBezTo>
                          <a:pt x="240" y="1024"/>
                          <a:pt x="200" y="964"/>
                          <a:pt x="172" y="898"/>
                        </a:cubicBezTo>
                        <a:cubicBezTo>
                          <a:pt x="143" y="830"/>
                          <a:pt x="128" y="757"/>
                          <a:pt x="128" y="682"/>
                        </a:cubicBezTo>
                        <a:cubicBezTo>
                          <a:pt x="128" y="607"/>
                          <a:pt x="143" y="535"/>
                          <a:pt x="172" y="466"/>
                        </a:cubicBezTo>
                        <a:cubicBezTo>
                          <a:pt x="200" y="400"/>
                          <a:pt x="240" y="341"/>
                          <a:pt x="291" y="290"/>
                        </a:cubicBezTo>
                        <a:cubicBezTo>
                          <a:pt x="342" y="239"/>
                          <a:pt x="401" y="199"/>
                          <a:pt x="467" y="171"/>
                        </a:cubicBezTo>
                        <a:cubicBezTo>
                          <a:pt x="535" y="142"/>
                          <a:pt x="608" y="128"/>
                          <a:pt x="683" y="128"/>
                        </a:cubicBezTo>
                        <a:moveTo>
                          <a:pt x="683" y="0"/>
                        </a:moveTo>
                        <a:cubicBezTo>
                          <a:pt x="306" y="0"/>
                          <a:pt x="0" y="305"/>
                          <a:pt x="0" y="682"/>
                        </a:cubicBezTo>
                        <a:cubicBezTo>
                          <a:pt x="0" y="1059"/>
                          <a:pt x="306" y="1365"/>
                          <a:pt x="683" y="1365"/>
                        </a:cubicBezTo>
                        <a:cubicBezTo>
                          <a:pt x="1060" y="1365"/>
                          <a:pt x="1366" y="1059"/>
                          <a:pt x="1366" y="682"/>
                        </a:cubicBezTo>
                        <a:cubicBezTo>
                          <a:pt x="1366" y="305"/>
                          <a:pt x="1060" y="0"/>
                          <a:pt x="683"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10" name="Freeform 200">
                    <a:extLst>
                      <a:ext uri="{FF2B5EF4-FFF2-40B4-BE49-F238E27FC236}">
                        <a16:creationId xmlns:a16="http://schemas.microsoft.com/office/drawing/2014/main" id="{975126FC-62F6-46F1-BDE8-E61253AEAC58}"/>
                      </a:ext>
                    </a:extLst>
                  </p:cNvPr>
                  <p:cNvSpPr>
                    <a:spLocks noEditPoints="1"/>
                  </p:cNvSpPr>
                  <p:nvPr/>
                </p:nvSpPr>
                <p:spPr bwMode="auto">
                  <a:xfrm>
                    <a:off x="3479" y="2859"/>
                    <a:ext cx="176" cy="156"/>
                  </a:xfrm>
                  <a:custGeom>
                    <a:avLst/>
                    <a:gdLst>
                      <a:gd name="T0" fmla="*/ 387 w 774"/>
                      <a:gd name="T1" fmla="*/ 128 h 683"/>
                      <a:gd name="T2" fmla="*/ 466 w 774"/>
                      <a:gd name="T3" fmla="*/ 143 h 683"/>
                      <a:gd name="T4" fmla="*/ 583 w 774"/>
                      <a:gd name="T5" fmla="*/ 257 h 683"/>
                      <a:gd name="T6" fmla="*/ 585 w 774"/>
                      <a:gd name="T7" fmla="*/ 420 h 683"/>
                      <a:gd name="T8" fmla="*/ 505 w 774"/>
                      <a:gd name="T9" fmla="*/ 519 h 683"/>
                      <a:gd name="T10" fmla="*/ 387 w 774"/>
                      <a:gd name="T11" fmla="*/ 555 h 683"/>
                      <a:gd name="T12" fmla="*/ 308 w 774"/>
                      <a:gd name="T13" fmla="*/ 539 h 683"/>
                      <a:gd name="T14" fmla="*/ 191 w 774"/>
                      <a:gd name="T15" fmla="*/ 426 h 683"/>
                      <a:gd name="T16" fmla="*/ 189 w 774"/>
                      <a:gd name="T17" fmla="*/ 262 h 683"/>
                      <a:gd name="T18" fmla="*/ 269 w 774"/>
                      <a:gd name="T19" fmla="*/ 164 h 683"/>
                      <a:gd name="T20" fmla="*/ 387 w 774"/>
                      <a:gd name="T21" fmla="*/ 128 h 683"/>
                      <a:gd name="T22" fmla="*/ 387 w 774"/>
                      <a:gd name="T23" fmla="*/ 128 h 683"/>
                      <a:gd name="T24" fmla="*/ 387 w 774"/>
                      <a:gd name="T25" fmla="*/ 0 h 683"/>
                      <a:gd name="T26" fmla="*/ 70 w 774"/>
                      <a:gd name="T27" fmla="*/ 215 h 683"/>
                      <a:gd name="T28" fmla="*/ 261 w 774"/>
                      <a:gd name="T29" fmla="*/ 658 h 683"/>
                      <a:gd name="T30" fmla="*/ 387 w 774"/>
                      <a:gd name="T31" fmla="*/ 683 h 683"/>
                      <a:gd name="T32" fmla="*/ 704 w 774"/>
                      <a:gd name="T33" fmla="*/ 468 h 683"/>
                      <a:gd name="T34" fmla="*/ 513 w 774"/>
                      <a:gd name="T35" fmla="*/ 24 h 683"/>
                      <a:gd name="T36" fmla="*/ 387 w 774"/>
                      <a:gd name="T37" fmla="*/ 0 h 6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74" h="683">
                        <a:moveTo>
                          <a:pt x="387" y="128"/>
                        </a:moveTo>
                        <a:cubicBezTo>
                          <a:pt x="414" y="128"/>
                          <a:pt x="441" y="133"/>
                          <a:pt x="466" y="143"/>
                        </a:cubicBezTo>
                        <a:cubicBezTo>
                          <a:pt x="519" y="164"/>
                          <a:pt x="560" y="205"/>
                          <a:pt x="583" y="257"/>
                        </a:cubicBezTo>
                        <a:cubicBezTo>
                          <a:pt x="605" y="309"/>
                          <a:pt x="606" y="367"/>
                          <a:pt x="585" y="420"/>
                        </a:cubicBezTo>
                        <a:cubicBezTo>
                          <a:pt x="569" y="461"/>
                          <a:pt x="541" y="495"/>
                          <a:pt x="505" y="519"/>
                        </a:cubicBezTo>
                        <a:cubicBezTo>
                          <a:pt x="470" y="542"/>
                          <a:pt x="429" y="555"/>
                          <a:pt x="387" y="555"/>
                        </a:cubicBezTo>
                        <a:cubicBezTo>
                          <a:pt x="360" y="555"/>
                          <a:pt x="333" y="550"/>
                          <a:pt x="308" y="539"/>
                        </a:cubicBezTo>
                        <a:cubicBezTo>
                          <a:pt x="255" y="518"/>
                          <a:pt x="214" y="478"/>
                          <a:pt x="191" y="426"/>
                        </a:cubicBezTo>
                        <a:cubicBezTo>
                          <a:pt x="169" y="373"/>
                          <a:pt x="168" y="315"/>
                          <a:pt x="189" y="262"/>
                        </a:cubicBezTo>
                        <a:cubicBezTo>
                          <a:pt x="205" y="222"/>
                          <a:pt x="233" y="188"/>
                          <a:pt x="269" y="164"/>
                        </a:cubicBezTo>
                        <a:cubicBezTo>
                          <a:pt x="304" y="140"/>
                          <a:pt x="345" y="128"/>
                          <a:pt x="387" y="128"/>
                        </a:cubicBezTo>
                        <a:cubicBezTo>
                          <a:pt x="387" y="128"/>
                          <a:pt x="387" y="128"/>
                          <a:pt x="387" y="128"/>
                        </a:cubicBezTo>
                        <a:moveTo>
                          <a:pt x="387" y="0"/>
                        </a:moveTo>
                        <a:cubicBezTo>
                          <a:pt x="252" y="0"/>
                          <a:pt x="123" y="81"/>
                          <a:pt x="70" y="215"/>
                        </a:cubicBezTo>
                        <a:cubicBezTo>
                          <a:pt x="0" y="390"/>
                          <a:pt x="86" y="588"/>
                          <a:pt x="261" y="658"/>
                        </a:cubicBezTo>
                        <a:cubicBezTo>
                          <a:pt x="302" y="675"/>
                          <a:pt x="345" y="683"/>
                          <a:pt x="387" y="683"/>
                        </a:cubicBezTo>
                        <a:cubicBezTo>
                          <a:pt x="522" y="683"/>
                          <a:pt x="651" y="601"/>
                          <a:pt x="704" y="468"/>
                        </a:cubicBezTo>
                        <a:cubicBezTo>
                          <a:pt x="774" y="293"/>
                          <a:pt x="688" y="94"/>
                          <a:pt x="513" y="24"/>
                        </a:cubicBezTo>
                        <a:cubicBezTo>
                          <a:pt x="472" y="8"/>
                          <a:pt x="429" y="0"/>
                          <a:pt x="387"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11" name="Freeform 201">
                    <a:extLst>
                      <a:ext uri="{FF2B5EF4-FFF2-40B4-BE49-F238E27FC236}">
                        <a16:creationId xmlns:a16="http://schemas.microsoft.com/office/drawing/2014/main" id="{BD025F71-3C43-484B-A81E-E266067FF29F}"/>
                      </a:ext>
                    </a:extLst>
                  </p:cNvPr>
                  <p:cNvSpPr>
                    <a:spLocks/>
                  </p:cNvSpPr>
                  <p:nvPr/>
                </p:nvSpPr>
                <p:spPr bwMode="auto">
                  <a:xfrm>
                    <a:off x="3479" y="2894"/>
                    <a:ext cx="22" cy="24"/>
                  </a:xfrm>
                  <a:custGeom>
                    <a:avLst/>
                    <a:gdLst>
                      <a:gd name="T0" fmla="*/ 22 w 22"/>
                      <a:gd name="T1" fmla="*/ 6 h 24"/>
                      <a:gd name="T2" fmla="*/ 14 w 22"/>
                      <a:gd name="T3" fmla="*/ 24 h 24"/>
                      <a:gd name="T4" fmla="*/ 0 w 22"/>
                      <a:gd name="T5" fmla="*/ 19 h 24"/>
                      <a:gd name="T6" fmla="*/ 8 w 22"/>
                      <a:gd name="T7" fmla="*/ 0 h 24"/>
                      <a:gd name="T8" fmla="*/ 22 w 22"/>
                      <a:gd name="T9" fmla="*/ 6 h 24"/>
                    </a:gdLst>
                    <a:ahLst/>
                    <a:cxnLst>
                      <a:cxn ang="0">
                        <a:pos x="T0" y="T1"/>
                      </a:cxn>
                      <a:cxn ang="0">
                        <a:pos x="T2" y="T3"/>
                      </a:cxn>
                      <a:cxn ang="0">
                        <a:pos x="T4" y="T5"/>
                      </a:cxn>
                      <a:cxn ang="0">
                        <a:pos x="T6" y="T7"/>
                      </a:cxn>
                      <a:cxn ang="0">
                        <a:pos x="T8" y="T9"/>
                      </a:cxn>
                    </a:cxnLst>
                    <a:rect l="0" t="0" r="r" b="b"/>
                    <a:pathLst>
                      <a:path w="22" h="24">
                        <a:moveTo>
                          <a:pt x="22" y="6"/>
                        </a:moveTo>
                        <a:lnTo>
                          <a:pt x="14" y="24"/>
                        </a:lnTo>
                        <a:lnTo>
                          <a:pt x="0" y="19"/>
                        </a:lnTo>
                        <a:lnTo>
                          <a:pt x="8" y="0"/>
                        </a:lnTo>
                        <a:lnTo>
                          <a:pt x="22" y="6"/>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12" name="Freeform 202">
                    <a:extLst>
                      <a:ext uri="{FF2B5EF4-FFF2-40B4-BE49-F238E27FC236}">
                        <a16:creationId xmlns:a16="http://schemas.microsoft.com/office/drawing/2014/main" id="{1369A527-73DB-4840-8E56-C703A9EF1966}"/>
                      </a:ext>
                    </a:extLst>
                  </p:cNvPr>
                  <p:cNvSpPr>
                    <a:spLocks/>
                  </p:cNvSpPr>
                  <p:nvPr/>
                </p:nvSpPr>
                <p:spPr bwMode="auto">
                  <a:xfrm>
                    <a:off x="3633" y="2956"/>
                    <a:ext cx="22" cy="24"/>
                  </a:xfrm>
                  <a:custGeom>
                    <a:avLst/>
                    <a:gdLst>
                      <a:gd name="T0" fmla="*/ 22 w 22"/>
                      <a:gd name="T1" fmla="*/ 5 h 24"/>
                      <a:gd name="T2" fmla="*/ 14 w 22"/>
                      <a:gd name="T3" fmla="*/ 24 h 24"/>
                      <a:gd name="T4" fmla="*/ 0 w 22"/>
                      <a:gd name="T5" fmla="*/ 18 h 24"/>
                      <a:gd name="T6" fmla="*/ 8 w 22"/>
                      <a:gd name="T7" fmla="*/ 0 h 24"/>
                      <a:gd name="T8" fmla="*/ 22 w 22"/>
                      <a:gd name="T9" fmla="*/ 5 h 24"/>
                    </a:gdLst>
                    <a:ahLst/>
                    <a:cxnLst>
                      <a:cxn ang="0">
                        <a:pos x="T0" y="T1"/>
                      </a:cxn>
                      <a:cxn ang="0">
                        <a:pos x="T2" y="T3"/>
                      </a:cxn>
                      <a:cxn ang="0">
                        <a:pos x="T4" y="T5"/>
                      </a:cxn>
                      <a:cxn ang="0">
                        <a:pos x="T6" y="T7"/>
                      </a:cxn>
                      <a:cxn ang="0">
                        <a:pos x="T8" y="T9"/>
                      </a:cxn>
                    </a:cxnLst>
                    <a:rect l="0" t="0" r="r" b="b"/>
                    <a:pathLst>
                      <a:path w="22" h="24">
                        <a:moveTo>
                          <a:pt x="22" y="5"/>
                        </a:moveTo>
                        <a:lnTo>
                          <a:pt x="14" y="24"/>
                        </a:lnTo>
                        <a:lnTo>
                          <a:pt x="0" y="18"/>
                        </a:lnTo>
                        <a:lnTo>
                          <a:pt x="8" y="0"/>
                        </a:lnTo>
                        <a:lnTo>
                          <a:pt x="22" y="5"/>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13" name="Freeform 203">
                    <a:extLst>
                      <a:ext uri="{FF2B5EF4-FFF2-40B4-BE49-F238E27FC236}">
                        <a16:creationId xmlns:a16="http://schemas.microsoft.com/office/drawing/2014/main" id="{C9087A84-C6E1-4EB9-9AFC-9FC3857DEF9B}"/>
                      </a:ext>
                    </a:extLst>
                  </p:cNvPr>
                  <p:cNvSpPr>
                    <a:spLocks/>
                  </p:cNvSpPr>
                  <p:nvPr/>
                </p:nvSpPr>
                <p:spPr bwMode="auto">
                  <a:xfrm>
                    <a:off x="3586" y="2849"/>
                    <a:ext cx="24" cy="22"/>
                  </a:xfrm>
                  <a:custGeom>
                    <a:avLst/>
                    <a:gdLst>
                      <a:gd name="T0" fmla="*/ 5 w 24"/>
                      <a:gd name="T1" fmla="*/ 0 h 22"/>
                      <a:gd name="T2" fmla="*/ 24 w 24"/>
                      <a:gd name="T3" fmla="*/ 8 h 22"/>
                      <a:gd name="T4" fmla="*/ 18 w 24"/>
                      <a:gd name="T5" fmla="*/ 22 h 22"/>
                      <a:gd name="T6" fmla="*/ 0 w 24"/>
                      <a:gd name="T7" fmla="*/ 14 h 22"/>
                      <a:gd name="T8" fmla="*/ 5 w 24"/>
                      <a:gd name="T9" fmla="*/ 0 h 22"/>
                    </a:gdLst>
                    <a:ahLst/>
                    <a:cxnLst>
                      <a:cxn ang="0">
                        <a:pos x="T0" y="T1"/>
                      </a:cxn>
                      <a:cxn ang="0">
                        <a:pos x="T2" y="T3"/>
                      </a:cxn>
                      <a:cxn ang="0">
                        <a:pos x="T4" y="T5"/>
                      </a:cxn>
                      <a:cxn ang="0">
                        <a:pos x="T6" y="T7"/>
                      </a:cxn>
                      <a:cxn ang="0">
                        <a:pos x="T8" y="T9"/>
                      </a:cxn>
                    </a:cxnLst>
                    <a:rect l="0" t="0" r="r" b="b"/>
                    <a:pathLst>
                      <a:path w="24" h="22">
                        <a:moveTo>
                          <a:pt x="5" y="0"/>
                        </a:moveTo>
                        <a:lnTo>
                          <a:pt x="24" y="8"/>
                        </a:lnTo>
                        <a:lnTo>
                          <a:pt x="18" y="22"/>
                        </a:lnTo>
                        <a:lnTo>
                          <a:pt x="0" y="14"/>
                        </a:lnTo>
                        <a:lnTo>
                          <a:pt x="5"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14" name="Freeform 204">
                    <a:extLst>
                      <a:ext uri="{FF2B5EF4-FFF2-40B4-BE49-F238E27FC236}">
                        <a16:creationId xmlns:a16="http://schemas.microsoft.com/office/drawing/2014/main" id="{5F5BCF51-760A-4999-8C59-DCD3D263A7C1}"/>
                      </a:ext>
                    </a:extLst>
                  </p:cNvPr>
                  <p:cNvSpPr>
                    <a:spLocks/>
                  </p:cNvSpPr>
                  <p:nvPr/>
                </p:nvSpPr>
                <p:spPr bwMode="auto">
                  <a:xfrm>
                    <a:off x="3524" y="3003"/>
                    <a:ext cx="25" cy="22"/>
                  </a:xfrm>
                  <a:custGeom>
                    <a:avLst/>
                    <a:gdLst>
                      <a:gd name="T0" fmla="*/ 6 w 25"/>
                      <a:gd name="T1" fmla="*/ 0 h 22"/>
                      <a:gd name="T2" fmla="*/ 25 w 25"/>
                      <a:gd name="T3" fmla="*/ 8 h 22"/>
                      <a:gd name="T4" fmla="*/ 19 w 25"/>
                      <a:gd name="T5" fmla="*/ 22 h 22"/>
                      <a:gd name="T6" fmla="*/ 0 w 25"/>
                      <a:gd name="T7" fmla="*/ 14 h 22"/>
                      <a:gd name="T8" fmla="*/ 6 w 25"/>
                      <a:gd name="T9" fmla="*/ 0 h 22"/>
                    </a:gdLst>
                    <a:ahLst/>
                    <a:cxnLst>
                      <a:cxn ang="0">
                        <a:pos x="T0" y="T1"/>
                      </a:cxn>
                      <a:cxn ang="0">
                        <a:pos x="T2" y="T3"/>
                      </a:cxn>
                      <a:cxn ang="0">
                        <a:pos x="T4" y="T5"/>
                      </a:cxn>
                      <a:cxn ang="0">
                        <a:pos x="T6" y="T7"/>
                      </a:cxn>
                      <a:cxn ang="0">
                        <a:pos x="T8" y="T9"/>
                      </a:cxn>
                    </a:cxnLst>
                    <a:rect l="0" t="0" r="r" b="b"/>
                    <a:pathLst>
                      <a:path w="25" h="22">
                        <a:moveTo>
                          <a:pt x="6" y="0"/>
                        </a:moveTo>
                        <a:lnTo>
                          <a:pt x="25" y="8"/>
                        </a:lnTo>
                        <a:lnTo>
                          <a:pt x="19" y="22"/>
                        </a:lnTo>
                        <a:lnTo>
                          <a:pt x="0" y="14"/>
                        </a:lnTo>
                        <a:lnTo>
                          <a:pt x="6"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15" name="Freeform 205">
                    <a:extLst>
                      <a:ext uri="{FF2B5EF4-FFF2-40B4-BE49-F238E27FC236}">
                        <a16:creationId xmlns:a16="http://schemas.microsoft.com/office/drawing/2014/main" id="{1C934B6F-6772-46AE-84CD-92019EB1FF1E}"/>
                      </a:ext>
                    </a:extLst>
                  </p:cNvPr>
                  <p:cNvSpPr>
                    <a:spLocks/>
                  </p:cNvSpPr>
                  <p:nvPr/>
                </p:nvSpPr>
                <p:spPr bwMode="auto">
                  <a:xfrm>
                    <a:off x="3588" y="3002"/>
                    <a:ext cx="24" cy="22"/>
                  </a:xfrm>
                  <a:custGeom>
                    <a:avLst/>
                    <a:gdLst>
                      <a:gd name="T0" fmla="*/ 0 w 24"/>
                      <a:gd name="T1" fmla="*/ 8 h 22"/>
                      <a:gd name="T2" fmla="*/ 18 w 24"/>
                      <a:gd name="T3" fmla="*/ 0 h 22"/>
                      <a:gd name="T4" fmla="*/ 24 w 24"/>
                      <a:gd name="T5" fmla="*/ 14 h 22"/>
                      <a:gd name="T6" fmla="*/ 6 w 24"/>
                      <a:gd name="T7" fmla="*/ 22 h 22"/>
                      <a:gd name="T8" fmla="*/ 0 w 24"/>
                      <a:gd name="T9" fmla="*/ 8 h 22"/>
                    </a:gdLst>
                    <a:ahLst/>
                    <a:cxnLst>
                      <a:cxn ang="0">
                        <a:pos x="T0" y="T1"/>
                      </a:cxn>
                      <a:cxn ang="0">
                        <a:pos x="T2" y="T3"/>
                      </a:cxn>
                      <a:cxn ang="0">
                        <a:pos x="T4" y="T5"/>
                      </a:cxn>
                      <a:cxn ang="0">
                        <a:pos x="T6" y="T7"/>
                      </a:cxn>
                      <a:cxn ang="0">
                        <a:pos x="T8" y="T9"/>
                      </a:cxn>
                    </a:cxnLst>
                    <a:rect l="0" t="0" r="r" b="b"/>
                    <a:pathLst>
                      <a:path w="24" h="22">
                        <a:moveTo>
                          <a:pt x="0" y="8"/>
                        </a:moveTo>
                        <a:lnTo>
                          <a:pt x="18" y="0"/>
                        </a:lnTo>
                        <a:lnTo>
                          <a:pt x="24" y="14"/>
                        </a:lnTo>
                        <a:lnTo>
                          <a:pt x="6" y="22"/>
                        </a:lnTo>
                        <a:lnTo>
                          <a:pt x="0" y="8"/>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16" name="Freeform 206">
                    <a:extLst>
                      <a:ext uri="{FF2B5EF4-FFF2-40B4-BE49-F238E27FC236}">
                        <a16:creationId xmlns:a16="http://schemas.microsoft.com/office/drawing/2014/main" id="{94A39BCC-38F4-40AB-93CA-A288AD4710B0}"/>
                      </a:ext>
                    </a:extLst>
                  </p:cNvPr>
                  <p:cNvSpPr>
                    <a:spLocks/>
                  </p:cNvSpPr>
                  <p:nvPr/>
                </p:nvSpPr>
                <p:spPr bwMode="auto">
                  <a:xfrm>
                    <a:off x="3522" y="2850"/>
                    <a:ext cx="24" cy="22"/>
                  </a:xfrm>
                  <a:custGeom>
                    <a:avLst/>
                    <a:gdLst>
                      <a:gd name="T0" fmla="*/ 0 w 24"/>
                      <a:gd name="T1" fmla="*/ 8 h 22"/>
                      <a:gd name="T2" fmla="*/ 19 w 24"/>
                      <a:gd name="T3" fmla="*/ 0 h 22"/>
                      <a:gd name="T4" fmla="*/ 24 w 24"/>
                      <a:gd name="T5" fmla="*/ 14 h 22"/>
                      <a:gd name="T6" fmla="*/ 6 w 24"/>
                      <a:gd name="T7" fmla="*/ 22 h 22"/>
                      <a:gd name="T8" fmla="*/ 0 w 24"/>
                      <a:gd name="T9" fmla="*/ 8 h 22"/>
                    </a:gdLst>
                    <a:ahLst/>
                    <a:cxnLst>
                      <a:cxn ang="0">
                        <a:pos x="T0" y="T1"/>
                      </a:cxn>
                      <a:cxn ang="0">
                        <a:pos x="T2" y="T3"/>
                      </a:cxn>
                      <a:cxn ang="0">
                        <a:pos x="T4" y="T5"/>
                      </a:cxn>
                      <a:cxn ang="0">
                        <a:pos x="T6" y="T7"/>
                      </a:cxn>
                      <a:cxn ang="0">
                        <a:pos x="T8" y="T9"/>
                      </a:cxn>
                    </a:cxnLst>
                    <a:rect l="0" t="0" r="r" b="b"/>
                    <a:pathLst>
                      <a:path w="24" h="22">
                        <a:moveTo>
                          <a:pt x="0" y="8"/>
                        </a:moveTo>
                        <a:lnTo>
                          <a:pt x="19" y="0"/>
                        </a:lnTo>
                        <a:lnTo>
                          <a:pt x="24" y="14"/>
                        </a:lnTo>
                        <a:lnTo>
                          <a:pt x="6" y="22"/>
                        </a:lnTo>
                        <a:lnTo>
                          <a:pt x="0" y="8"/>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17" name="Freeform 207">
                    <a:extLst>
                      <a:ext uri="{FF2B5EF4-FFF2-40B4-BE49-F238E27FC236}">
                        <a16:creationId xmlns:a16="http://schemas.microsoft.com/office/drawing/2014/main" id="{376A34B7-91BE-4CB1-9484-E2A292AA2A84}"/>
                      </a:ext>
                    </a:extLst>
                  </p:cNvPr>
                  <p:cNvSpPr>
                    <a:spLocks/>
                  </p:cNvSpPr>
                  <p:nvPr/>
                </p:nvSpPr>
                <p:spPr bwMode="auto">
                  <a:xfrm>
                    <a:off x="3632" y="2892"/>
                    <a:ext cx="22" cy="24"/>
                  </a:xfrm>
                  <a:custGeom>
                    <a:avLst/>
                    <a:gdLst>
                      <a:gd name="T0" fmla="*/ 8 w 22"/>
                      <a:gd name="T1" fmla="*/ 24 h 24"/>
                      <a:gd name="T2" fmla="*/ 0 w 22"/>
                      <a:gd name="T3" fmla="*/ 6 h 24"/>
                      <a:gd name="T4" fmla="*/ 14 w 22"/>
                      <a:gd name="T5" fmla="*/ 0 h 24"/>
                      <a:gd name="T6" fmla="*/ 22 w 22"/>
                      <a:gd name="T7" fmla="*/ 18 h 24"/>
                      <a:gd name="T8" fmla="*/ 8 w 22"/>
                      <a:gd name="T9" fmla="*/ 24 h 24"/>
                    </a:gdLst>
                    <a:ahLst/>
                    <a:cxnLst>
                      <a:cxn ang="0">
                        <a:pos x="T0" y="T1"/>
                      </a:cxn>
                      <a:cxn ang="0">
                        <a:pos x="T2" y="T3"/>
                      </a:cxn>
                      <a:cxn ang="0">
                        <a:pos x="T4" y="T5"/>
                      </a:cxn>
                      <a:cxn ang="0">
                        <a:pos x="T6" y="T7"/>
                      </a:cxn>
                      <a:cxn ang="0">
                        <a:pos x="T8" y="T9"/>
                      </a:cxn>
                    </a:cxnLst>
                    <a:rect l="0" t="0" r="r" b="b"/>
                    <a:pathLst>
                      <a:path w="22" h="24">
                        <a:moveTo>
                          <a:pt x="8" y="24"/>
                        </a:moveTo>
                        <a:lnTo>
                          <a:pt x="0" y="6"/>
                        </a:lnTo>
                        <a:lnTo>
                          <a:pt x="14" y="0"/>
                        </a:lnTo>
                        <a:lnTo>
                          <a:pt x="22" y="18"/>
                        </a:lnTo>
                        <a:lnTo>
                          <a:pt x="8" y="24"/>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18" name="Freeform 208">
                    <a:extLst>
                      <a:ext uri="{FF2B5EF4-FFF2-40B4-BE49-F238E27FC236}">
                        <a16:creationId xmlns:a16="http://schemas.microsoft.com/office/drawing/2014/main" id="{3D17F66C-EA87-4F9C-AA22-773786F372BD}"/>
                      </a:ext>
                    </a:extLst>
                  </p:cNvPr>
                  <p:cNvSpPr>
                    <a:spLocks/>
                  </p:cNvSpPr>
                  <p:nvPr/>
                </p:nvSpPr>
                <p:spPr bwMode="auto">
                  <a:xfrm>
                    <a:off x="3480" y="2957"/>
                    <a:ext cx="22" cy="25"/>
                  </a:xfrm>
                  <a:custGeom>
                    <a:avLst/>
                    <a:gdLst>
                      <a:gd name="T0" fmla="*/ 8 w 22"/>
                      <a:gd name="T1" fmla="*/ 25 h 25"/>
                      <a:gd name="T2" fmla="*/ 0 w 22"/>
                      <a:gd name="T3" fmla="*/ 6 h 25"/>
                      <a:gd name="T4" fmla="*/ 14 w 22"/>
                      <a:gd name="T5" fmla="*/ 0 h 25"/>
                      <a:gd name="T6" fmla="*/ 22 w 22"/>
                      <a:gd name="T7" fmla="*/ 19 h 25"/>
                      <a:gd name="T8" fmla="*/ 8 w 22"/>
                      <a:gd name="T9" fmla="*/ 25 h 25"/>
                    </a:gdLst>
                    <a:ahLst/>
                    <a:cxnLst>
                      <a:cxn ang="0">
                        <a:pos x="T0" y="T1"/>
                      </a:cxn>
                      <a:cxn ang="0">
                        <a:pos x="T2" y="T3"/>
                      </a:cxn>
                      <a:cxn ang="0">
                        <a:pos x="T4" y="T5"/>
                      </a:cxn>
                      <a:cxn ang="0">
                        <a:pos x="T6" y="T7"/>
                      </a:cxn>
                      <a:cxn ang="0">
                        <a:pos x="T8" y="T9"/>
                      </a:cxn>
                    </a:cxnLst>
                    <a:rect l="0" t="0" r="r" b="b"/>
                    <a:pathLst>
                      <a:path w="22" h="25">
                        <a:moveTo>
                          <a:pt x="8" y="25"/>
                        </a:moveTo>
                        <a:lnTo>
                          <a:pt x="0" y="6"/>
                        </a:lnTo>
                        <a:lnTo>
                          <a:pt x="14" y="0"/>
                        </a:lnTo>
                        <a:lnTo>
                          <a:pt x="22" y="19"/>
                        </a:lnTo>
                        <a:lnTo>
                          <a:pt x="8" y="25"/>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grpSp>
              <p:nvGrpSpPr>
                <p:cNvPr id="173" name="Group 172">
                  <a:extLst>
                    <a:ext uri="{FF2B5EF4-FFF2-40B4-BE49-F238E27FC236}">
                      <a16:creationId xmlns:a16="http://schemas.microsoft.com/office/drawing/2014/main" id="{F9F5FB10-92F7-4AAE-A63B-9D56E02A032F}"/>
                    </a:ext>
                  </a:extLst>
                </p:cNvPr>
                <p:cNvGrpSpPr/>
                <p:nvPr/>
              </p:nvGrpSpPr>
              <p:grpSpPr>
                <a:xfrm>
                  <a:off x="9489939" y="2870895"/>
                  <a:ext cx="641495" cy="618611"/>
                  <a:chOff x="10314712" y="4338982"/>
                  <a:chExt cx="762657" cy="735451"/>
                </a:xfrm>
              </p:grpSpPr>
              <p:sp>
                <p:nvSpPr>
                  <p:cNvPr id="188" name="Freeform 235">
                    <a:extLst>
                      <a:ext uri="{FF2B5EF4-FFF2-40B4-BE49-F238E27FC236}">
                        <a16:creationId xmlns:a16="http://schemas.microsoft.com/office/drawing/2014/main" id="{37C8B0F1-2C0B-4FDA-9946-F455429BC865}"/>
                      </a:ext>
                    </a:extLst>
                  </p:cNvPr>
                  <p:cNvSpPr>
                    <a:spLocks/>
                  </p:cNvSpPr>
                  <p:nvPr/>
                </p:nvSpPr>
                <p:spPr bwMode="auto">
                  <a:xfrm>
                    <a:off x="10314712" y="4578321"/>
                    <a:ext cx="496112" cy="496112"/>
                  </a:xfrm>
                  <a:custGeom>
                    <a:avLst/>
                    <a:gdLst>
                      <a:gd name="T0" fmla="*/ 170 w 170"/>
                      <a:gd name="T1" fmla="*/ 170 h 170"/>
                      <a:gd name="T2" fmla="*/ 0 w 170"/>
                      <a:gd name="T3" fmla="*/ 170 h 170"/>
                      <a:gd name="T4" fmla="*/ 0 w 170"/>
                      <a:gd name="T5" fmla="*/ 0 h 170"/>
                      <a:gd name="T6" fmla="*/ 170 w 170"/>
                      <a:gd name="T7" fmla="*/ 0 h 170"/>
                      <a:gd name="T8" fmla="*/ 170 w 170"/>
                      <a:gd name="T9" fmla="*/ 170 h 170"/>
                      <a:gd name="T10" fmla="*/ 170 w 170"/>
                      <a:gd name="T11" fmla="*/ 170 h 170"/>
                    </a:gdLst>
                    <a:ahLst/>
                    <a:cxnLst>
                      <a:cxn ang="0">
                        <a:pos x="T0" y="T1"/>
                      </a:cxn>
                      <a:cxn ang="0">
                        <a:pos x="T2" y="T3"/>
                      </a:cxn>
                      <a:cxn ang="0">
                        <a:pos x="T4" y="T5"/>
                      </a:cxn>
                      <a:cxn ang="0">
                        <a:pos x="T6" y="T7"/>
                      </a:cxn>
                      <a:cxn ang="0">
                        <a:pos x="T8" y="T9"/>
                      </a:cxn>
                      <a:cxn ang="0">
                        <a:pos x="T10" y="T11"/>
                      </a:cxn>
                    </a:cxnLst>
                    <a:rect l="0" t="0" r="r" b="b"/>
                    <a:pathLst>
                      <a:path w="170" h="170">
                        <a:moveTo>
                          <a:pt x="170" y="170"/>
                        </a:moveTo>
                        <a:lnTo>
                          <a:pt x="0" y="170"/>
                        </a:lnTo>
                        <a:lnTo>
                          <a:pt x="0" y="0"/>
                        </a:lnTo>
                        <a:lnTo>
                          <a:pt x="170" y="0"/>
                        </a:lnTo>
                        <a:lnTo>
                          <a:pt x="170" y="170"/>
                        </a:lnTo>
                        <a:lnTo>
                          <a:pt x="170" y="17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nvGrpSpPr>
                  <p:cNvPr id="189" name="Group 188">
                    <a:extLst>
                      <a:ext uri="{FF2B5EF4-FFF2-40B4-BE49-F238E27FC236}">
                        <a16:creationId xmlns:a16="http://schemas.microsoft.com/office/drawing/2014/main" id="{08B0B2FC-BDEF-43BD-856D-337E3B703076}"/>
                      </a:ext>
                    </a:extLst>
                  </p:cNvPr>
                  <p:cNvGrpSpPr/>
                  <p:nvPr/>
                </p:nvGrpSpPr>
                <p:grpSpPr>
                  <a:xfrm>
                    <a:off x="10512944" y="4338982"/>
                    <a:ext cx="564425" cy="549073"/>
                    <a:chOff x="11002179" y="3188824"/>
                    <a:chExt cx="564425" cy="549073"/>
                  </a:xfrm>
                </p:grpSpPr>
                <p:sp>
                  <p:nvSpPr>
                    <p:cNvPr id="190" name="Rectangle 33">
                      <a:extLst>
                        <a:ext uri="{FF2B5EF4-FFF2-40B4-BE49-F238E27FC236}">
                          <a16:creationId xmlns:a16="http://schemas.microsoft.com/office/drawing/2014/main" id="{BD78CA00-ECD3-44ED-8BFB-0BB6CD2917D2}"/>
                        </a:ext>
                      </a:extLst>
                    </p:cNvPr>
                    <p:cNvSpPr>
                      <a:spLocks noChangeArrowheads="1"/>
                    </p:cNvSpPr>
                    <p:nvPr/>
                  </p:nvSpPr>
                  <p:spPr bwMode="auto">
                    <a:xfrm>
                      <a:off x="11476132" y="3188824"/>
                      <a:ext cx="90472" cy="302614"/>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91" name="Rectangle 34">
                      <a:extLst>
                        <a:ext uri="{FF2B5EF4-FFF2-40B4-BE49-F238E27FC236}">
                          <a16:creationId xmlns:a16="http://schemas.microsoft.com/office/drawing/2014/main" id="{F2BF5DC3-8454-477E-AF52-9B033B1B9F92}"/>
                        </a:ext>
                      </a:extLst>
                    </p:cNvPr>
                    <p:cNvSpPr>
                      <a:spLocks noChangeArrowheads="1"/>
                    </p:cNvSpPr>
                    <p:nvPr/>
                  </p:nvSpPr>
                  <p:spPr bwMode="auto">
                    <a:xfrm>
                      <a:off x="11254754" y="3188824"/>
                      <a:ext cx="302614" cy="93592"/>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92" name="Freeform 39">
                      <a:extLst>
                        <a:ext uri="{FF2B5EF4-FFF2-40B4-BE49-F238E27FC236}">
                          <a16:creationId xmlns:a16="http://schemas.microsoft.com/office/drawing/2014/main" id="{FABFA5DB-18C0-4B5F-A72B-23DB3216D05F}"/>
                        </a:ext>
                      </a:extLst>
                    </p:cNvPr>
                    <p:cNvSpPr>
                      <a:spLocks/>
                    </p:cNvSpPr>
                    <p:nvPr/>
                  </p:nvSpPr>
                  <p:spPr bwMode="auto">
                    <a:xfrm>
                      <a:off x="11002179" y="3213782"/>
                      <a:ext cx="520995" cy="524115"/>
                    </a:xfrm>
                    <a:custGeom>
                      <a:avLst/>
                      <a:gdLst>
                        <a:gd name="T0" fmla="*/ 147 w 167"/>
                        <a:gd name="T1" fmla="*/ 0 h 168"/>
                        <a:gd name="T2" fmla="*/ 167 w 167"/>
                        <a:gd name="T3" fmla="*/ 21 h 168"/>
                        <a:gd name="T4" fmla="*/ 21 w 167"/>
                        <a:gd name="T5" fmla="*/ 168 h 168"/>
                        <a:gd name="T6" fmla="*/ 0 w 167"/>
                        <a:gd name="T7" fmla="*/ 147 h 168"/>
                        <a:gd name="T8" fmla="*/ 147 w 167"/>
                        <a:gd name="T9" fmla="*/ 0 h 168"/>
                      </a:gdLst>
                      <a:ahLst/>
                      <a:cxnLst>
                        <a:cxn ang="0">
                          <a:pos x="T0" y="T1"/>
                        </a:cxn>
                        <a:cxn ang="0">
                          <a:pos x="T2" y="T3"/>
                        </a:cxn>
                        <a:cxn ang="0">
                          <a:pos x="T4" y="T5"/>
                        </a:cxn>
                        <a:cxn ang="0">
                          <a:pos x="T6" y="T7"/>
                        </a:cxn>
                        <a:cxn ang="0">
                          <a:pos x="T8" y="T9"/>
                        </a:cxn>
                      </a:cxnLst>
                      <a:rect l="0" t="0" r="r" b="b"/>
                      <a:pathLst>
                        <a:path w="167" h="168">
                          <a:moveTo>
                            <a:pt x="147" y="0"/>
                          </a:moveTo>
                          <a:lnTo>
                            <a:pt x="167" y="21"/>
                          </a:lnTo>
                          <a:lnTo>
                            <a:pt x="21" y="168"/>
                          </a:lnTo>
                          <a:lnTo>
                            <a:pt x="0" y="147"/>
                          </a:lnTo>
                          <a:lnTo>
                            <a:pt x="147"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grpSp>
          </p:grpSp>
        </p:grpSp>
        <p:sp>
          <p:nvSpPr>
            <p:cNvPr id="308" name="Rectangle 307">
              <a:extLst>
                <a:ext uri="{FF2B5EF4-FFF2-40B4-BE49-F238E27FC236}">
                  <a16:creationId xmlns:a16="http://schemas.microsoft.com/office/drawing/2014/main" id="{D3F15833-A59C-43F7-9851-2B0A41A309BC}"/>
                </a:ext>
              </a:extLst>
            </p:cNvPr>
            <p:cNvSpPr/>
            <p:nvPr/>
          </p:nvSpPr>
          <p:spPr bwMode="auto">
            <a:xfrm>
              <a:off x="10511279" y="1658759"/>
              <a:ext cx="781812" cy="521392"/>
            </a:xfrm>
            <a:prstGeom prst="rect">
              <a:avLst/>
            </a:prstGeom>
            <a:noFill/>
            <a:ln w="6350" cap="flat" cmpd="sng" algn="ctr">
              <a:noFill/>
              <a:prstDash val="solid"/>
              <a:headEnd type="none" w="med" len="med"/>
              <a:tailEnd type="none" w="med" len="med"/>
            </a:ln>
            <a:effectLst/>
          </p:spPr>
          <p:txBody>
            <a:bodyPr rot="0" spcFirstLastPara="0" vert="horz" wrap="square" lIns="0" tIns="44815" rIns="0" bIns="44815" numCol="1" spcCol="0" rtlCol="0" fromWordArt="0" anchor="t" anchorCtr="0" forceAA="0" compatLnSpc="1">
              <a:prstTxWarp prst="textNoShape">
                <a:avLst/>
              </a:prstTxWarp>
              <a:spAutoFit/>
            </a:bodyPr>
            <a:lstStyle/>
            <a:p>
              <a:pPr marL="0" marR="0" lvl="0" indent="0" algn="ctr" defTabSz="913638" rtl="0" eaLnBrk="1" fontAlgn="auto" latinLnBrk="0" hangingPunct="1">
                <a:lnSpc>
                  <a:spcPct val="100000"/>
                </a:lnSpc>
                <a:spcBef>
                  <a:spcPts val="0"/>
                </a:spcBef>
                <a:spcAft>
                  <a:spcPts val="0"/>
                </a:spcAft>
                <a:buClrTx/>
                <a:buSzTx/>
                <a:buFontTx/>
                <a:buNone/>
                <a:tabLst/>
                <a:defRPr/>
              </a:pPr>
              <a:r>
                <a:rPr lang="en-US" sz="1400" b="1">
                  <a:solidFill>
                    <a:srgbClr val="0078D7"/>
                  </a:solidFill>
                  <a:latin typeface="Segoe UI Semibold" charset="0"/>
                  <a:ea typeface="Segoe UI Semibold" charset="0"/>
                  <a:cs typeface="Segoe UI Semibold" charset="0"/>
                </a:rPr>
                <a:t>G</a:t>
              </a:r>
              <a:r>
                <a:rPr kumimoji="0" lang="en-US" sz="1400" b="1" i="0" u="none" strike="noStrike" kern="1200" cap="none" normalizeH="0" noProof="0">
                  <a:ln>
                    <a:noFill/>
                  </a:ln>
                  <a:solidFill>
                    <a:srgbClr val="0078D7"/>
                  </a:solidFill>
                  <a:effectLst/>
                  <a:uLnTx/>
                  <a:uFillTx/>
                  <a:latin typeface="Segoe UI Semibold" charset="0"/>
                  <a:ea typeface="Segoe UI Semibold" charset="0"/>
                  <a:cs typeface="Segoe UI Semibold" charset="0"/>
                </a:rPr>
                <a:t>lobal reach </a:t>
              </a:r>
            </a:p>
          </p:txBody>
        </p:sp>
        <p:sp>
          <p:nvSpPr>
            <p:cNvPr id="310" name="Rectangle 309">
              <a:extLst>
                <a:ext uri="{FF2B5EF4-FFF2-40B4-BE49-F238E27FC236}">
                  <a16:creationId xmlns:a16="http://schemas.microsoft.com/office/drawing/2014/main" id="{09E7D8D3-9901-4DAC-BD9A-F982A6A21AAD}"/>
                </a:ext>
              </a:extLst>
            </p:cNvPr>
            <p:cNvSpPr/>
            <p:nvPr/>
          </p:nvSpPr>
          <p:spPr bwMode="auto">
            <a:xfrm>
              <a:off x="8862054" y="798541"/>
              <a:ext cx="795549" cy="285824"/>
            </a:xfrm>
            <a:prstGeom prst="rect">
              <a:avLst/>
            </a:prstGeom>
            <a:noFill/>
            <a:ln w="6350" cap="flat" cmpd="sng" algn="ctr">
              <a:noFill/>
              <a:prstDash val="solid"/>
              <a:headEnd type="none" w="med" len="med"/>
              <a:tailEnd type="none" w="med" len="med"/>
            </a:ln>
            <a:effectLst/>
          </p:spPr>
          <p:txBody>
            <a:bodyPr rot="0" spcFirstLastPara="0" vert="horz" wrap="square" lIns="0" tIns="44815" rIns="0" bIns="44815" numCol="1" spcCol="0" rtlCol="0" fromWordArt="0" anchor="t" anchorCtr="0" forceAA="0" compatLnSpc="1">
              <a:prstTxWarp prst="textNoShape">
                <a:avLst/>
              </a:prstTxWarp>
              <a:spAutoFit/>
            </a:bodyPr>
            <a:lstStyle/>
            <a:p>
              <a:pPr marL="0" marR="0" lvl="0" indent="0" algn="ctr" defTabSz="913638" rtl="0" eaLnBrk="1" fontAlgn="auto" latinLnBrk="0" hangingPunct="1">
                <a:lnSpc>
                  <a:spcPct val="100000"/>
                </a:lnSpc>
                <a:spcBef>
                  <a:spcPts val="0"/>
                </a:spcBef>
                <a:spcAft>
                  <a:spcPts val="0"/>
                </a:spcAft>
                <a:buClrTx/>
                <a:buSzTx/>
                <a:buFontTx/>
                <a:buNone/>
                <a:tabLst/>
                <a:defRPr/>
              </a:pPr>
              <a:r>
                <a:rPr kumimoji="0" lang="en-US" sz="1400" b="1" i="0" u="none" strike="noStrike" kern="1200" cap="none" normalizeH="0" noProof="0">
                  <a:ln>
                    <a:noFill/>
                  </a:ln>
                  <a:solidFill>
                    <a:srgbClr val="0078D7"/>
                  </a:solidFill>
                  <a:effectLst/>
                  <a:uLnTx/>
                  <a:uFillTx/>
                  <a:latin typeface="Segoe UI Semibold" charset="0"/>
                  <a:ea typeface="Segoe UI Semibold" charset="0"/>
                  <a:cs typeface="Segoe UI Semibold" charset="0"/>
                </a:rPr>
                <a:t>Security</a:t>
              </a:r>
            </a:p>
          </p:txBody>
        </p:sp>
        <p:sp>
          <p:nvSpPr>
            <p:cNvPr id="314" name="Rectangle 313">
              <a:extLst>
                <a:ext uri="{FF2B5EF4-FFF2-40B4-BE49-F238E27FC236}">
                  <a16:creationId xmlns:a16="http://schemas.microsoft.com/office/drawing/2014/main" id="{29E1F7E2-1CF4-4CF9-9D0B-20B715B673C9}"/>
                </a:ext>
              </a:extLst>
            </p:cNvPr>
            <p:cNvSpPr/>
            <p:nvPr/>
          </p:nvSpPr>
          <p:spPr bwMode="auto">
            <a:xfrm>
              <a:off x="6359282" y="4242875"/>
              <a:ext cx="731520" cy="521392"/>
            </a:xfrm>
            <a:prstGeom prst="rect">
              <a:avLst/>
            </a:prstGeom>
            <a:noFill/>
            <a:ln w="6350" cap="flat" cmpd="sng" algn="ctr">
              <a:noFill/>
              <a:prstDash val="solid"/>
              <a:headEnd type="none" w="med" len="med"/>
              <a:tailEnd type="none" w="med" len="med"/>
            </a:ln>
            <a:effectLst/>
          </p:spPr>
          <p:txBody>
            <a:bodyPr rot="0" spcFirstLastPara="0" vert="horz" wrap="square" lIns="0" tIns="44815" rIns="0" bIns="44815" numCol="1" spcCol="0" rtlCol="0" fromWordArt="0" anchor="t" anchorCtr="0" forceAA="0" compatLnSpc="1">
              <a:prstTxWarp prst="textNoShape">
                <a:avLst/>
              </a:prstTxWarp>
              <a:spAutoFit/>
            </a:bodyPr>
            <a:lstStyle/>
            <a:p>
              <a:pPr marL="0" marR="0" lvl="0" indent="0" algn="ctr" defTabSz="913638" rtl="0" eaLnBrk="1" fontAlgn="auto" latinLnBrk="0" hangingPunct="1">
                <a:lnSpc>
                  <a:spcPct val="100000"/>
                </a:lnSpc>
                <a:spcBef>
                  <a:spcPts val="0"/>
                </a:spcBef>
                <a:spcAft>
                  <a:spcPts val="0"/>
                </a:spcAft>
                <a:buClrTx/>
                <a:buSzTx/>
                <a:buFontTx/>
                <a:buNone/>
                <a:tabLst/>
                <a:defRPr/>
              </a:pPr>
              <a:r>
                <a:rPr kumimoji="0" lang="en-US" sz="1400" b="1" i="0" u="none" strike="noStrike" kern="1200" cap="none" normalizeH="0" noProof="0" dirty="0">
                  <a:ln>
                    <a:noFill/>
                  </a:ln>
                  <a:solidFill>
                    <a:srgbClr val="0078D7"/>
                  </a:solidFill>
                  <a:effectLst/>
                  <a:uLnTx/>
                  <a:uFillTx/>
                  <a:latin typeface="Segoe UI Semibold" charset="0"/>
                  <a:ea typeface="Segoe UI Semibold" charset="0"/>
                  <a:cs typeface="Segoe UI Semibold" charset="0"/>
                </a:rPr>
                <a:t>Easy to scale</a:t>
              </a:r>
            </a:p>
          </p:txBody>
        </p:sp>
        <p:sp>
          <p:nvSpPr>
            <p:cNvPr id="315" name="Rectangle 314">
              <a:extLst>
                <a:ext uri="{FF2B5EF4-FFF2-40B4-BE49-F238E27FC236}">
                  <a16:creationId xmlns:a16="http://schemas.microsoft.com/office/drawing/2014/main" id="{4A03B16E-7B6A-47F5-9FBE-30A309AD7FAA}"/>
                </a:ext>
              </a:extLst>
            </p:cNvPr>
            <p:cNvSpPr/>
            <p:nvPr/>
          </p:nvSpPr>
          <p:spPr bwMode="auto">
            <a:xfrm>
              <a:off x="7755140" y="5531287"/>
              <a:ext cx="747919" cy="521392"/>
            </a:xfrm>
            <a:prstGeom prst="rect">
              <a:avLst/>
            </a:prstGeom>
            <a:noFill/>
            <a:ln w="6350" cap="flat" cmpd="sng" algn="ctr">
              <a:noFill/>
              <a:prstDash val="solid"/>
              <a:headEnd type="none" w="med" len="med"/>
              <a:tailEnd type="none" w="med" len="med"/>
            </a:ln>
            <a:effectLst/>
          </p:spPr>
          <p:txBody>
            <a:bodyPr rot="0" spcFirstLastPara="0" vert="horz" wrap="square" lIns="0" tIns="44815" rIns="0" bIns="44815" numCol="1" spcCol="0" rtlCol="0" fromWordArt="0" anchor="t" anchorCtr="0" forceAA="0" compatLnSpc="1">
              <a:prstTxWarp prst="textNoShape">
                <a:avLst/>
              </a:prstTxWarp>
              <a:spAutoFit/>
            </a:bodyPr>
            <a:lstStyle/>
            <a:p>
              <a:pPr marL="0" marR="0" lvl="0" indent="0" algn="ctr" defTabSz="913638" rtl="0" eaLnBrk="1" fontAlgn="auto" latinLnBrk="0" hangingPunct="1">
                <a:lnSpc>
                  <a:spcPct val="100000"/>
                </a:lnSpc>
                <a:spcBef>
                  <a:spcPts val="0"/>
                </a:spcBef>
                <a:spcAft>
                  <a:spcPts val="0"/>
                </a:spcAft>
                <a:buClrTx/>
                <a:buSzTx/>
                <a:buFontTx/>
                <a:buNone/>
                <a:tabLst/>
                <a:defRPr/>
              </a:pPr>
              <a:r>
                <a:rPr kumimoji="0" lang="en-US" sz="1400" b="1" i="0" u="none" strike="noStrike" kern="1200" cap="none" normalizeH="0" noProof="0">
                  <a:ln>
                    <a:noFill/>
                  </a:ln>
                  <a:solidFill>
                    <a:srgbClr val="0078D7"/>
                  </a:solidFill>
                  <a:effectLst/>
                  <a:uLnTx/>
                  <a:uFillTx/>
                  <a:latin typeface="Segoe UI Semibold" charset="0"/>
                  <a:ea typeface="Segoe UI Semibold" charset="0"/>
                  <a:cs typeface="Segoe UI Semibold" charset="0"/>
                </a:rPr>
                <a:t>Built-in HA</a:t>
              </a:r>
            </a:p>
          </p:txBody>
        </p:sp>
        <p:sp>
          <p:nvSpPr>
            <p:cNvPr id="316" name="Rectangle 315">
              <a:extLst>
                <a:ext uri="{FF2B5EF4-FFF2-40B4-BE49-F238E27FC236}">
                  <a16:creationId xmlns:a16="http://schemas.microsoft.com/office/drawing/2014/main" id="{CDCA3A78-1E87-417A-AD9C-5058A10AA5EE}"/>
                </a:ext>
              </a:extLst>
            </p:cNvPr>
            <p:cNvSpPr/>
            <p:nvPr/>
          </p:nvSpPr>
          <p:spPr bwMode="auto">
            <a:xfrm>
              <a:off x="5615033" y="2665244"/>
              <a:ext cx="1784564" cy="285824"/>
            </a:xfrm>
            <a:prstGeom prst="rect">
              <a:avLst/>
            </a:prstGeom>
            <a:noFill/>
            <a:ln w="6350" cap="flat" cmpd="sng" algn="ctr">
              <a:noFill/>
              <a:prstDash val="solid"/>
              <a:headEnd type="none" w="med" len="med"/>
              <a:tailEnd type="none" w="med" len="med"/>
            </a:ln>
            <a:effectLst/>
          </p:spPr>
          <p:txBody>
            <a:bodyPr rot="0" spcFirstLastPara="0" vert="horz" wrap="square" lIns="0" tIns="44815" rIns="0" bIns="44815" numCol="1" spcCol="0" rtlCol="0" fromWordArt="0" anchor="t" anchorCtr="0" forceAA="0" compatLnSpc="1">
              <a:prstTxWarp prst="textNoShape">
                <a:avLst/>
              </a:prstTxWarp>
              <a:spAutoFit/>
            </a:bodyPr>
            <a:lstStyle/>
            <a:p>
              <a:pPr marL="0" marR="0" lvl="0" indent="0" algn="ctr" defTabSz="913638" rtl="0" eaLnBrk="1" fontAlgn="auto" latinLnBrk="0" hangingPunct="1">
                <a:lnSpc>
                  <a:spcPct val="100000"/>
                </a:lnSpc>
                <a:spcBef>
                  <a:spcPts val="0"/>
                </a:spcBef>
                <a:spcAft>
                  <a:spcPts val="0"/>
                </a:spcAft>
                <a:buClrTx/>
                <a:buSzTx/>
                <a:buFontTx/>
                <a:buNone/>
                <a:tabLst/>
                <a:defRPr/>
              </a:pPr>
              <a:r>
                <a:rPr lang="en-US" sz="1400" b="1">
                  <a:solidFill>
                    <a:srgbClr val="0078D7"/>
                  </a:solidFill>
                  <a:latin typeface="Segoe UI Semibold" charset="0"/>
                  <a:ea typeface="Segoe UI Semibold" charset="0"/>
                  <a:cs typeface="Segoe UI Semibold" charset="0"/>
                </a:rPr>
                <a:t>Compliance </a:t>
              </a:r>
              <a:endParaRPr kumimoji="0" lang="en-US" sz="1400" b="1" i="0" u="none" strike="noStrike" kern="1200" cap="none" normalizeH="0" noProof="0">
                <a:ln>
                  <a:noFill/>
                </a:ln>
                <a:solidFill>
                  <a:srgbClr val="0078D7"/>
                </a:solidFill>
                <a:effectLst/>
                <a:uLnTx/>
                <a:uFillTx/>
                <a:latin typeface="Segoe UI Semibold" charset="0"/>
                <a:ea typeface="Segoe UI Semibold" charset="0"/>
                <a:cs typeface="Segoe UI Semibold" charset="0"/>
              </a:endParaRPr>
            </a:p>
          </p:txBody>
        </p:sp>
        <p:sp>
          <p:nvSpPr>
            <p:cNvPr id="317" name="Rectangle 316">
              <a:extLst>
                <a:ext uri="{FF2B5EF4-FFF2-40B4-BE49-F238E27FC236}">
                  <a16:creationId xmlns:a16="http://schemas.microsoft.com/office/drawing/2014/main" id="{C863482C-6AA7-428B-9940-407B6A9A82FA}"/>
                </a:ext>
              </a:extLst>
            </p:cNvPr>
            <p:cNvSpPr/>
            <p:nvPr/>
          </p:nvSpPr>
          <p:spPr bwMode="auto">
            <a:xfrm>
              <a:off x="7137157" y="1082183"/>
              <a:ext cx="1060046" cy="487096"/>
            </a:xfrm>
            <a:prstGeom prst="rect">
              <a:avLst/>
            </a:prstGeom>
            <a:noFill/>
            <a:ln w="6350" cap="flat" cmpd="sng" algn="ctr">
              <a:noFill/>
              <a:prstDash val="solid"/>
              <a:headEnd type="none" w="med" len="med"/>
              <a:tailEnd type="none" w="med" len="med"/>
            </a:ln>
            <a:effectLst/>
          </p:spPr>
          <p:txBody>
            <a:bodyPr rot="0" spcFirstLastPara="0" vert="horz" wrap="square" lIns="0" tIns="44815" rIns="0" bIns="44815" numCol="1" spcCol="0" rtlCol="0" fromWordArt="0" anchor="t" anchorCtr="0" forceAA="0" compatLnSpc="1">
              <a:prstTxWarp prst="textNoShape">
                <a:avLst/>
              </a:prstTxWarp>
              <a:spAutoFit/>
            </a:bodyPr>
            <a:lstStyle/>
            <a:p>
              <a:pPr marL="0" marR="0" lvl="0" indent="0" algn="ctr" defTabSz="913638" rtl="0" eaLnBrk="1" fontAlgn="auto" latinLnBrk="0" hangingPunct="1">
                <a:lnSpc>
                  <a:spcPct val="100000"/>
                </a:lnSpc>
                <a:spcBef>
                  <a:spcPts val="0"/>
                </a:spcBef>
                <a:spcAft>
                  <a:spcPts val="0"/>
                </a:spcAft>
                <a:buClrTx/>
                <a:buSzTx/>
                <a:buFontTx/>
                <a:buNone/>
                <a:tabLst/>
                <a:defRPr/>
              </a:pPr>
              <a:r>
                <a:rPr kumimoji="0" lang="en-US" sz="1400" b="1" i="0" u="none" strike="noStrike" kern="1200" cap="none" normalizeH="0" noProof="0">
                  <a:ln>
                    <a:noFill/>
                  </a:ln>
                  <a:solidFill>
                    <a:srgbClr val="0078D7"/>
                  </a:solidFill>
                  <a:effectLst/>
                  <a:uLnTx/>
                  <a:uFillTx/>
                  <a:latin typeface="Segoe UI Semibold" charset="0"/>
                  <a:ea typeface="Segoe UI Semibold" charset="0"/>
                  <a:cs typeface="Segoe UI Semibold" charset="0"/>
                </a:rPr>
                <a:t>Intelligent performance</a:t>
              </a:r>
            </a:p>
          </p:txBody>
        </p:sp>
        <p:sp>
          <p:nvSpPr>
            <p:cNvPr id="318" name="Rectangle 317">
              <a:extLst>
                <a:ext uri="{FF2B5EF4-FFF2-40B4-BE49-F238E27FC236}">
                  <a16:creationId xmlns:a16="http://schemas.microsoft.com/office/drawing/2014/main" id="{762CC10A-35FA-4D73-8AD4-0A71BCA40ED6}"/>
                </a:ext>
              </a:extLst>
            </p:cNvPr>
            <p:cNvSpPr/>
            <p:nvPr/>
          </p:nvSpPr>
          <p:spPr bwMode="auto">
            <a:xfrm>
              <a:off x="9097379" y="5345086"/>
              <a:ext cx="1356298" cy="521392"/>
            </a:xfrm>
            <a:prstGeom prst="rect">
              <a:avLst/>
            </a:prstGeom>
            <a:noFill/>
            <a:ln w="6350" cap="flat" cmpd="sng" algn="ctr">
              <a:noFill/>
              <a:prstDash val="solid"/>
              <a:headEnd type="none" w="med" len="med"/>
              <a:tailEnd type="none" w="med" len="med"/>
            </a:ln>
            <a:effectLst/>
          </p:spPr>
          <p:txBody>
            <a:bodyPr rot="0" spcFirstLastPara="0" vert="horz" wrap="square" lIns="0" tIns="44815" rIns="0" bIns="44815" numCol="1" spcCol="0" rtlCol="0" fromWordArt="0" anchor="t" anchorCtr="0" forceAA="0" compatLnSpc="1">
              <a:prstTxWarp prst="textNoShape">
                <a:avLst/>
              </a:prstTxWarp>
              <a:spAutoFit/>
            </a:bodyPr>
            <a:lstStyle/>
            <a:p>
              <a:pPr marL="0" marR="0" lvl="0" indent="0" algn="ctr" defTabSz="913638" rtl="0" eaLnBrk="1" fontAlgn="auto" latinLnBrk="0" hangingPunct="1">
                <a:lnSpc>
                  <a:spcPct val="100000"/>
                </a:lnSpc>
                <a:spcBef>
                  <a:spcPts val="0"/>
                </a:spcBef>
                <a:spcAft>
                  <a:spcPts val="0"/>
                </a:spcAft>
                <a:buClrTx/>
                <a:buSzTx/>
                <a:buFontTx/>
                <a:buNone/>
                <a:tabLst/>
                <a:defRPr/>
              </a:pPr>
              <a:r>
                <a:rPr lang="en-US" sz="1400" b="1">
                  <a:solidFill>
                    <a:srgbClr val="0078D7"/>
                  </a:solidFill>
                  <a:latin typeface="Segoe UI Semibold" charset="0"/>
                  <a:ea typeface="Segoe UI Semibold" charset="0"/>
                  <a:cs typeface="Segoe UI Semibold" charset="0"/>
                </a:rPr>
                <a:t>Easy ecosystem integration</a:t>
              </a:r>
              <a:endParaRPr kumimoji="0" lang="en-US" sz="1400" b="1" i="0" u="none" strike="noStrike" kern="1200" cap="none" normalizeH="0" noProof="0">
                <a:ln>
                  <a:noFill/>
                </a:ln>
                <a:solidFill>
                  <a:srgbClr val="0078D7"/>
                </a:solidFill>
                <a:effectLst/>
                <a:uLnTx/>
                <a:uFillTx/>
                <a:latin typeface="Segoe UI Semibold" charset="0"/>
                <a:ea typeface="Segoe UI Semibold" charset="0"/>
                <a:cs typeface="Segoe UI Semibold" charset="0"/>
              </a:endParaRPr>
            </a:p>
          </p:txBody>
        </p:sp>
        <p:sp>
          <p:nvSpPr>
            <p:cNvPr id="311" name="Rectangle 310">
              <a:extLst>
                <a:ext uri="{FF2B5EF4-FFF2-40B4-BE49-F238E27FC236}">
                  <a16:creationId xmlns:a16="http://schemas.microsoft.com/office/drawing/2014/main" id="{0267673E-F7C8-4122-AD92-A0176CAADAF1}"/>
                </a:ext>
              </a:extLst>
            </p:cNvPr>
            <p:cNvSpPr/>
            <p:nvPr/>
          </p:nvSpPr>
          <p:spPr bwMode="auto">
            <a:xfrm>
              <a:off x="10631201" y="3922363"/>
              <a:ext cx="1173469" cy="521392"/>
            </a:xfrm>
            <a:prstGeom prst="rect">
              <a:avLst/>
            </a:prstGeom>
            <a:noFill/>
            <a:ln w="6350" cap="flat" cmpd="sng" algn="ctr">
              <a:noFill/>
              <a:prstDash val="solid"/>
              <a:headEnd type="none" w="med" len="med"/>
              <a:tailEnd type="none" w="med" len="med"/>
            </a:ln>
            <a:effectLst/>
          </p:spPr>
          <p:txBody>
            <a:bodyPr rot="0" spcFirstLastPara="0" vert="horz" wrap="square" lIns="0" tIns="44815" rIns="0" bIns="44815" numCol="1" spcCol="0" rtlCol="0" fromWordArt="0" anchor="t" anchorCtr="0" forceAA="0" compatLnSpc="1">
              <a:prstTxWarp prst="textNoShape">
                <a:avLst/>
              </a:prstTxWarp>
              <a:spAutoFit/>
            </a:bodyPr>
            <a:lstStyle/>
            <a:p>
              <a:pPr marL="0" marR="0" lvl="0" indent="0" algn="ctr" defTabSz="913638" rtl="0" eaLnBrk="1" fontAlgn="auto" latinLnBrk="0" hangingPunct="1">
                <a:lnSpc>
                  <a:spcPct val="100000"/>
                </a:lnSpc>
                <a:spcBef>
                  <a:spcPts val="0"/>
                </a:spcBef>
                <a:spcAft>
                  <a:spcPts val="0"/>
                </a:spcAft>
                <a:buClrTx/>
                <a:buSzTx/>
                <a:buFontTx/>
                <a:buNone/>
                <a:tabLst/>
                <a:defRPr/>
              </a:pPr>
              <a:r>
                <a:rPr lang="en-US" sz="1400" b="1">
                  <a:solidFill>
                    <a:srgbClr val="0078D7"/>
                  </a:solidFill>
                  <a:latin typeface="Segoe UI Semibold" charset="0"/>
                  <a:ea typeface="Segoe UI Semibold" charset="0"/>
                  <a:cs typeface="Segoe UI Semibold" charset="0"/>
                </a:rPr>
                <a:t>Extension support</a:t>
              </a:r>
              <a:r>
                <a:rPr kumimoji="0" lang="en-US" sz="1400" b="1" i="0" u="none" strike="noStrike" kern="1200" cap="none" normalizeH="0" noProof="0">
                  <a:ln>
                    <a:noFill/>
                  </a:ln>
                  <a:solidFill>
                    <a:srgbClr val="0078D7"/>
                  </a:solidFill>
                  <a:effectLst/>
                  <a:uLnTx/>
                  <a:uFillTx/>
                  <a:latin typeface="Segoe UI Semibold" charset="0"/>
                  <a:ea typeface="Segoe UI Semibold" charset="0"/>
                  <a:cs typeface="Segoe UI Semibold" charset="0"/>
                </a:rPr>
                <a:t> </a:t>
              </a:r>
            </a:p>
          </p:txBody>
        </p:sp>
        <p:pic>
          <p:nvPicPr>
            <p:cNvPr id="9" name="Graphic 8">
              <a:extLst>
                <a:ext uri="{FF2B5EF4-FFF2-40B4-BE49-F238E27FC236}">
                  <a16:creationId xmlns:a16="http://schemas.microsoft.com/office/drawing/2014/main" id="{AC75AD0F-02EF-4150-8473-6136E095665B}"/>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475863" y="5908530"/>
              <a:ext cx="585216" cy="585216"/>
            </a:xfrm>
            <a:prstGeom prst="rect">
              <a:avLst/>
            </a:prstGeom>
          </p:spPr>
        </p:pic>
        <p:sp>
          <p:nvSpPr>
            <p:cNvPr id="10" name="Oval 9">
              <a:extLst>
                <a:ext uri="{FF2B5EF4-FFF2-40B4-BE49-F238E27FC236}">
                  <a16:creationId xmlns:a16="http://schemas.microsoft.com/office/drawing/2014/main" id="{27547197-74B5-4A1D-A5B7-82D4ACCA830E}"/>
                </a:ext>
                <a:ext uri="{C183D7F6-B498-43B3-948B-1728B52AA6E4}">
                  <adec:decorative xmlns:adec="http://schemas.microsoft.com/office/drawing/2017/decorative" val="1"/>
                </a:ext>
              </a:extLst>
            </p:cNvPr>
            <p:cNvSpPr/>
            <p:nvPr/>
          </p:nvSpPr>
          <p:spPr bwMode="auto">
            <a:xfrm>
              <a:off x="7589418" y="2316468"/>
              <a:ext cx="2372878" cy="2372878"/>
            </a:xfrm>
            <a:prstGeom prst="ellipse">
              <a:avLst/>
            </a:prstGeom>
            <a:no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24" name="TextBox 323">
              <a:extLst>
                <a:ext uri="{FF2B5EF4-FFF2-40B4-BE49-F238E27FC236}">
                  <a16:creationId xmlns:a16="http://schemas.microsoft.com/office/drawing/2014/main" id="{5109124F-2C69-40A1-8A14-14914AB3DA29}"/>
                </a:ext>
              </a:extLst>
            </p:cNvPr>
            <p:cNvSpPr txBox="1"/>
            <p:nvPr/>
          </p:nvSpPr>
          <p:spPr>
            <a:xfrm>
              <a:off x="7184802" y="3208991"/>
              <a:ext cx="989523" cy="430887"/>
            </a:xfrm>
            <a:prstGeom prst="rect">
              <a:avLst/>
            </a:prstGeom>
            <a:solidFill>
              <a:schemeClr val="accent1"/>
            </a:solidFill>
          </p:spPr>
          <p:txBody>
            <a:bodyPr wrap="square" lIns="0" tIns="0" rIns="0" bIns="0" rtlCol="0">
              <a:spAutoFit/>
            </a:bodyPr>
            <a:lstStyle/>
            <a:p>
              <a:r>
                <a:rPr lang="en-US" sz="1400" dirty="0">
                  <a:solidFill>
                    <a:schemeClr val="bg1"/>
                  </a:solidFill>
                  <a:latin typeface="+mj-lt"/>
                </a:rPr>
                <a:t>Time series data</a:t>
              </a:r>
            </a:p>
          </p:txBody>
        </p:sp>
        <p:sp>
          <p:nvSpPr>
            <p:cNvPr id="328" name="TextBox 327">
              <a:extLst>
                <a:ext uri="{FF2B5EF4-FFF2-40B4-BE49-F238E27FC236}">
                  <a16:creationId xmlns:a16="http://schemas.microsoft.com/office/drawing/2014/main" id="{785B311C-F10A-4FDD-AD81-CBDC995979B3}"/>
                </a:ext>
              </a:extLst>
            </p:cNvPr>
            <p:cNvSpPr txBox="1"/>
            <p:nvPr/>
          </p:nvSpPr>
          <p:spPr>
            <a:xfrm>
              <a:off x="9177773" y="3791737"/>
              <a:ext cx="989523" cy="430887"/>
            </a:xfrm>
            <a:prstGeom prst="rect">
              <a:avLst/>
            </a:prstGeom>
            <a:solidFill>
              <a:schemeClr val="accent1"/>
            </a:solidFill>
          </p:spPr>
          <p:txBody>
            <a:bodyPr wrap="square" lIns="0" tIns="0" rIns="0" bIns="0" rtlCol="0">
              <a:spAutoFit/>
            </a:bodyPr>
            <a:lstStyle/>
            <a:p>
              <a:pPr algn="r"/>
              <a:r>
                <a:rPr lang="en-US" sz="1400" dirty="0">
                  <a:solidFill>
                    <a:schemeClr val="bg1"/>
                  </a:solidFill>
                  <a:latin typeface="+mj-lt"/>
                </a:rPr>
                <a:t>Geospatial apps </a:t>
              </a:r>
            </a:p>
          </p:txBody>
        </p:sp>
        <p:sp>
          <p:nvSpPr>
            <p:cNvPr id="331" name="TextBox 330">
              <a:extLst>
                <a:ext uri="{FF2B5EF4-FFF2-40B4-BE49-F238E27FC236}">
                  <a16:creationId xmlns:a16="http://schemas.microsoft.com/office/drawing/2014/main" id="{4118736B-83ED-48A8-A59E-2B8509665949}"/>
                </a:ext>
              </a:extLst>
            </p:cNvPr>
            <p:cNvSpPr txBox="1"/>
            <p:nvPr/>
          </p:nvSpPr>
          <p:spPr>
            <a:xfrm>
              <a:off x="8142910" y="2161825"/>
              <a:ext cx="1095974" cy="646331"/>
            </a:xfrm>
            <a:prstGeom prst="rect">
              <a:avLst/>
            </a:prstGeom>
            <a:solidFill>
              <a:schemeClr val="accent1"/>
            </a:solidFill>
          </p:spPr>
          <p:txBody>
            <a:bodyPr wrap="square" lIns="0" tIns="0" rIns="0" bIns="0" rtlCol="0">
              <a:spAutoFit/>
            </a:bodyPr>
            <a:lstStyle/>
            <a:p>
              <a:pPr algn="r"/>
              <a:r>
                <a:rPr lang="en-US" sz="1400" dirty="0">
                  <a:solidFill>
                    <a:schemeClr val="bg1"/>
                  </a:solidFill>
                  <a:latin typeface="+mj-lt"/>
                </a:rPr>
                <a:t>Modern transactional apps</a:t>
              </a:r>
            </a:p>
          </p:txBody>
        </p:sp>
        <p:grpSp>
          <p:nvGrpSpPr>
            <p:cNvPr id="313" name="Group 312" descr="PostgresSQL logo">
              <a:extLst>
                <a:ext uri="{FF2B5EF4-FFF2-40B4-BE49-F238E27FC236}">
                  <a16:creationId xmlns:a16="http://schemas.microsoft.com/office/drawing/2014/main" id="{BA5F280F-5155-4AA2-9680-3605652F7BF7}"/>
                </a:ext>
              </a:extLst>
            </p:cNvPr>
            <p:cNvGrpSpPr/>
            <p:nvPr/>
          </p:nvGrpSpPr>
          <p:grpSpPr>
            <a:xfrm>
              <a:off x="8276825" y="2979562"/>
              <a:ext cx="989523" cy="1060591"/>
              <a:chOff x="10970759" y="2371812"/>
              <a:chExt cx="661987" cy="685800"/>
            </a:xfrm>
            <a:solidFill>
              <a:schemeClr val="bg2"/>
            </a:solidFill>
          </p:grpSpPr>
          <p:sp>
            <p:nvSpPr>
              <p:cNvPr id="319" name="Freeform 13">
                <a:extLst>
                  <a:ext uri="{FF2B5EF4-FFF2-40B4-BE49-F238E27FC236}">
                    <a16:creationId xmlns:a16="http://schemas.microsoft.com/office/drawing/2014/main" id="{B73118F3-3D8C-4448-9795-27B216491B99}"/>
                  </a:ext>
                </a:extLst>
              </p:cNvPr>
              <p:cNvSpPr>
                <a:spLocks noEditPoints="1"/>
              </p:cNvSpPr>
              <p:nvPr/>
            </p:nvSpPr>
            <p:spPr bwMode="auto">
              <a:xfrm>
                <a:off x="10970759" y="2371812"/>
                <a:ext cx="661987" cy="685800"/>
              </a:xfrm>
              <a:custGeom>
                <a:avLst/>
                <a:gdLst>
                  <a:gd name="T0" fmla="*/ 1458 w 1668"/>
                  <a:gd name="T1" fmla="*/ 1046 h 1728"/>
                  <a:gd name="T2" fmla="*/ 1588 w 1668"/>
                  <a:gd name="T3" fmla="*/ 665 h 1728"/>
                  <a:gd name="T4" fmla="*/ 1656 w 1668"/>
                  <a:gd name="T5" fmla="*/ 261 h 1728"/>
                  <a:gd name="T6" fmla="*/ 1378 w 1668"/>
                  <a:gd name="T7" fmla="*/ 19 h 1728"/>
                  <a:gd name="T8" fmla="*/ 974 w 1668"/>
                  <a:gd name="T9" fmla="*/ 30 h 1728"/>
                  <a:gd name="T10" fmla="*/ 537 w 1668"/>
                  <a:gd name="T11" fmla="*/ 45 h 1728"/>
                  <a:gd name="T12" fmla="*/ 168 w 1668"/>
                  <a:gd name="T13" fmla="*/ 66 h 1728"/>
                  <a:gd name="T14" fmla="*/ 1 w 1668"/>
                  <a:gd name="T15" fmla="*/ 390 h 1728"/>
                  <a:gd name="T16" fmla="*/ 158 w 1668"/>
                  <a:gd name="T17" fmla="*/ 1052 h 1728"/>
                  <a:gd name="T18" fmla="*/ 360 w 1668"/>
                  <a:gd name="T19" fmla="*/ 1256 h 1728"/>
                  <a:gd name="T20" fmla="*/ 639 w 1668"/>
                  <a:gd name="T21" fmla="*/ 1060 h 1728"/>
                  <a:gd name="T22" fmla="*/ 566 w 1668"/>
                  <a:gd name="T23" fmla="*/ 1146 h 1728"/>
                  <a:gd name="T24" fmla="*/ 494 w 1668"/>
                  <a:gd name="T25" fmla="*/ 1234 h 1728"/>
                  <a:gd name="T26" fmla="*/ 732 w 1668"/>
                  <a:gd name="T27" fmla="*/ 1265 h 1728"/>
                  <a:gd name="T28" fmla="*/ 838 w 1668"/>
                  <a:gd name="T29" fmla="*/ 1608 h 1728"/>
                  <a:gd name="T30" fmla="*/ 1052 w 1668"/>
                  <a:gd name="T31" fmla="*/ 1724 h 1728"/>
                  <a:gd name="T32" fmla="*/ 1269 w 1668"/>
                  <a:gd name="T33" fmla="*/ 1535 h 1728"/>
                  <a:gd name="T34" fmla="*/ 1497 w 1668"/>
                  <a:gd name="T35" fmla="*/ 1196 h 1728"/>
                  <a:gd name="T36" fmla="*/ 1667 w 1668"/>
                  <a:gd name="T37" fmla="*/ 1057 h 1728"/>
                  <a:gd name="T38" fmla="*/ 1358 w 1668"/>
                  <a:gd name="T39" fmla="*/ 804 h 1728"/>
                  <a:gd name="T40" fmla="*/ 1258 w 1668"/>
                  <a:gd name="T41" fmla="*/ 778 h 1728"/>
                  <a:gd name="T42" fmla="*/ 1204 w 1668"/>
                  <a:gd name="T43" fmla="*/ 512 h 1728"/>
                  <a:gd name="T44" fmla="*/ 1239 w 1668"/>
                  <a:gd name="T45" fmla="*/ 51 h 1728"/>
                  <a:gd name="T46" fmla="*/ 1586 w 1668"/>
                  <a:gd name="T47" fmla="*/ 215 h 1728"/>
                  <a:gd name="T48" fmla="*/ 1549 w 1668"/>
                  <a:gd name="T49" fmla="*/ 622 h 1728"/>
                  <a:gd name="T50" fmla="*/ 1378 w 1668"/>
                  <a:gd name="T51" fmla="*/ 957 h 1728"/>
                  <a:gd name="T52" fmla="*/ 1395 w 1668"/>
                  <a:gd name="T53" fmla="*/ 638 h 1728"/>
                  <a:gd name="T54" fmla="*/ 1363 w 1668"/>
                  <a:gd name="T55" fmla="*/ 320 h 1728"/>
                  <a:gd name="T56" fmla="*/ 1090 w 1668"/>
                  <a:gd name="T57" fmla="*/ 64 h 1728"/>
                  <a:gd name="T58" fmla="*/ 350 w 1668"/>
                  <a:gd name="T59" fmla="*/ 1206 h 1728"/>
                  <a:gd name="T60" fmla="*/ 175 w 1668"/>
                  <a:gd name="T61" fmla="*/ 958 h 1728"/>
                  <a:gd name="T62" fmla="*/ 55 w 1668"/>
                  <a:gd name="T63" fmla="*/ 343 h 1728"/>
                  <a:gd name="T64" fmla="*/ 219 w 1668"/>
                  <a:gd name="T65" fmla="*/ 98 h 1728"/>
                  <a:gd name="T66" fmla="*/ 610 w 1668"/>
                  <a:gd name="T67" fmla="*/ 118 h 1728"/>
                  <a:gd name="T68" fmla="*/ 467 w 1668"/>
                  <a:gd name="T69" fmla="*/ 463 h 1728"/>
                  <a:gd name="T70" fmla="*/ 458 w 1668"/>
                  <a:gd name="T71" fmla="*/ 833 h 1728"/>
                  <a:gd name="T72" fmla="*/ 492 w 1668"/>
                  <a:gd name="T73" fmla="*/ 1073 h 1728"/>
                  <a:gd name="T74" fmla="*/ 509 w 1668"/>
                  <a:gd name="T75" fmla="*/ 828 h 1728"/>
                  <a:gd name="T76" fmla="*/ 544 w 1668"/>
                  <a:gd name="T77" fmla="*/ 523 h 1728"/>
                  <a:gd name="T78" fmla="*/ 757 w 1668"/>
                  <a:gd name="T79" fmla="*/ 528 h 1728"/>
                  <a:gd name="T80" fmla="*/ 742 w 1668"/>
                  <a:gd name="T81" fmla="*/ 895 h 1728"/>
                  <a:gd name="T82" fmla="*/ 567 w 1668"/>
                  <a:gd name="T83" fmla="*/ 958 h 1728"/>
                  <a:gd name="T84" fmla="*/ 681 w 1668"/>
                  <a:gd name="T85" fmla="*/ 1159 h 1728"/>
                  <a:gd name="T86" fmla="*/ 779 w 1668"/>
                  <a:gd name="T87" fmla="*/ 1082 h 1728"/>
                  <a:gd name="T88" fmla="*/ 735 w 1668"/>
                  <a:gd name="T89" fmla="*/ 1209 h 1728"/>
                  <a:gd name="T90" fmla="*/ 1002 w 1668"/>
                  <a:gd name="T91" fmla="*/ 1677 h 1728"/>
                  <a:gd name="T92" fmla="*/ 868 w 1668"/>
                  <a:gd name="T93" fmla="*/ 1514 h 1728"/>
                  <a:gd name="T94" fmla="*/ 826 w 1668"/>
                  <a:gd name="T95" fmla="*/ 1052 h 1728"/>
                  <a:gd name="T96" fmla="*/ 780 w 1668"/>
                  <a:gd name="T97" fmla="*/ 934 h 1728"/>
                  <a:gd name="T98" fmla="*/ 816 w 1668"/>
                  <a:gd name="T99" fmla="*/ 543 h 1728"/>
                  <a:gd name="T100" fmla="*/ 655 w 1668"/>
                  <a:gd name="T101" fmla="*/ 434 h 1728"/>
                  <a:gd name="T102" fmla="*/ 555 w 1668"/>
                  <a:gd name="T103" fmla="*/ 302 h 1728"/>
                  <a:gd name="T104" fmla="*/ 760 w 1668"/>
                  <a:gd name="T105" fmla="*/ 86 h 1728"/>
                  <a:gd name="T106" fmla="*/ 1131 w 1668"/>
                  <a:gd name="T107" fmla="*/ 144 h 1728"/>
                  <a:gd name="T108" fmla="*/ 1356 w 1668"/>
                  <a:gd name="T109" fmla="*/ 427 h 1728"/>
                  <a:gd name="T110" fmla="*/ 1162 w 1668"/>
                  <a:gd name="T111" fmla="*/ 483 h 1728"/>
                  <a:gd name="T112" fmla="*/ 1207 w 1668"/>
                  <a:gd name="T113" fmla="*/ 791 h 1728"/>
                  <a:gd name="T114" fmla="*/ 1320 w 1668"/>
                  <a:gd name="T115" fmla="*/ 1035 h 1728"/>
                  <a:gd name="T116" fmla="*/ 1229 w 1668"/>
                  <a:gd name="T117" fmla="*/ 1467 h 1728"/>
                  <a:gd name="T118" fmla="*/ 1078 w 1668"/>
                  <a:gd name="T119" fmla="*/ 1667 h 1728"/>
                  <a:gd name="T120" fmla="*/ 1345 w 1668"/>
                  <a:gd name="T121" fmla="*/ 1155 h 1728"/>
                  <a:gd name="T122" fmla="*/ 1363 w 1668"/>
                  <a:gd name="T123" fmla="*/ 1074 h 1728"/>
                  <a:gd name="T124" fmla="*/ 1601 w 1668"/>
                  <a:gd name="T125" fmla="*/ 1084 h 1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68" h="1728">
                    <a:moveTo>
                      <a:pt x="1667" y="1057"/>
                    </a:moveTo>
                    <a:lnTo>
                      <a:pt x="1667" y="1057"/>
                    </a:lnTo>
                    <a:lnTo>
                      <a:pt x="1663" y="1049"/>
                    </a:lnTo>
                    <a:lnTo>
                      <a:pt x="1658" y="1042"/>
                    </a:lnTo>
                    <a:lnTo>
                      <a:pt x="1651" y="1037"/>
                    </a:lnTo>
                    <a:lnTo>
                      <a:pt x="1641" y="1034"/>
                    </a:lnTo>
                    <a:lnTo>
                      <a:pt x="1631" y="1032"/>
                    </a:lnTo>
                    <a:lnTo>
                      <a:pt x="1620" y="1031"/>
                    </a:lnTo>
                    <a:lnTo>
                      <a:pt x="1607" y="1032"/>
                    </a:lnTo>
                    <a:lnTo>
                      <a:pt x="1591" y="1034"/>
                    </a:lnTo>
                    <a:lnTo>
                      <a:pt x="1591" y="1034"/>
                    </a:lnTo>
                    <a:lnTo>
                      <a:pt x="1569" y="1039"/>
                    </a:lnTo>
                    <a:lnTo>
                      <a:pt x="1548" y="1042"/>
                    </a:lnTo>
                    <a:lnTo>
                      <a:pt x="1530" y="1044"/>
                    </a:lnTo>
                    <a:lnTo>
                      <a:pt x="1512" y="1046"/>
                    </a:lnTo>
                    <a:lnTo>
                      <a:pt x="1483" y="1047"/>
                    </a:lnTo>
                    <a:lnTo>
                      <a:pt x="1458" y="1046"/>
                    </a:lnTo>
                    <a:lnTo>
                      <a:pt x="1438" y="1044"/>
                    </a:lnTo>
                    <a:lnTo>
                      <a:pt x="1424" y="1040"/>
                    </a:lnTo>
                    <a:lnTo>
                      <a:pt x="1414" y="1036"/>
                    </a:lnTo>
                    <a:lnTo>
                      <a:pt x="1407" y="1032"/>
                    </a:lnTo>
                    <a:lnTo>
                      <a:pt x="1407" y="1032"/>
                    </a:lnTo>
                    <a:lnTo>
                      <a:pt x="1425" y="1003"/>
                    </a:lnTo>
                    <a:lnTo>
                      <a:pt x="1443" y="975"/>
                    </a:lnTo>
                    <a:lnTo>
                      <a:pt x="1460" y="946"/>
                    </a:lnTo>
                    <a:lnTo>
                      <a:pt x="1476" y="915"/>
                    </a:lnTo>
                    <a:lnTo>
                      <a:pt x="1493" y="885"/>
                    </a:lnTo>
                    <a:lnTo>
                      <a:pt x="1508" y="855"/>
                    </a:lnTo>
                    <a:lnTo>
                      <a:pt x="1523" y="824"/>
                    </a:lnTo>
                    <a:lnTo>
                      <a:pt x="1537" y="792"/>
                    </a:lnTo>
                    <a:lnTo>
                      <a:pt x="1551" y="761"/>
                    </a:lnTo>
                    <a:lnTo>
                      <a:pt x="1565" y="729"/>
                    </a:lnTo>
                    <a:lnTo>
                      <a:pt x="1577" y="697"/>
                    </a:lnTo>
                    <a:lnTo>
                      <a:pt x="1588" y="665"/>
                    </a:lnTo>
                    <a:lnTo>
                      <a:pt x="1599" y="634"/>
                    </a:lnTo>
                    <a:lnTo>
                      <a:pt x="1610" y="602"/>
                    </a:lnTo>
                    <a:lnTo>
                      <a:pt x="1619" y="570"/>
                    </a:lnTo>
                    <a:lnTo>
                      <a:pt x="1627" y="538"/>
                    </a:lnTo>
                    <a:lnTo>
                      <a:pt x="1627" y="538"/>
                    </a:lnTo>
                    <a:lnTo>
                      <a:pt x="1634" y="510"/>
                    </a:lnTo>
                    <a:lnTo>
                      <a:pt x="1640" y="481"/>
                    </a:lnTo>
                    <a:lnTo>
                      <a:pt x="1646" y="452"/>
                    </a:lnTo>
                    <a:lnTo>
                      <a:pt x="1651" y="426"/>
                    </a:lnTo>
                    <a:lnTo>
                      <a:pt x="1655" y="399"/>
                    </a:lnTo>
                    <a:lnTo>
                      <a:pt x="1657" y="375"/>
                    </a:lnTo>
                    <a:lnTo>
                      <a:pt x="1659" y="350"/>
                    </a:lnTo>
                    <a:lnTo>
                      <a:pt x="1660" y="327"/>
                    </a:lnTo>
                    <a:lnTo>
                      <a:pt x="1660" y="327"/>
                    </a:lnTo>
                    <a:lnTo>
                      <a:pt x="1660" y="303"/>
                    </a:lnTo>
                    <a:lnTo>
                      <a:pt x="1658" y="282"/>
                    </a:lnTo>
                    <a:lnTo>
                      <a:pt x="1656" y="261"/>
                    </a:lnTo>
                    <a:lnTo>
                      <a:pt x="1652" y="242"/>
                    </a:lnTo>
                    <a:lnTo>
                      <a:pt x="1648" y="225"/>
                    </a:lnTo>
                    <a:lnTo>
                      <a:pt x="1641" y="210"/>
                    </a:lnTo>
                    <a:lnTo>
                      <a:pt x="1634" y="196"/>
                    </a:lnTo>
                    <a:lnTo>
                      <a:pt x="1626" y="184"/>
                    </a:lnTo>
                    <a:lnTo>
                      <a:pt x="1626" y="184"/>
                    </a:lnTo>
                    <a:lnTo>
                      <a:pt x="1609" y="163"/>
                    </a:lnTo>
                    <a:lnTo>
                      <a:pt x="1589" y="142"/>
                    </a:lnTo>
                    <a:lnTo>
                      <a:pt x="1570" y="123"/>
                    </a:lnTo>
                    <a:lnTo>
                      <a:pt x="1549" y="105"/>
                    </a:lnTo>
                    <a:lnTo>
                      <a:pt x="1527" y="89"/>
                    </a:lnTo>
                    <a:lnTo>
                      <a:pt x="1504" y="74"/>
                    </a:lnTo>
                    <a:lnTo>
                      <a:pt x="1481" y="60"/>
                    </a:lnTo>
                    <a:lnTo>
                      <a:pt x="1456" y="48"/>
                    </a:lnTo>
                    <a:lnTo>
                      <a:pt x="1431" y="37"/>
                    </a:lnTo>
                    <a:lnTo>
                      <a:pt x="1405" y="28"/>
                    </a:lnTo>
                    <a:lnTo>
                      <a:pt x="1378" y="19"/>
                    </a:lnTo>
                    <a:lnTo>
                      <a:pt x="1350" y="12"/>
                    </a:lnTo>
                    <a:lnTo>
                      <a:pt x="1322" y="7"/>
                    </a:lnTo>
                    <a:lnTo>
                      <a:pt x="1293" y="3"/>
                    </a:lnTo>
                    <a:lnTo>
                      <a:pt x="1262" y="1"/>
                    </a:lnTo>
                    <a:lnTo>
                      <a:pt x="1233" y="0"/>
                    </a:lnTo>
                    <a:lnTo>
                      <a:pt x="1233" y="0"/>
                    </a:lnTo>
                    <a:lnTo>
                      <a:pt x="1211" y="0"/>
                    </a:lnTo>
                    <a:lnTo>
                      <a:pt x="1191" y="1"/>
                    </a:lnTo>
                    <a:lnTo>
                      <a:pt x="1152" y="4"/>
                    </a:lnTo>
                    <a:lnTo>
                      <a:pt x="1115" y="8"/>
                    </a:lnTo>
                    <a:lnTo>
                      <a:pt x="1083" y="14"/>
                    </a:lnTo>
                    <a:lnTo>
                      <a:pt x="1054" y="20"/>
                    </a:lnTo>
                    <a:lnTo>
                      <a:pt x="1032" y="27"/>
                    </a:lnTo>
                    <a:lnTo>
                      <a:pt x="1014" y="32"/>
                    </a:lnTo>
                    <a:lnTo>
                      <a:pt x="1004" y="36"/>
                    </a:lnTo>
                    <a:lnTo>
                      <a:pt x="1004" y="36"/>
                    </a:lnTo>
                    <a:lnTo>
                      <a:pt x="974" y="30"/>
                    </a:lnTo>
                    <a:lnTo>
                      <a:pt x="943" y="25"/>
                    </a:lnTo>
                    <a:lnTo>
                      <a:pt x="910" y="20"/>
                    </a:lnTo>
                    <a:lnTo>
                      <a:pt x="876" y="19"/>
                    </a:lnTo>
                    <a:lnTo>
                      <a:pt x="876" y="19"/>
                    </a:lnTo>
                    <a:lnTo>
                      <a:pt x="844" y="19"/>
                    </a:lnTo>
                    <a:lnTo>
                      <a:pt x="815" y="23"/>
                    </a:lnTo>
                    <a:lnTo>
                      <a:pt x="785" y="27"/>
                    </a:lnTo>
                    <a:lnTo>
                      <a:pt x="757" y="34"/>
                    </a:lnTo>
                    <a:lnTo>
                      <a:pt x="729" y="42"/>
                    </a:lnTo>
                    <a:lnTo>
                      <a:pt x="704" y="52"/>
                    </a:lnTo>
                    <a:lnTo>
                      <a:pt x="679" y="66"/>
                    </a:lnTo>
                    <a:lnTo>
                      <a:pt x="656" y="80"/>
                    </a:lnTo>
                    <a:lnTo>
                      <a:pt x="656" y="80"/>
                    </a:lnTo>
                    <a:lnTo>
                      <a:pt x="629" y="71"/>
                    </a:lnTo>
                    <a:lnTo>
                      <a:pt x="588" y="57"/>
                    </a:lnTo>
                    <a:lnTo>
                      <a:pt x="564" y="51"/>
                    </a:lnTo>
                    <a:lnTo>
                      <a:pt x="537" y="45"/>
                    </a:lnTo>
                    <a:lnTo>
                      <a:pt x="508" y="39"/>
                    </a:lnTo>
                    <a:lnTo>
                      <a:pt x="477" y="33"/>
                    </a:lnTo>
                    <a:lnTo>
                      <a:pt x="477" y="33"/>
                    </a:lnTo>
                    <a:lnTo>
                      <a:pt x="451" y="30"/>
                    </a:lnTo>
                    <a:lnTo>
                      <a:pt x="425" y="27"/>
                    </a:lnTo>
                    <a:lnTo>
                      <a:pt x="400" y="25"/>
                    </a:lnTo>
                    <a:lnTo>
                      <a:pt x="375" y="24"/>
                    </a:lnTo>
                    <a:lnTo>
                      <a:pt x="350" y="24"/>
                    </a:lnTo>
                    <a:lnTo>
                      <a:pt x="328" y="25"/>
                    </a:lnTo>
                    <a:lnTo>
                      <a:pt x="305" y="26"/>
                    </a:lnTo>
                    <a:lnTo>
                      <a:pt x="283" y="29"/>
                    </a:lnTo>
                    <a:lnTo>
                      <a:pt x="262" y="33"/>
                    </a:lnTo>
                    <a:lnTo>
                      <a:pt x="242" y="37"/>
                    </a:lnTo>
                    <a:lnTo>
                      <a:pt x="222" y="43"/>
                    </a:lnTo>
                    <a:lnTo>
                      <a:pt x="204" y="49"/>
                    </a:lnTo>
                    <a:lnTo>
                      <a:pt x="185" y="57"/>
                    </a:lnTo>
                    <a:lnTo>
                      <a:pt x="168" y="66"/>
                    </a:lnTo>
                    <a:lnTo>
                      <a:pt x="152" y="75"/>
                    </a:lnTo>
                    <a:lnTo>
                      <a:pt x="136" y="86"/>
                    </a:lnTo>
                    <a:lnTo>
                      <a:pt x="136" y="86"/>
                    </a:lnTo>
                    <a:lnTo>
                      <a:pt x="118" y="99"/>
                    </a:lnTo>
                    <a:lnTo>
                      <a:pt x="101" y="114"/>
                    </a:lnTo>
                    <a:lnTo>
                      <a:pt x="86" y="130"/>
                    </a:lnTo>
                    <a:lnTo>
                      <a:pt x="73" y="147"/>
                    </a:lnTo>
                    <a:lnTo>
                      <a:pt x="59" y="167"/>
                    </a:lnTo>
                    <a:lnTo>
                      <a:pt x="48" y="186"/>
                    </a:lnTo>
                    <a:lnTo>
                      <a:pt x="38" y="208"/>
                    </a:lnTo>
                    <a:lnTo>
                      <a:pt x="29" y="230"/>
                    </a:lnTo>
                    <a:lnTo>
                      <a:pt x="20" y="254"/>
                    </a:lnTo>
                    <a:lnTo>
                      <a:pt x="14" y="278"/>
                    </a:lnTo>
                    <a:lnTo>
                      <a:pt x="9" y="305"/>
                    </a:lnTo>
                    <a:lnTo>
                      <a:pt x="5" y="332"/>
                    </a:lnTo>
                    <a:lnTo>
                      <a:pt x="2" y="360"/>
                    </a:lnTo>
                    <a:lnTo>
                      <a:pt x="1" y="390"/>
                    </a:lnTo>
                    <a:lnTo>
                      <a:pt x="0" y="422"/>
                    </a:lnTo>
                    <a:lnTo>
                      <a:pt x="1" y="453"/>
                    </a:lnTo>
                    <a:lnTo>
                      <a:pt x="1" y="453"/>
                    </a:lnTo>
                    <a:lnTo>
                      <a:pt x="4" y="481"/>
                    </a:lnTo>
                    <a:lnTo>
                      <a:pt x="9" y="519"/>
                    </a:lnTo>
                    <a:lnTo>
                      <a:pt x="17" y="565"/>
                    </a:lnTo>
                    <a:lnTo>
                      <a:pt x="28" y="617"/>
                    </a:lnTo>
                    <a:lnTo>
                      <a:pt x="40" y="676"/>
                    </a:lnTo>
                    <a:lnTo>
                      <a:pt x="55" y="738"/>
                    </a:lnTo>
                    <a:lnTo>
                      <a:pt x="72" y="802"/>
                    </a:lnTo>
                    <a:lnTo>
                      <a:pt x="91" y="867"/>
                    </a:lnTo>
                    <a:lnTo>
                      <a:pt x="91" y="867"/>
                    </a:lnTo>
                    <a:lnTo>
                      <a:pt x="105" y="909"/>
                    </a:lnTo>
                    <a:lnTo>
                      <a:pt x="118" y="948"/>
                    </a:lnTo>
                    <a:lnTo>
                      <a:pt x="131" y="985"/>
                    </a:lnTo>
                    <a:lnTo>
                      <a:pt x="144" y="1020"/>
                    </a:lnTo>
                    <a:lnTo>
                      <a:pt x="158" y="1052"/>
                    </a:lnTo>
                    <a:lnTo>
                      <a:pt x="172" y="1082"/>
                    </a:lnTo>
                    <a:lnTo>
                      <a:pt x="185" y="1110"/>
                    </a:lnTo>
                    <a:lnTo>
                      <a:pt x="200" y="1135"/>
                    </a:lnTo>
                    <a:lnTo>
                      <a:pt x="214" y="1158"/>
                    </a:lnTo>
                    <a:lnTo>
                      <a:pt x="228" y="1178"/>
                    </a:lnTo>
                    <a:lnTo>
                      <a:pt x="243" y="1197"/>
                    </a:lnTo>
                    <a:lnTo>
                      <a:pt x="257" y="1212"/>
                    </a:lnTo>
                    <a:lnTo>
                      <a:pt x="272" y="1225"/>
                    </a:lnTo>
                    <a:lnTo>
                      <a:pt x="287" y="1237"/>
                    </a:lnTo>
                    <a:lnTo>
                      <a:pt x="301" y="1245"/>
                    </a:lnTo>
                    <a:lnTo>
                      <a:pt x="317" y="1251"/>
                    </a:lnTo>
                    <a:lnTo>
                      <a:pt x="317" y="1251"/>
                    </a:lnTo>
                    <a:lnTo>
                      <a:pt x="331" y="1255"/>
                    </a:lnTo>
                    <a:lnTo>
                      <a:pt x="339" y="1256"/>
                    </a:lnTo>
                    <a:lnTo>
                      <a:pt x="348" y="1256"/>
                    </a:lnTo>
                    <a:lnTo>
                      <a:pt x="348" y="1256"/>
                    </a:lnTo>
                    <a:lnTo>
                      <a:pt x="360" y="1256"/>
                    </a:lnTo>
                    <a:lnTo>
                      <a:pt x="371" y="1254"/>
                    </a:lnTo>
                    <a:lnTo>
                      <a:pt x="383" y="1250"/>
                    </a:lnTo>
                    <a:lnTo>
                      <a:pt x="397" y="1245"/>
                    </a:lnTo>
                    <a:lnTo>
                      <a:pt x="410" y="1237"/>
                    </a:lnTo>
                    <a:lnTo>
                      <a:pt x="423" y="1226"/>
                    </a:lnTo>
                    <a:lnTo>
                      <a:pt x="436" y="1214"/>
                    </a:lnTo>
                    <a:lnTo>
                      <a:pt x="450" y="1199"/>
                    </a:lnTo>
                    <a:lnTo>
                      <a:pt x="450" y="1199"/>
                    </a:lnTo>
                    <a:lnTo>
                      <a:pt x="495" y="1146"/>
                    </a:lnTo>
                    <a:lnTo>
                      <a:pt x="536" y="1100"/>
                    </a:lnTo>
                    <a:lnTo>
                      <a:pt x="569" y="1064"/>
                    </a:lnTo>
                    <a:lnTo>
                      <a:pt x="591" y="1040"/>
                    </a:lnTo>
                    <a:lnTo>
                      <a:pt x="591" y="1040"/>
                    </a:lnTo>
                    <a:lnTo>
                      <a:pt x="602" y="1046"/>
                    </a:lnTo>
                    <a:lnTo>
                      <a:pt x="615" y="1051"/>
                    </a:lnTo>
                    <a:lnTo>
                      <a:pt x="627" y="1055"/>
                    </a:lnTo>
                    <a:lnTo>
                      <a:pt x="639" y="1060"/>
                    </a:lnTo>
                    <a:lnTo>
                      <a:pt x="653" y="1063"/>
                    </a:lnTo>
                    <a:lnTo>
                      <a:pt x="666" y="1065"/>
                    </a:lnTo>
                    <a:lnTo>
                      <a:pt x="678" y="1067"/>
                    </a:lnTo>
                    <a:lnTo>
                      <a:pt x="692" y="1068"/>
                    </a:lnTo>
                    <a:lnTo>
                      <a:pt x="692" y="1068"/>
                    </a:lnTo>
                    <a:lnTo>
                      <a:pt x="692" y="1070"/>
                    </a:lnTo>
                    <a:lnTo>
                      <a:pt x="692" y="1070"/>
                    </a:lnTo>
                    <a:lnTo>
                      <a:pt x="674" y="1092"/>
                    </a:lnTo>
                    <a:lnTo>
                      <a:pt x="674" y="1092"/>
                    </a:lnTo>
                    <a:lnTo>
                      <a:pt x="666" y="1103"/>
                    </a:lnTo>
                    <a:lnTo>
                      <a:pt x="658" y="1111"/>
                    </a:lnTo>
                    <a:lnTo>
                      <a:pt x="650" y="1118"/>
                    </a:lnTo>
                    <a:lnTo>
                      <a:pt x="640" y="1124"/>
                    </a:lnTo>
                    <a:lnTo>
                      <a:pt x="628" y="1130"/>
                    </a:lnTo>
                    <a:lnTo>
                      <a:pt x="613" y="1134"/>
                    </a:lnTo>
                    <a:lnTo>
                      <a:pt x="592" y="1140"/>
                    </a:lnTo>
                    <a:lnTo>
                      <a:pt x="566" y="1146"/>
                    </a:lnTo>
                    <a:lnTo>
                      <a:pt x="566" y="1146"/>
                    </a:lnTo>
                    <a:lnTo>
                      <a:pt x="544" y="1151"/>
                    </a:lnTo>
                    <a:lnTo>
                      <a:pt x="531" y="1155"/>
                    </a:lnTo>
                    <a:lnTo>
                      <a:pt x="516" y="1161"/>
                    </a:lnTo>
                    <a:lnTo>
                      <a:pt x="510" y="1164"/>
                    </a:lnTo>
                    <a:lnTo>
                      <a:pt x="504" y="1168"/>
                    </a:lnTo>
                    <a:lnTo>
                      <a:pt x="499" y="1173"/>
                    </a:lnTo>
                    <a:lnTo>
                      <a:pt x="494" y="1178"/>
                    </a:lnTo>
                    <a:lnTo>
                      <a:pt x="490" y="1183"/>
                    </a:lnTo>
                    <a:lnTo>
                      <a:pt x="487" y="1190"/>
                    </a:lnTo>
                    <a:lnTo>
                      <a:pt x="485" y="1197"/>
                    </a:lnTo>
                    <a:lnTo>
                      <a:pt x="484" y="1204"/>
                    </a:lnTo>
                    <a:lnTo>
                      <a:pt x="484" y="1204"/>
                    </a:lnTo>
                    <a:lnTo>
                      <a:pt x="484" y="1212"/>
                    </a:lnTo>
                    <a:lnTo>
                      <a:pt x="487" y="1220"/>
                    </a:lnTo>
                    <a:lnTo>
                      <a:pt x="490" y="1226"/>
                    </a:lnTo>
                    <a:lnTo>
                      <a:pt x="494" y="1234"/>
                    </a:lnTo>
                    <a:lnTo>
                      <a:pt x="500" y="1239"/>
                    </a:lnTo>
                    <a:lnTo>
                      <a:pt x="506" y="1245"/>
                    </a:lnTo>
                    <a:lnTo>
                      <a:pt x="512" y="1249"/>
                    </a:lnTo>
                    <a:lnTo>
                      <a:pt x="519" y="1254"/>
                    </a:lnTo>
                    <a:lnTo>
                      <a:pt x="533" y="1260"/>
                    </a:lnTo>
                    <a:lnTo>
                      <a:pt x="546" y="1265"/>
                    </a:lnTo>
                    <a:lnTo>
                      <a:pt x="561" y="1270"/>
                    </a:lnTo>
                    <a:lnTo>
                      <a:pt x="561" y="1270"/>
                    </a:lnTo>
                    <a:lnTo>
                      <a:pt x="583" y="1276"/>
                    </a:lnTo>
                    <a:lnTo>
                      <a:pt x="603" y="1279"/>
                    </a:lnTo>
                    <a:lnTo>
                      <a:pt x="624" y="1281"/>
                    </a:lnTo>
                    <a:lnTo>
                      <a:pt x="643" y="1281"/>
                    </a:lnTo>
                    <a:lnTo>
                      <a:pt x="643" y="1281"/>
                    </a:lnTo>
                    <a:lnTo>
                      <a:pt x="666" y="1280"/>
                    </a:lnTo>
                    <a:lnTo>
                      <a:pt x="689" y="1278"/>
                    </a:lnTo>
                    <a:lnTo>
                      <a:pt x="711" y="1272"/>
                    </a:lnTo>
                    <a:lnTo>
                      <a:pt x="732" y="1265"/>
                    </a:lnTo>
                    <a:lnTo>
                      <a:pt x="752" y="1257"/>
                    </a:lnTo>
                    <a:lnTo>
                      <a:pt x="770" y="1247"/>
                    </a:lnTo>
                    <a:lnTo>
                      <a:pt x="789" y="1235"/>
                    </a:lnTo>
                    <a:lnTo>
                      <a:pt x="806" y="1220"/>
                    </a:lnTo>
                    <a:lnTo>
                      <a:pt x="806" y="1220"/>
                    </a:lnTo>
                    <a:lnTo>
                      <a:pt x="806" y="1281"/>
                    </a:lnTo>
                    <a:lnTo>
                      <a:pt x="806" y="1340"/>
                    </a:lnTo>
                    <a:lnTo>
                      <a:pt x="808" y="1395"/>
                    </a:lnTo>
                    <a:lnTo>
                      <a:pt x="810" y="1448"/>
                    </a:lnTo>
                    <a:lnTo>
                      <a:pt x="815" y="1495"/>
                    </a:lnTo>
                    <a:lnTo>
                      <a:pt x="819" y="1535"/>
                    </a:lnTo>
                    <a:lnTo>
                      <a:pt x="822" y="1552"/>
                    </a:lnTo>
                    <a:lnTo>
                      <a:pt x="825" y="1567"/>
                    </a:lnTo>
                    <a:lnTo>
                      <a:pt x="828" y="1580"/>
                    </a:lnTo>
                    <a:lnTo>
                      <a:pt x="831" y="1591"/>
                    </a:lnTo>
                    <a:lnTo>
                      <a:pt x="831" y="1591"/>
                    </a:lnTo>
                    <a:lnTo>
                      <a:pt x="838" y="1608"/>
                    </a:lnTo>
                    <a:lnTo>
                      <a:pt x="848" y="1629"/>
                    </a:lnTo>
                    <a:lnTo>
                      <a:pt x="854" y="1640"/>
                    </a:lnTo>
                    <a:lnTo>
                      <a:pt x="862" y="1651"/>
                    </a:lnTo>
                    <a:lnTo>
                      <a:pt x="870" y="1662"/>
                    </a:lnTo>
                    <a:lnTo>
                      <a:pt x="880" y="1674"/>
                    </a:lnTo>
                    <a:lnTo>
                      <a:pt x="890" y="1685"/>
                    </a:lnTo>
                    <a:lnTo>
                      <a:pt x="903" y="1694"/>
                    </a:lnTo>
                    <a:lnTo>
                      <a:pt x="916" y="1703"/>
                    </a:lnTo>
                    <a:lnTo>
                      <a:pt x="931" y="1712"/>
                    </a:lnTo>
                    <a:lnTo>
                      <a:pt x="948" y="1719"/>
                    </a:lnTo>
                    <a:lnTo>
                      <a:pt x="966" y="1723"/>
                    </a:lnTo>
                    <a:lnTo>
                      <a:pt x="987" y="1726"/>
                    </a:lnTo>
                    <a:lnTo>
                      <a:pt x="1009" y="1728"/>
                    </a:lnTo>
                    <a:lnTo>
                      <a:pt x="1009" y="1728"/>
                    </a:lnTo>
                    <a:lnTo>
                      <a:pt x="1023" y="1727"/>
                    </a:lnTo>
                    <a:lnTo>
                      <a:pt x="1037" y="1726"/>
                    </a:lnTo>
                    <a:lnTo>
                      <a:pt x="1052" y="1724"/>
                    </a:lnTo>
                    <a:lnTo>
                      <a:pt x="1069" y="1721"/>
                    </a:lnTo>
                    <a:lnTo>
                      <a:pt x="1069" y="1721"/>
                    </a:lnTo>
                    <a:lnTo>
                      <a:pt x="1092" y="1716"/>
                    </a:lnTo>
                    <a:lnTo>
                      <a:pt x="1114" y="1709"/>
                    </a:lnTo>
                    <a:lnTo>
                      <a:pt x="1133" y="1702"/>
                    </a:lnTo>
                    <a:lnTo>
                      <a:pt x="1152" y="1694"/>
                    </a:lnTo>
                    <a:lnTo>
                      <a:pt x="1169" y="1685"/>
                    </a:lnTo>
                    <a:lnTo>
                      <a:pt x="1184" y="1676"/>
                    </a:lnTo>
                    <a:lnTo>
                      <a:pt x="1199" y="1665"/>
                    </a:lnTo>
                    <a:lnTo>
                      <a:pt x="1212" y="1652"/>
                    </a:lnTo>
                    <a:lnTo>
                      <a:pt x="1223" y="1640"/>
                    </a:lnTo>
                    <a:lnTo>
                      <a:pt x="1234" y="1626"/>
                    </a:lnTo>
                    <a:lnTo>
                      <a:pt x="1243" y="1610"/>
                    </a:lnTo>
                    <a:lnTo>
                      <a:pt x="1251" y="1593"/>
                    </a:lnTo>
                    <a:lnTo>
                      <a:pt x="1258" y="1574"/>
                    </a:lnTo>
                    <a:lnTo>
                      <a:pt x="1264" y="1555"/>
                    </a:lnTo>
                    <a:lnTo>
                      <a:pt x="1269" y="1535"/>
                    </a:lnTo>
                    <a:lnTo>
                      <a:pt x="1275" y="1512"/>
                    </a:lnTo>
                    <a:lnTo>
                      <a:pt x="1275" y="1512"/>
                    </a:lnTo>
                    <a:lnTo>
                      <a:pt x="1285" y="1446"/>
                    </a:lnTo>
                    <a:lnTo>
                      <a:pt x="1295" y="1363"/>
                    </a:lnTo>
                    <a:lnTo>
                      <a:pt x="1306" y="1276"/>
                    </a:lnTo>
                    <a:lnTo>
                      <a:pt x="1316" y="1200"/>
                    </a:lnTo>
                    <a:lnTo>
                      <a:pt x="1316" y="1200"/>
                    </a:lnTo>
                    <a:lnTo>
                      <a:pt x="1331" y="1204"/>
                    </a:lnTo>
                    <a:lnTo>
                      <a:pt x="1348" y="1207"/>
                    </a:lnTo>
                    <a:lnTo>
                      <a:pt x="1368" y="1208"/>
                    </a:lnTo>
                    <a:lnTo>
                      <a:pt x="1387" y="1209"/>
                    </a:lnTo>
                    <a:lnTo>
                      <a:pt x="1387" y="1209"/>
                    </a:lnTo>
                    <a:lnTo>
                      <a:pt x="1409" y="1208"/>
                    </a:lnTo>
                    <a:lnTo>
                      <a:pt x="1431" y="1207"/>
                    </a:lnTo>
                    <a:lnTo>
                      <a:pt x="1454" y="1204"/>
                    </a:lnTo>
                    <a:lnTo>
                      <a:pt x="1475" y="1200"/>
                    </a:lnTo>
                    <a:lnTo>
                      <a:pt x="1497" y="1196"/>
                    </a:lnTo>
                    <a:lnTo>
                      <a:pt x="1516" y="1191"/>
                    </a:lnTo>
                    <a:lnTo>
                      <a:pt x="1535" y="1184"/>
                    </a:lnTo>
                    <a:lnTo>
                      <a:pt x="1551" y="1177"/>
                    </a:lnTo>
                    <a:lnTo>
                      <a:pt x="1551" y="1177"/>
                    </a:lnTo>
                    <a:lnTo>
                      <a:pt x="1571" y="1168"/>
                    </a:lnTo>
                    <a:lnTo>
                      <a:pt x="1591" y="1156"/>
                    </a:lnTo>
                    <a:lnTo>
                      <a:pt x="1613" y="1142"/>
                    </a:lnTo>
                    <a:lnTo>
                      <a:pt x="1623" y="1134"/>
                    </a:lnTo>
                    <a:lnTo>
                      <a:pt x="1632" y="1126"/>
                    </a:lnTo>
                    <a:lnTo>
                      <a:pt x="1641" y="1118"/>
                    </a:lnTo>
                    <a:lnTo>
                      <a:pt x="1649" y="1110"/>
                    </a:lnTo>
                    <a:lnTo>
                      <a:pt x="1656" y="1101"/>
                    </a:lnTo>
                    <a:lnTo>
                      <a:pt x="1662" y="1092"/>
                    </a:lnTo>
                    <a:lnTo>
                      <a:pt x="1666" y="1083"/>
                    </a:lnTo>
                    <a:lnTo>
                      <a:pt x="1668" y="1075"/>
                    </a:lnTo>
                    <a:lnTo>
                      <a:pt x="1668" y="1066"/>
                    </a:lnTo>
                    <a:lnTo>
                      <a:pt x="1667" y="1057"/>
                    </a:lnTo>
                    <a:lnTo>
                      <a:pt x="1667" y="1057"/>
                    </a:lnTo>
                    <a:close/>
                    <a:moveTo>
                      <a:pt x="1361" y="479"/>
                    </a:moveTo>
                    <a:lnTo>
                      <a:pt x="1361" y="479"/>
                    </a:lnTo>
                    <a:lnTo>
                      <a:pt x="1360" y="498"/>
                    </a:lnTo>
                    <a:lnTo>
                      <a:pt x="1359" y="516"/>
                    </a:lnTo>
                    <a:lnTo>
                      <a:pt x="1353" y="551"/>
                    </a:lnTo>
                    <a:lnTo>
                      <a:pt x="1353" y="551"/>
                    </a:lnTo>
                    <a:lnTo>
                      <a:pt x="1347" y="591"/>
                    </a:lnTo>
                    <a:lnTo>
                      <a:pt x="1345" y="612"/>
                    </a:lnTo>
                    <a:lnTo>
                      <a:pt x="1344" y="636"/>
                    </a:lnTo>
                    <a:lnTo>
                      <a:pt x="1344" y="636"/>
                    </a:lnTo>
                    <a:lnTo>
                      <a:pt x="1344" y="659"/>
                    </a:lnTo>
                    <a:lnTo>
                      <a:pt x="1345" y="684"/>
                    </a:lnTo>
                    <a:lnTo>
                      <a:pt x="1350" y="732"/>
                    </a:lnTo>
                    <a:lnTo>
                      <a:pt x="1350" y="732"/>
                    </a:lnTo>
                    <a:lnTo>
                      <a:pt x="1356" y="780"/>
                    </a:lnTo>
                    <a:lnTo>
                      <a:pt x="1358" y="804"/>
                    </a:lnTo>
                    <a:lnTo>
                      <a:pt x="1358" y="828"/>
                    </a:lnTo>
                    <a:lnTo>
                      <a:pt x="1356" y="853"/>
                    </a:lnTo>
                    <a:lnTo>
                      <a:pt x="1354" y="865"/>
                    </a:lnTo>
                    <a:lnTo>
                      <a:pt x="1352" y="877"/>
                    </a:lnTo>
                    <a:lnTo>
                      <a:pt x="1349" y="890"/>
                    </a:lnTo>
                    <a:lnTo>
                      <a:pt x="1345" y="902"/>
                    </a:lnTo>
                    <a:lnTo>
                      <a:pt x="1341" y="914"/>
                    </a:lnTo>
                    <a:lnTo>
                      <a:pt x="1336" y="926"/>
                    </a:lnTo>
                    <a:lnTo>
                      <a:pt x="1336" y="926"/>
                    </a:lnTo>
                    <a:lnTo>
                      <a:pt x="1329" y="913"/>
                    </a:lnTo>
                    <a:lnTo>
                      <a:pt x="1323" y="898"/>
                    </a:lnTo>
                    <a:lnTo>
                      <a:pt x="1323" y="898"/>
                    </a:lnTo>
                    <a:lnTo>
                      <a:pt x="1313" y="880"/>
                    </a:lnTo>
                    <a:lnTo>
                      <a:pt x="1299" y="854"/>
                    </a:lnTo>
                    <a:lnTo>
                      <a:pt x="1299" y="854"/>
                    </a:lnTo>
                    <a:lnTo>
                      <a:pt x="1280" y="820"/>
                    </a:lnTo>
                    <a:lnTo>
                      <a:pt x="1258" y="778"/>
                    </a:lnTo>
                    <a:lnTo>
                      <a:pt x="1247" y="754"/>
                    </a:lnTo>
                    <a:lnTo>
                      <a:pt x="1236" y="731"/>
                    </a:lnTo>
                    <a:lnTo>
                      <a:pt x="1224" y="706"/>
                    </a:lnTo>
                    <a:lnTo>
                      <a:pt x="1215" y="682"/>
                    </a:lnTo>
                    <a:lnTo>
                      <a:pt x="1206" y="657"/>
                    </a:lnTo>
                    <a:lnTo>
                      <a:pt x="1199" y="633"/>
                    </a:lnTo>
                    <a:lnTo>
                      <a:pt x="1194" y="609"/>
                    </a:lnTo>
                    <a:lnTo>
                      <a:pt x="1190" y="587"/>
                    </a:lnTo>
                    <a:lnTo>
                      <a:pt x="1190" y="575"/>
                    </a:lnTo>
                    <a:lnTo>
                      <a:pt x="1190" y="565"/>
                    </a:lnTo>
                    <a:lnTo>
                      <a:pt x="1190" y="555"/>
                    </a:lnTo>
                    <a:lnTo>
                      <a:pt x="1191" y="546"/>
                    </a:lnTo>
                    <a:lnTo>
                      <a:pt x="1193" y="536"/>
                    </a:lnTo>
                    <a:lnTo>
                      <a:pt x="1196" y="528"/>
                    </a:lnTo>
                    <a:lnTo>
                      <a:pt x="1200" y="520"/>
                    </a:lnTo>
                    <a:lnTo>
                      <a:pt x="1204" y="512"/>
                    </a:lnTo>
                    <a:lnTo>
                      <a:pt x="1204" y="512"/>
                    </a:lnTo>
                    <a:lnTo>
                      <a:pt x="1211" y="504"/>
                    </a:lnTo>
                    <a:lnTo>
                      <a:pt x="1221" y="495"/>
                    </a:lnTo>
                    <a:lnTo>
                      <a:pt x="1226" y="492"/>
                    </a:lnTo>
                    <a:lnTo>
                      <a:pt x="1234" y="488"/>
                    </a:lnTo>
                    <a:lnTo>
                      <a:pt x="1242" y="485"/>
                    </a:lnTo>
                    <a:lnTo>
                      <a:pt x="1250" y="482"/>
                    </a:lnTo>
                    <a:lnTo>
                      <a:pt x="1260" y="480"/>
                    </a:lnTo>
                    <a:lnTo>
                      <a:pt x="1270" y="478"/>
                    </a:lnTo>
                    <a:lnTo>
                      <a:pt x="1283" y="477"/>
                    </a:lnTo>
                    <a:lnTo>
                      <a:pt x="1296" y="476"/>
                    </a:lnTo>
                    <a:lnTo>
                      <a:pt x="1310" y="475"/>
                    </a:lnTo>
                    <a:lnTo>
                      <a:pt x="1326" y="476"/>
                    </a:lnTo>
                    <a:lnTo>
                      <a:pt x="1342" y="477"/>
                    </a:lnTo>
                    <a:lnTo>
                      <a:pt x="1361" y="479"/>
                    </a:lnTo>
                    <a:lnTo>
                      <a:pt x="1361" y="479"/>
                    </a:lnTo>
                    <a:close/>
                    <a:moveTo>
                      <a:pt x="1239" y="51"/>
                    </a:moveTo>
                    <a:lnTo>
                      <a:pt x="1239" y="51"/>
                    </a:lnTo>
                    <a:lnTo>
                      <a:pt x="1265" y="52"/>
                    </a:lnTo>
                    <a:lnTo>
                      <a:pt x="1292" y="54"/>
                    </a:lnTo>
                    <a:lnTo>
                      <a:pt x="1319" y="58"/>
                    </a:lnTo>
                    <a:lnTo>
                      <a:pt x="1343" y="63"/>
                    </a:lnTo>
                    <a:lnTo>
                      <a:pt x="1368" y="70"/>
                    </a:lnTo>
                    <a:lnTo>
                      <a:pt x="1391" y="77"/>
                    </a:lnTo>
                    <a:lnTo>
                      <a:pt x="1415" y="85"/>
                    </a:lnTo>
                    <a:lnTo>
                      <a:pt x="1436" y="95"/>
                    </a:lnTo>
                    <a:lnTo>
                      <a:pt x="1458" y="105"/>
                    </a:lnTo>
                    <a:lnTo>
                      <a:pt x="1478" y="118"/>
                    </a:lnTo>
                    <a:lnTo>
                      <a:pt x="1499" y="131"/>
                    </a:lnTo>
                    <a:lnTo>
                      <a:pt x="1517" y="145"/>
                    </a:lnTo>
                    <a:lnTo>
                      <a:pt x="1536" y="161"/>
                    </a:lnTo>
                    <a:lnTo>
                      <a:pt x="1553" y="178"/>
                    </a:lnTo>
                    <a:lnTo>
                      <a:pt x="1571" y="197"/>
                    </a:lnTo>
                    <a:lnTo>
                      <a:pt x="1586" y="215"/>
                    </a:lnTo>
                    <a:lnTo>
                      <a:pt x="1586" y="215"/>
                    </a:lnTo>
                    <a:lnTo>
                      <a:pt x="1592" y="224"/>
                    </a:lnTo>
                    <a:lnTo>
                      <a:pt x="1596" y="233"/>
                    </a:lnTo>
                    <a:lnTo>
                      <a:pt x="1600" y="246"/>
                    </a:lnTo>
                    <a:lnTo>
                      <a:pt x="1603" y="259"/>
                    </a:lnTo>
                    <a:lnTo>
                      <a:pt x="1607" y="273"/>
                    </a:lnTo>
                    <a:lnTo>
                      <a:pt x="1608" y="289"/>
                    </a:lnTo>
                    <a:lnTo>
                      <a:pt x="1609" y="306"/>
                    </a:lnTo>
                    <a:lnTo>
                      <a:pt x="1609" y="325"/>
                    </a:lnTo>
                    <a:lnTo>
                      <a:pt x="1609" y="345"/>
                    </a:lnTo>
                    <a:lnTo>
                      <a:pt x="1607" y="365"/>
                    </a:lnTo>
                    <a:lnTo>
                      <a:pt x="1604" y="387"/>
                    </a:lnTo>
                    <a:lnTo>
                      <a:pt x="1601" y="411"/>
                    </a:lnTo>
                    <a:lnTo>
                      <a:pt x="1597" y="434"/>
                    </a:lnTo>
                    <a:lnTo>
                      <a:pt x="1593" y="459"/>
                    </a:lnTo>
                    <a:lnTo>
                      <a:pt x="1582" y="511"/>
                    </a:lnTo>
                    <a:lnTo>
                      <a:pt x="1567" y="565"/>
                    </a:lnTo>
                    <a:lnTo>
                      <a:pt x="1549" y="622"/>
                    </a:lnTo>
                    <a:lnTo>
                      <a:pt x="1529" y="681"/>
                    </a:lnTo>
                    <a:lnTo>
                      <a:pt x="1516" y="710"/>
                    </a:lnTo>
                    <a:lnTo>
                      <a:pt x="1504" y="741"/>
                    </a:lnTo>
                    <a:lnTo>
                      <a:pt x="1491" y="771"/>
                    </a:lnTo>
                    <a:lnTo>
                      <a:pt x="1477" y="802"/>
                    </a:lnTo>
                    <a:lnTo>
                      <a:pt x="1462" y="832"/>
                    </a:lnTo>
                    <a:lnTo>
                      <a:pt x="1447" y="863"/>
                    </a:lnTo>
                    <a:lnTo>
                      <a:pt x="1430" y="894"/>
                    </a:lnTo>
                    <a:lnTo>
                      <a:pt x="1414" y="923"/>
                    </a:lnTo>
                    <a:lnTo>
                      <a:pt x="1395" y="954"/>
                    </a:lnTo>
                    <a:lnTo>
                      <a:pt x="1377" y="984"/>
                    </a:lnTo>
                    <a:lnTo>
                      <a:pt x="1377" y="984"/>
                    </a:lnTo>
                    <a:lnTo>
                      <a:pt x="1371" y="977"/>
                    </a:lnTo>
                    <a:lnTo>
                      <a:pt x="1371" y="977"/>
                    </a:lnTo>
                    <a:lnTo>
                      <a:pt x="1369" y="973"/>
                    </a:lnTo>
                    <a:lnTo>
                      <a:pt x="1369" y="973"/>
                    </a:lnTo>
                    <a:lnTo>
                      <a:pt x="1378" y="957"/>
                    </a:lnTo>
                    <a:lnTo>
                      <a:pt x="1385" y="941"/>
                    </a:lnTo>
                    <a:lnTo>
                      <a:pt x="1391" y="924"/>
                    </a:lnTo>
                    <a:lnTo>
                      <a:pt x="1398" y="908"/>
                    </a:lnTo>
                    <a:lnTo>
                      <a:pt x="1402" y="893"/>
                    </a:lnTo>
                    <a:lnTo>
                      <a:pt x="1405" y="876"/>
                    </a:lnTo>
                    <a:lnTo>
                      <a:pt x="1407" y="861"/>
                    </a:lnTo>
                    <a:lnTo>
                      <a:pt x="1408" y="846"/>
                    </a:lnTo>
                    <a:lnTo>
                      <a:pt x="1409" y="829"/>
                    </a:lnTo>
                    <a:lnTo>
                      <a:pt x="1409" y="814"/>
                    </a:lnTo>
                    <a:lnTo>
                      <a:pt x="1408" y="784"/>
                    </a:lnTo>
                    <a:lnTo>
                      <a:pt x="1405" y="754"/>
                    </a:lnTo>
                    <a:lnTo>
                      <a:pt x="1402" y="726"/>
                    </a:lnTo>
                    <a:lnTo>
                      <a:pt x="1402" y="726"/>
                    </a:lnTo>
                    <a:lnTo>
                      <a:pt x="1396" y="680"/>
                    </a:lnTo>
                    <a:lnTo>
                      <a:pt x="1395" y="658"/>
                    </a:lnTo>
                    <a:lnTo>
                      <a:pt x="1395" y="638"/>
                    </a:lnTo>
                    <a:lnTo>
                      <a:pt x="1395" y="638"/>
                    </a:lnTo>
                    <a:lnTo>
                      <a:pt x="1396" y="616"/>
                    </a:lnTo>
                    <a:lnTo>
                      <a:pt x="1399" y="596"/>
                    </a:lnTo>
                    <a:lnTo>
                      <a:pt x="1404" y="559"/>
                    </a:lnTo>
                    <a:lnTo>
                      <a:pt x="1404" y="559"/>
                    </a:lnTo>
                    <a:lnTo>
                      <a:pt x="1407" y="536"/>
                    </a:lnTo>
                    <a:lnTo>
                      <a:pt x="1410" y="513"/>
                    </a:lnTo>
                    <a:lnTo>
                      <a:pt x="1412" y="488"/>
                    </a:lnTo>
                    <a:lnTo>
                      <a:pt x="1412" y="462"/>
                    </a:lnTo>
                    <a:lnTo>
                      <a:pt x="1412" y="462"/>
                    </a:lnTo>
                    <a:lnTo>
                      <a:pt x="1413" y="456"/>
                    </a:lnTo>
                    <a:lnTo>
                      <a:pt x="1413" y="448"/>
                    </a:lnTo>
                    <a:lnTo>
                      <a:pt x="1413" y="448"/>
                    </a:lnTo>
                    <a:lnTo>
                      <a:pt x="1410" y="432"/>
                    </a:lnTo>
                    <a:lnTo>
                      <a:pt x="1403" y="409"/>
                    </a:lnTo>
                    <a:lnTo>
                      <a:pt x="1393" y="384"/>
                    </a:lnTo>
                    <a:lnTo>
                      <a:pt x="1379" y="353"/>
                    </a:lnTo>
                    <a:lnTo>
                      <a:pt x="1363" y="320"/>
                    </a:lnTo>
                    <a:lnTo>
                      <a:pt x="1352" y="303"/>
                    </a:lnTo>
                    <a:lnTo>
                      <a:pt x="1341" y="286"/>
                    </a:lnTo>
                    <a:lnTo>
                      <a:pt x="1329" y="267"/>
                    </a:lnTo>
                    <a:lnTo>
                      <a:pt x="1317" y="250"/>
                    </a:lnTo>
                    <a:lnTo>
                      <a:pt x="1302" y="231"/>
                    </a:lnTo>
                    <a:lnTo>
                      <a:pt x="1288" y="214"/>
                    </a:lnTo>
                    <a:lnTo>
                      <a:pt x="1288" y="214"/>
                    </a:lnTo>
                    <a:lnTo>
                      <a:pt x="1270" y="195"/>
                    </a:lnTo>
                    <a:lnTo>
                      <a:pt x="1251" y="174"/>
                    </a:lnTo>
                    <a:lnTo>
                      <a:pt x="1229" y="155"/>
                    </a:lnTo>
                    <a:lnTo>
                      <a:pt x="1205" y="135"/>
                    </a:lnTo>
                    <a:lnTo>
                      <a:pt x="1179" y="116"/>
                    </a:lnTo>
                    <a:lnTo>
                      <a:pt x="1152" y="97"/>
                    </a:lnTo>
                    <a:lnTo>
                      <a:pt x="1122" y="81"/>
                    </a:lnTo>
                    <a:lnTo>
                      <a:pt x="1107" y="73"/>
                    </a:lnTo>
                    <a:lnTo>
                      <a:pt x="1090" y="64"/>
                    </a:lnTo>
                    <a:lnTo>
                      <a:pt x="1090" y="64"/>
                    </a:lnTo>
                    <a:lnTo>
                      <a:pt x="1121" y="59"/>
                    </a:lnTo>
                    <a:lnTo>
                      <a:pt x="1157" y="54"/>
                    </a:lnTo>
                    <a:lnTo>
                      <a:pt x="1176" y="53"/>
                    </a:lnTo>
                    <a:lnTo>
                      <a:pt x="1196" y="51"/>
                    </a:lnTo>
                    <a:lnTo>
                      <a:pt x="1217" y="51"/>
                    </a:lnTo>
                    <a:lnTo>
                      <a:pt x="1239" y="51"/>
                    </a:lnTo>
                    <a:lnTo>
                      <a:pt x="1239" y="51"/>
                    </a:lnTo>
                    <a:close/>
                    <a:moveTo>
                      <a:pt x="411" y="1166"/>
                    </a:moveTo>
                    <a:lnTo>
                      <a:pt x="411" y="1166"/>
                    </a:lnTo>
                    <a:lnTo>
                      <a:pt x="404" y="1175"/>
                    </a:lnTo>
                    <a:lnTo>
                      <a:pt x="397" y="1182"/>
                    </a:lnTo>
                    <a:lnTo>
                      <a:pt x="389" y="1189"/>
                    </a:lnTo>
                    <a:lnTo>
                      <a:pt x="383" y="1194"/>
                    </a:lnTo>
                    <a:lnTo>
                      <a:pt x="376" y="1197"/>
                    </a:lnTo>
                    <a:lnTo>
                      <a:pt x="371" y="1200"/>
                    </a:lnTo>
                    <a:lnTo>
                      <a:pt x="360" y="1204"/>
                    </a:lnTo>
                    <a:lnTo>
                      <a:pt x="350" y="1206"/>
                    </a:lnTo>
                    <a:lnTo>
                      <a:pt x="343" y="1205"/>
                    </a:lnTo>
                    <a:lnTo>
                      <a:pt x="337" y="1204"/>
                    </a:lnTo>
                    <a:lnTo>
                      <a:pt x="333" y="1203"/>
                    </a:lnTo>
                    <a:lnTo>
                      <a:pt x="333" y="1203"/>
                    </a:lnTo>
                    <a:lnTo>
                      <a:pt x="321" y="1198"/>
                    </a:lnTo>
                    <a:lnTo>
                      <a:pt x="309" y="1191"/>
                    </a:lnTo>
                    <a:lnTo>
                      <a:pt x="297" y="1180"/>
                    </a:lnTo>
                    <a:lnTo>
                      <a:pt x="286" y="1168"/>
                    </a:lnTo>
                    <a:lnTo>
                      <a:pt x="274" y="1154"/>
                    </a:lnTo>
                    <a:lnTo>
                      <a:pt x="261" y="1136"/>
                    </a:lnTo>
                    <a:lnTo>
                      <a:pt x="249" y="1117"/>
                    </a:lnTo>
                    <a:lnTo>
                      <a:pt x="237" y="1096"/>
                    </a:lnTo>
                    <a:lnTo>
                      <a:pt x="224" y="1073"/>
                    </a:lnTo>
                    <a:lnTo>
                      <a:pt x="212" y="1047"/>
                    </a:lnTo>
                    <a:lnTo>
                      <a:pt x="200" y="1020"/>
                    </a:lnTo>
                    <a:lnTo>
                      <a:pt x="187" y="990"/>
                    </a:lnTo>
                    <a:lnTo>
                      <a:pt x="175" y="958"/>
                    </a:lnTo>
                    <a:lnTo>
                      <a:pt x="164" y="924"/>
                    </a:lnTo>
                    <a:lnTo>
                      <a:pt x="152" y="890"/>
                    </a:lnTo>
                    <a:lnTo>
                      <a:pt x="140" y="853"/>
                    </a:lnTo>
                    <a:lnTo>
                      <a:pt x="140" y="853"/>
                    </a:lnTo>
                    <a:lnTo>
                      <a:pt x="121" y="786"/>
                    </a:lnTo>
                    <a:lnTo>
                      <a:pt x="103" y="723"/>
                    </a:lnTo>
                    <a:lnTo>
                      <a:pt x="89" y="661"/>
                    </a:lnTo>
                    <a:lnTo>
                      <a:pt x="77" y="604"/>
                    </a:lnTo>
                    <a:lnTo>
                      <a:pt x="68" y="554"/>
                    </a:lnTo>
                    <a:lnTo>
                      <a:pt x="59" y="510"/>
                    </a:lnTo>
                    <a:lnTo>
                      <a:pt x="54" y="475"/>
                    </a:lnTo>
                    <a:lnTo>
                      <a:pt x="52" y="451"/>
                    </a:lnTo>
                    <a:lnTo>
                      <a:pt x="52" y="451"/>
                    </a:lnTo>
                    <a:lnTo>
                      <a:pt x="51" y="423"/>
                    </a:lnTo>
                    <a:lnTo>
                      <a:pt x="51" y="395"/>
                    </a:lnTo>
                    <a:lnTo>
                      <a:pt x="53" y="369"/>
                    </a:lnTo>
                    <a:lnTo>
                      <a:pt x="55" y="343"/>
                    </a:lnTo>
                    <a:lnTo>
                      <a:pt x="58" y="318"/>
                    </a:lnTo>
                    <a:lnTo>
                      <a:pt x="62" y="296"/>
                    </a:lnTo>
                    <a:lnTo>
                      <a:pt x="69" y="273"/>
                    </a:lnTo>
                    <a:lnTo>
                      <a:pt x="75" y="253"/>
                    </a:lnTo>
                    <a:lnTo>
                      <a:pt x="83" y="232"/>
                    </a:lnTo>
                    <a:lnTo>
                      <a:pt x="91" y="214"/>
                    </a:lnTo>
                    <a:lnTo>
                      <a:pt x="101" y="197"/>
                    </a:lnTo>
                    <a:lnTo>
                      <a:pt x="112" y="180"/>
                    </a:lnTo>
                    <a:lnTo>
                      <a:pt x="124" y="166"/>
                    </a:lnTo>
                    <a:lnTo>
                      <a:pt x="136" y="152"/>
                    </a:lnTo>
                    <a:lnTo>
                      <a:pt x="151" y="139"/>
                    </a:lnTo>
                    <a:lnTo>
                      <a:pt x="165" y="127"/>
                    </a:lnTo>
                    <a:lnTo>
                      <a:pt x="165" y="127"/>
                    </a:lnTo>
                    <a:lnTo>
                      <a:pt x="178" y="119"/>
                    </a:lnTo>
                    <a:lnTo>
                      <a:pt x="192" y="112"/>
                    </a:lnTo>
                    <a:lnTo>
                      <a:pt x="205" y="104"/>
                    </a:lnTo>
                    <a:lnTo>
                      <a:pt x="219" y="98"/>
                    </a:lnTo>
                    <a:lnTo>
                      <a:pt x="234" y="93"/>
                    </a:lnTo>
                    <a:lnTo>
                      <a:pt x="249" y="88"/>
                    </a:lnTo>
                    <a:lnTo>
                      <a:pt x="263" y="85"/>
                    </a:lnTo>
                    <a:lnTo>
                      <a:pt x="279" y="82"/>
                    </a:lnTo>
                    <a:lnTo>
                      <a:pt x="294" y="79"/>
                    </a:lnTo>
                    <a:lnTo>
                      <a:pt x="310" y="77"/>
                    </a:lnTo>
                    <a:lnTo>
                      <a:pt x="341" y="75"/>
                    </a:lnTo>
                    <a:lnTo>
                      <a:pt x="373" y="75"/>
                    </a:lnTo>
                    <a:lnTo>
                      <a:pt x="405" y="76"/>
                    </a:lnTo>
                    <a:lnTo>
                      <a:pt x="435" y="79"/>
                    </a:lnTo>
                    <a:lnTo>
                      <a:pt x="465" y="83"/>
                    </a:lnTo>
                    <a:lnTo>
                      <a:pt x="495" y="88"/>
                    </a:lnTo>
                    <a:lnTo>
                      <a:pt x="522" y="94"/>
                    </a:lnTo>
                    <a:lnTo>
                      <a:pt x="547" y="100"/>
                    </a:lnTo>
                    <a:lnTo>
                      <a:pt x="571" y="106"/>
                    </a:lnTo>
                    <a:lnTo>
                      <a:pt x="610" y="118"/>
                    </a:lnTo>
                    <a:lnTo>
                      <a:pt x="610" y="118"/>
                    </a:lnTo>
                    <a:lnTo>
                      <a:pt x="606" y="122"/>
                    </a:lnTo>
                    <a:lnTo>
                      <a:pt x="606" y="122"/>
                    </a:lnTo>
                    <a:lnTo>
                      <a:pt x="592" y="136"/>
                    </a:lnTo>
                    <a:lnTo>
                      <a:pt x="580" y="150"/>
                    </a:lnTo>
                    <a:lnTo>
                      <a:pt x="569" y="166"/>
                    </a:lnTo>
                    <a:lnTo>
                      <a:pt x="558" y="181"/>
                    </a:lnTo>
                    <a:lnTo>
                      <a:pt x="548" y="197"/>
                    </a:lnTo>
                    <a:lnTo>
                      <a:pt x="539" y="213"/>
                    </a:lnTo>
                    <a:lnTo>
                      <a:pt x="530" y="229"/>
                    </a:lnTo>
                    <a:lnTo>
                      <a:pt x="523" y="246"/>
                    </a:lnTo>
                    <a:lnTo>
                      <a:pt x="508" y="279"/>
                    </a:lnTo>
                    <a:lnTo>
                      <a:pt x="497" y="313"/>
                    </a:lnTo>
                    <a:lnTo>
                      <a:pt x="488" y="346"/>
                    </a:lnTo>
                    <a:lnTo>
                      <a:pt x="481" y="378"/>
                    </a:lnTo>
                    <a:lnTo>
                      <a:pt x="474" y="408"/>
                    </a:lnTo>
                    <a:lnTo>
                      <a:pt x="470" y="436"/>
                    </a:lnTo>
                    <a:lnTo>
                      <a:pt x="467" y="463"/>
                    </a:lnTo>
                    <a:lnTo>
                      <a:pt x="465" y="485"/>
                    </a:lnTo>
                    <a:lnTo>
                      <a:pt x="464" y="519"/>
                    </a:lnTo>
                    <a:lnTo>
                      <a:pt x="464" y="535"/>
                    </a:lnTo>
                    <a:lnTo>
                      <a:pt x="464" y="535"/>
                    </a:lnTo>
                    <a:lnTo>
                      <a:pt x="465" y="561"/>
                    </a:lnTo>
                    <a:lnTo>
                      <a:pt x="465" y="561"/>
                    </a:lnTo>
                    <a:lnTo>
                      <a:pt x="467" y="600"/>
                    </a:lnTo>
                    <a:lnTo>
                      <a:pt x="468" y="649"/>
                    </a:lnTo>
                    <a:lnTo>
                      <a:pt x="467" y="677"/>
                    </a:lnTo>
                    <a:lnTo>
                      <a:pt x="466" y="707"/>
                    </a:lnTo>
                    <a:lnTo>
                      <a:pt x="464" y="738"/>
                    </a:lnTo>
                    <a:lnTo>
                      <a:pt x="460" y="772"/>
                    </a:lnTo>
                    <a:lnTo>
                      <a:pt x="460" y="772"/>
                    </a:lnTo>
                    <a:lnTo>
                      <a:pt x="458" y="787"/>
                    </a:lnTo>
                    <a:lnTo>
                      <a:pt x="457" y="803"/>
                    </a:lnTo>
                    <a:lnTo>
                      <a:pt x="457" y="818"/>
                    </a:lnTo>
                    <a:lnTo>
                      <a:pt x="458" y="833"/>
                    </a:lnTo>
                    <a:lnTo>
                      <a:pt x="460" y="848"/>
                    </a:lnTo>
                    <a:lnTo>
                      <a:pt x="462" y="863"/>
                    </a:lnTo>
                    <a:lnTo>
                      <a:pt x="465" y="877"/>
                    </a:lnTo>
                    <a:lnTo>
                      <a:pt x="469" y="892"/>
                    </a:lnTo>
                    <a:lnTo>
                      <a:pt x="474" y="906"/>
                    </a:lnTo>
                    <a:lnTo>
                      <a:pt x="479" y="919"/>
                    </a:lnTo>
                    <a:lnTo>
                      <a:pt x="487" y="933"/>
                    </a:lnTo>
                    <a:lnTo>
                      <a:pt x="494" y="946"/>
                    </a:lnTo>
                    <a:lnTo>
                      <a:pt x="502" y="958"/>
                    </a:lnTo>
                    <a:lnTo>
                      <a:pt x="510" y="970"/>
                    </a:lnTo>
                    <a:lnTo>
                      <a:pt x="519" y="983"/>
                    </a:lnTo>
                    <a:lnTo>
                      <a:pt x="530" y="994"/>
                    </a:lnTo>
                    <a:lnTo>
                      <a:pt x="530" y="994"/>
                    </a:lnTo>
                    <a:lnTo>
                      <a:pt x="539" y="1002"/>
                    </a:lnTo>
                    <a:lnTo>
                      <a:pt x="548" y="1011"/>
                    </a:lnTo>
                    <a:lnTo>
                      <a:pt x="548" y="1011"/>
                    </a:lnTo>
                    <a:lnTo>
                      <a:pt x="492" y="1073"/>
                    </a:lnTo>
                    <a:lnTo>
                      <a:pt x="453" y="1117"/>
                    </a:lnTo>
                    <a:lnTo>
                      <a:pt x="411" y="1166"/>
                    </a:lnTo>
                    <a:lnTo>
                      <a:pt x="411" y="1166"/>
                    </a:lnTo>
                    <a:close/>
                    <a:moveTo>
                      <a:pt x="567" y="958"/>
                    </a:moveTo>
                    <a:lnTo>
                      <a:pt x="567" y="958"/>
                    </a:lnTo>
                    <a:lnTo>
                      <a:pt x="558" y="949"/>
                    </a:lnTo>
                    <a:lnTo>
                      <a:pt x="551" y="940"/>
                    </a:lnTo>
                    <a:lnTo>
                      <a:pt x="544" y="931"/>
                    </a:lnTo>
                    <a:lnTo>
                      <a:pt x="538" y="920"/>
                    </a:lnTo>
                    <a:lnTo>
                      <a:pt x="532" y="909"/>
                    </a:lnTo>
                    <a:lnTo>
                      <a:pt x="527" y="899"/>
                    </a:lnTo>
                    <a:lnTo>
                      <a:pt x="522" y="888"/>
                    </a:lnTo>
                    <a:lnTo>
                      <a:pt x="518" y="876"/>
                    </a:lnTo>
                    <a:lnTo>
                      <a:pt x="514" y="864"/>
                    </a:lnTo>
                    <a:lnTo>
                      <a:pt x="512" y="853"/>
                    </a:lnTo>
                    <a:lnTo>
                      <a:pt x="510" y="840"/>
                    </a:lnTo>
                    <a:lnTo>
                      <a:pt x="509" y="828"/>
                    </a:lnTo>
                    <a:lnTo>
                      <a:pt x="508" y="816"/>
                    </a:lnTo>
                    <a:lnTo>
                      <a:pt x="508" y="804"/>
                    </a:lnTo>
                    <a:lnTo>
                      <a:pt x="509" y="791"/>
                    </a:lnTo>
                    <a:lnTo>
                      <a:pt x="510" y="778"/>
                    </a:lnTo>
                    <a:lnTo>
                      <a:pt x="510" y="778"/>
                    </a:lnTo>
                    <a:lnTo>
                      <a:pt x="514" y="744"/>
                    </a:lnTo>
                    <a:lnTo>
                      <a:pt x="517" y="710"/>
                    </a:lnTo>
                    <a:lnTo>
                      <a:pt x="518" y="679"/>
                    </a:lnTo>
                    <a:lnTo>
                      <a:pt x="519" y="650"/>
                    </a:lnTo>
                    <a:lnTo>
                      <a:pt x="518" y="622"/>
                    </a:lnTo>
                    <a:lnTo>
                      <a:pt x="518" y="598"/>
                    </a:lnTo>
                    <a:lnTo>
                      <a:pt x="516" y="558"/>
                    </a:lnTo>
                    <a:lnTo>
                      <a:pt x="516" y="558"/>
                    </a:lnTo>
                    <a:lnTo>
                      <a:pt x="515" y="543"/>
                    </a:lnTo>
                    <a:lnTo>
                      <a:pt x="515" y="543"/>
                    </a:lnTo>
                    <a:lnTo>
                      <a:pt x="527" y="534"/>
                    </a:lnTo>
                    <a:lnTo>
                      <a:pt x="544" y="523"/>
                    </a:lnTo>
                    <a:lnTo>
                      <a:pt x="567" y="513"/>
                    </a:lnTo>
                    <a:lnTo>
                      <a:pt x="592" y="502"/>
                    </a:lnTo>
                    <a:lnTo>
                      <a:pt x="606" y="496"/>
                    </a:lnTo>
                    <a:lnTo>
                      <a:pt x="620" y="492"/>
                    </a:lnTo>
                    <a:lnTo>
                      <a:pt x="634" y="489"/>
                    </a:lnTo>
                    <a:lnTo>
                      <a:pt x="650" y="486"/>
                    </a:lnTo>
                    <a:lnTo>
                      <a:pt x="664" y="484"/>
                    </a:lnTo>
                    <a:lnTo>
                      <a:pt x="678" y="484"/>
                    </a:lnTo>
                    <a:lnTo>
                      <a:pt x="693" y="484"/>
                    </a:lnTo>
                    <a:lnTo>
                      <a:pt x="706" y="487"/>
                    </a:lnTo>
                    <a:lnTo>
                      <a:pt x="706" y="487"/>
                    </a:lnTo>
                    <a:lnTo>
                      <a:pt x="717" y="490"/>
                    </a:lnTo>
                    <a:lnTo>
                      <a:pt x="727" y="495"/>
                    </a:lnTo>
                    <a:lnTo>
                      <a:pt x="737" y="502"/>
                    </a:lnTo>
                    <a:lnTo>
                      <a:pt x="745" y="509"/>
                    </a:lnTo>
                    <a:lnTo>
                      <a:pt x="751" y="518"/>
                    </a:lnTo>
                    <a:lnTo>
                      <a:pt x="757" y="528"/>
                    </a:lnTo>
                    <a:lnTo>
                      <a:pt x="762" y="541"/>
                    </a:lnTo>
                    <a:lnTo>
                      <a:pt x="765" y="554"/>
                    </a:lnTo>
                    <a:lnTo>
                      <a:pt x="765" y="554"/>
                    </a:lnTo>
                    <a:lnTo>
                      <a:pt x="773" y="589"/>
                    </a:lnTo>
                    <a:lnTo>
                      <a:pt x="778" y="621"/>
                    </a:lnTo>
                    <a:lnTo>
                      <a:pt x="782" y="652"/>
                    </a:lnTo>
                    <a:lnTo>
                      <a:pt x="784" y="680"/>
                    </a:lnTo>
                    <a:lnTo>
                      <a:pt x="785" y="706"/>
                    </a:lnTo>
                    <a:lnTo>
                      <a:pt x="784" y="730"/>
                    </a:lnTo>
                    <a:lnTo>
                      <a:pt x="783" y="752"/>
                    </a:lnTo>
                    <a:lnTo>
                      <a:pt x="781" y="773"/>
                    </a:lnTo>
                    <a:lnTo>
                      <a:pt x="778" y="791"/>
                    </a:lnTo>
                    <a:lnTo>
                      <a:pt x="774" y="810"/>
                    </a:lnTo>
                    <a:lnTo>
                      <a:pt x="768" y="826"/>
                    </a:lnTo>
                    <a:lnTo>
                      <a:pt x="763" y="841"/>
                    </a:lnTo>
                    <a:lnTo>
                      <a:pt x="753" y="869"/>
                    </a:lnTo>
                    <a:lnTo>
                      <a:pt x="742" y="895"/>
                    </a:lnTo>
                    <a:lnTo>
                      <a:pt x="742" y="895"/>
                    </a:lnTo>
                    <a:lnTo>
                      <a:pt x="733" y="914"/>
                    </a:lnTo>
                    <a:lnTo>
                      <a:pt x="725" y="934"/>
                    </a:lnTo>
                    <a:lnTo>
                      <a:pt x="721" y="944"/>
                    </a:lnTo>
                    <a:lnTo>
                      <a:pt x="721" y="944"/>
                    </a:lnTo>
                    <a:lnTo>
                      <a:pt x="708" y="982"/>
                    </a:lnTo>
                    <a:lnTo>
                      <a:pt x="702" y="999"/>
                    </a:lnTo>
                    <a:lnTo>
                      <a:pt x="697" y="1017"/>
                    </a:lnTo>
                    <a:lnTo>
                      <a:pt x="697" y="1017"/>
                    </a:lnTo>
                    <a:lnTo>
                      <a:pt x="679" y="1016"/>
                    </a:lnTo>
                    <a:lnTo>
                      <a:pt x="662" y="1012"/>
                    </a:lnTo>
                    <a:lnTo>
                      <a:pt x="644" y="1007"/>
                    </a:lnTo>
                    <a:lnTo>
                      <a:pt x="627" y="1001"/>
                    </a:lnTo>
                    <a:lnTo>
                      <a:pt x="611" y="993"/>
                    </a:lnTo>
                    <a:lnTo>
                      <a:pt x="595" y="983"/>
                    </a:lnTo>
                    <a:lnTo>
                      <a:pt x="581" y="971"/>
                    </a:lnTo>
                    <a:lnTo>
                      <a:pt x="567" y="958"/>
                    </a:lnTo>
                    <a:lnTo>
                      <a:pt x="567" y="958"/>
                    </a:lnTo>
                    <a:close/>
                    <a:moveTo>
                      <a:pt x="574" y="1221"/>
                    </a:moveTo>
                    <a:lnTo>
                      <a:pt x="574" y="1221"/>
                    </a:lnTo>
                    <a:lnTo>
                      <a:pt x="564" y="1218"/>
                    </a:lnTo>
                    <a:lnTo>
                      <a:pt x="554" y="1214"/>
                    </a:lnTo>
                    <a:lnTo>
                      <a:pt x="546" y="1210"/>
                    </a:lnTo>
                    <a:lnTo>
                      <a:pt x="540" y="1206"/>
                    </a:lnTo>
                    <a:lnTo>
                      <a:pt x="540" y="1206"/>
                    </a:lnTo>
                    <a:lnTo>
                      <a:pt x="553" y="1202"/>
                    </a:lnTo>
                    <a:lnTo>
                      <a:pt x="564" y="1199"/>
                    </a:lnTo>
                    <a:lnTo>
                      <a:pt x="577" y="1196"/>
                    </a:lnTo>
                    <a:lnTo>
                      <a:pt x="577" y="1196"/>
                    </a:lnTo>
                    <a:lnTo>
                      <a:pt x="608" y="1189"/>
                    </a:lnTo>
                    <a:lnTo>
                      <a:pt x="632" y="1181"/>
                    </a:lnTo>
                    <a:lnTo>
                      <a:pt x="653" y="1175"/>
                    </a:lnTo>
                    <a:lnTo>
                      <a:pt x="668" y="1167"/>
                    </a:lnTo>
                    <a:lnTo>
                      <a:pt x="681" y="1159"/>
                    </a:lnTo>
                    <a:lnTo>
                      <a:pt x="693" y="1149"/>
                    </a:lnTo>
                    <a:lnTo>
                      <a:pt x="703" y="1137"/>
                    </a:lnTo>
                    <a:lnTo>
                      <a:pt x="714" y="1124"/>
                    </a:lnTo>
                    <a:lnTo>
                      <a:pt x="714" y="1124"/>
                    </a:lnTo>
                    <a:lnTo>
                      <a:pt x="726" y="1109"/>
                    </a:lnTo>
                    <a:lnTo>
                      <a:pt x="741" y="1091"/>
                    </a:lnTo>
                    <a:lnTo>
                      <a:pt x="741" y="1091"/>
                    </a:lnTo>
                    <a:lnTo>
                      <a:pt x="741" y="1091"/>
                    </a:lnTo>
                    <a:lnTo>
                      <a:pt x="741" y="1091"/>
                    </a:lnTo>
                    <a:lnTo>
                      <a:pt x="747" y="1086"/>
                    </a:lnTo>
                    <a:lnTo>
                      <a:pt x="752" y="1081"/>
                    </a:lnTo>
                    <a:lnTo>
                      <a:pt x="756" y="1079"/>
                    </a:lnTo>
                    <a:lnTo>
                      <a:pt x="761" y="1078"/>
                    </a:lnTo>
                    <a:lnTo>
                      <a:pt x="765" y="1078"/>
                    </a:lnTo>
                    <a:lnTo>
                      <a:pt x="769" y="1078"/>
                    </a:lnTo>
                    <a:lnTo>
                      <a:pt x="779" y="1082"/>
                    </a:lnTo>
                    <a:lnTo>
                      <a:pt x="779" y="1082"/>
                    </a:lnTo>
                    <a:lnTo>
                      <a:pt x="783" y="1084"/>
                    </a:lnTo>
                    <a:lnTo>
                      <a:pt x="787" y="1087"/>
                    </a:lnTo>
                    <a:lnTo>
                      <a:pt x="795" y="1095"/>
                    </a:lnTo>
                    <a:lnTo>
                      <a:pt x="801" y="1105"/>
                    </a:lnTo>
                    <a:lnTo>
                      <a:pt x="805" y="1116"/>
                    </a:lnTo>
                    <a:lnTo>
                      <a:pt x="805" y="1116"/>
                    </a:lnTo>
                    <a:lnTo>
                      <a:pt x="807" y="1123"/>
                    </a:lnTo>
                    <a:lnTo>
                      <a:pt x="807" y="1131"/>
                    </a:lnTo>
                    <a:lnTo>
                      <a:pt x="806" y="1139"/>
                    </a:lnTo>
                    <a:lnTo>
                      <a:pt x="804" y="1143"/>
                    </a:lnTo>
                    <a:lnTo>
                      <a:pt x="802" y="1149"/>
                    </a:lnTo>
                    <a:lnTo>
                      <a:pt x="802" y="1149"/>
                    </a:lnTo>
                    <a:lnTo>
                      <a:pt x="790" y="1164"/>
                    </a:lnTo>
                    <a:lnTo>
                      <a:pt x="777" y="1178"/>
                    </a:lnTo>
                    <a:lnTo>
                      <a:pt x="763" y="1191"/>
                    </a:lnTo>
                    <a:lnTo>
                      <a:pt x="749" y="1201"/>
                    </a:lnTo>
                    <a:lnTo>
                      <a:pt x="735" y="1209"/>
                    </a:lnTo>
                    <a:lnTo>
                      <a:pt x="719" y="1216"/>
                    </a:lnTo>
                    <a:lnTo>
                      <a:pt x="705" y="1221"/>
                    </a:lnTo>
                    <a:lnTo>
                      <a:pt x="690" y="1225"/>
                    </a:lnTo>
                    <a:lnTo>
                      <a:pt x="674" y="1227"/>
                    </a:lnTo>
                    <a:lnTo>
                      <a:pt x="659" y="1229"/>
                    </a:lnTo>
                    <a:lnTo>
                      <a:pt x="644" y="1230"/>
                    </a:lnTo>
                    <a:lnTo>
                      <a:pt x="629" y="1229"/>
                    </a:lnTo>
                    <a:lnTo>
                      <a:pt x="615" y="1228"/>
                    </a:lnTo>
                    <a:lnTo>
                      <a:pt x="600" y="1226"/>
                    </a:lnTo>
                    <a:lnTo>
                      <a:pt x="587" y="1224"/>
                    </a:lnTo>
                    <a:lnTo>
                      <a:pt x="574" y="1221"/>
                    </a:lnTo>
                    <a:lnTo>
                      <a:pt x="574" y="1221"/>
                    </a:lnTo>
                    <a:close/>
                    <a:moveTo>
                      <a:pt x="1058" y="1671"/>
                    </a:moveTo>
                    <a:lnTo>
                      <a:pt x="1058" y="1671"/>
                    </a:lnTo>
                    <a:lnTo>
                      <a:pt x="1038" y="1675"/>
                    </a:lnTo>
                    <a:lnTo>
                      <a:pt x="1018" y="1676"/>
                    </a:lnTo>
                    <a:lnTo>
                      <a:pt x="1002" y="1677"/>
                    </a:lnTo>
                    <a:lnTo>
                      <a:pt x="986" y="1675"/>
                    </a:lnTo>
                    <a:lnTo>
                      <a:pt x="971" y="1672"/>
                    </a:lnTo>
                    <a:lnTo>
                      <a:pt x="958" y="1668"/>
                    </a:lnTo>
                    <a:lnTo>
                      <a:pt x="947" y="1661"/>
                    </a:lnTo>
                    <a:lnTo>
                      <a:pt x="935" y="1655"/>
                    </a:lnTo>
                    <a:lnTo>
                      <a:pt x="926" y="1647"/>
                    </a:lnTo>
                    <a:lnTo>
                      <a:pt x="917" y="1638"/>
                    </a:lnTo>
                    <a:lnTo>
                      <a:pt x="909" y="1629"/>
                    </a:lnTo>
                    <a:lnTo>
                      <a:pt x="902" y="1618"/>
                    </a:lnTo>
                    <a:lnTo>
                      <a:pt x="895" y="1607"/>
                    </a:lnTo>
                    <a:lnTo>
                      <a:pt x="889" y="1596"/>
                    </a:lnTo>
                    <a:lnTo>
                      <a:pt x="878" y="1571"/>
                    </a:lnTo>
                    <a:lnTo>
                      <a:pt x="878" y="1571"/>
                    </a:lnTo>
                    <a:lnTo>
                      <a:pt x="875" y="1562"/>
                    </a:lnTo>
                    <a:lnTo>
                      <a:pt x="873" y="1549"/>
                    </a:lnTo>
                    <a:lnTo>
                      <a:pt x="870" y="1532"/>
                    </a:lnTo>
                    <a:lnTo>
                      <a:pt x="868" y="1514"/>
                    </a:lnTo>
                    <a:lnTo>
                      <a:pt x="864" y="1467"/>
                    </a:lnTo>
                    <a:lnTo>
                      <a:pt x="860" y="1412"/>
                    </a:lnTo>
                    <a:lnTo>
                      <a:pt x="858" y="1348"/>
                    </a:lnTo>
                    <a:lnTo>
                      <a:pt x="858" y="1279"/>
                    </a:lnTo>
                    <a:lnTo>
                      <a:pt x="858" y="1204"/>
                    </a:lnTo>
                    <a:lnTo>
                      <a:pt x="859" y="1125"/>
                    </a:lnTo>
                    <a:lnTo>
                      <a:pt x="859" y="1125"/>
                    </a:lnTo>
                    <a:lnTo>
                      <a:pt x="859" y="1121"/>
                    </a:lnTo>
                    <a:lnTo>
                      <a:pt x="858" y="1117"/>
                    </a:lnTo>
                    <a:lnTo>
                      <a:pt x="858" y="1117"/>
                    </a:lnTo>
                    <a:lnTo>
                      <a:pt x="854" y="1103"/>
                    </a:lnTo>
                    <a:lnTo>
                      <a:pt x="854" y="1103"/>
                    </a:lnTo>
                    <a:lnTo>
                      <a:pt x="850" y="1091"/>
                    </a:lnTo>
                    <a:lnTo>
                      <a:pt x="846" y="1080"/>
                    </a:lnTo>
                    <a:lnTo>
                      <a:pt x="840" y="1070"/>
                    </a:lnTo>
                    <a:lnTo>
                      <a:pt x="833" y="1061"/>
                    </a:lnTo>
                    <a:lnTo>
                      <a:pt x="826" y="1052"/>
                    </a:lnTo>
                    <a:lnTo>
                      <a:pt x="817" y="1045"/>
                    </a:lnTo>
                    <a:lnTo>
                      <a:pt x="808" y="1039"/>
                    </a:lnTo>
                    <a:lnTo>
                      <a:pt x="798" y="1035"/>
                    </a:lnTo>
                    <a:lnTo>
                      <a:pt x="798" y="1035"/>
                    </a:lnTo>
                    <a:lnTo>
                      <a:pt x="789" y="1031"/>
                    </a:lnTo>
                    <a:lnTo>
                      <a:pt x="778" y="1028"/>
                    </a:lnTo>
                    <a:lnTo>
                      <a:pt x="770" y="1027"/>
                    </a:lnTo>
                    <a:lnTo>
                      <a:pt x="763" y="1027"/>
                    </a:lnTo>
                    <a:lnTo>
                      <a:pt x="755" y="1027"/>
                    </a:lnTo>
                    <a:lnTo>
                      <a:pt x="747" y="1029"/>
                    </a:lnTo>
                    <a:lnTo>
                      <a:pt x="747" y="1029"/>
                    </a:lnTo>
                    <a:lnTo>
                      <a:pt x="751" y="1013"/>
                    </a:lnTo>
                    <a:lnTo>
                      <a:pt x="756" y="997"/>
                    </a:lnTo>
                    <a:lnTo>
                      <a:pt x="769" y="962"/>
                    </a:lnTo>
                    <a:lnTo>
                      <a:pt x="773" y="952"/>
                    </a:lnTo>
                    <a:lnTo>
                      <a:pt x="773" y="952"/>
                    </a:lnTo>
                    <a:lnTo>
                      <a:pt x="780" y="934"/>
                    </a:lnTo>
                    <a:lnTo>
                      <a:pt x="788" y="915"/>
                    </a:lnTo>
                    <a:lnTo>
                      <a:pt x="788" y="915"/>
                    </a:lnTo>
                    <a:lnTo>
                      <a:pt x="800" y="889"/>
                    </a:lnTo>
                    <a:lnTo>
                      <a:pt x="811" y="858"/>
                    </a:lnTo>
                    <a:lnTo>
                      <a:pt x="818" y="841"/>
                    </a:lnTo>
                    <a:lnTo>
                      <a:pt x="823" y="823"/>
                    </a:lnTo>
                    <a:lnTo>
                      <a:pt x="827" y="804"/>
                    </a:lnTo>
                    <a:lnTo>
                      <a:pt x="831" y="783"/>
                    </a:lnTo>
                    <a:lnTo>
                      <a:pt x="833" y="761"/>
                    </a:lnTo>
                    <a:lnTo>
                      <a:pt x="835" y="736"/>
                    </a:lnTo>
                    <a:lnTo>
                      <a:pt x="835" y="709"/>
                    </a:lnTo>
                    <a:lnTo>
                      <a:pt x="835" y="681"/>
                    </a:lnTo>
                    <a:lnTo>
                      <a:pt x="833" y="650"/>
                    </a:lnTo>
                    <a:lnTo>
                      <a:pt x="829" y="616"/>
                    </a:lnTo>
                    <a:lnTo>
                      <a:pt x="823" y="581"/>
                    </a:lnTo>
                    <a:lnTo>
                      <a:pt x="816" y="543"/>
                    </a:lnTo>
                    <a:lnTo>
                      <a:pt x="816" y="543"/>
                    </a:lnTo>
                    <a:lnTo>
                      <a:pt x="811" y="528"/>
                    </a:lnTo>
                    <a:lnTo>
                      <a:pt x="807" y="515"/>
                    </a:lnTo>
                    <a:lnTo>
                      <a:pt x="801" y="503"/>
                    </a:lnTo>
                    <a:lnTo>
                      <a:pt x="795" y="491"/>
                    </a:lnTo>
                    <a:lnTo>
                      <a:pt x="788" y="481"/>
                    </a:lnTo>
                    <a:lnTo>
                      <a:pt x="780" y="472"/>
                    </a:lnTo>
                    <a:lnTo>
                      <a:pt x="770" y="463"/>
                    </a:lnTo>
                    <a:lnTo>
                      <a:pt x="761" y="456"/>
                    </a:lnTo>
                    <a:lnTo>
                      <a:pt x="750" y="449"/>
                    </a:lnTo>
                    <a:lnTo>
                      <a:pt x="739" y="444"/>
                    </a:lnTo>
                    <a:lnTo>
                      <a:pt x="726" y="439"/>
                    </a:lnTo>
                    <a:lnTo>
                      <a:pt x="714" y="436"/>
                    </a:lnTo>
                    <a:lnTo>
                      <a:pt x="700" y="434"/>
                    </a:lnTo>
                    <a:lnTo>
                      <a:pt x="685" y="433"/>
                    </a:lnTo>
                    <a:lnTo>
                      <a:pt x="670" y="433"/>
                    </a:lnTo>
                    <a:lnTo>
                      <a:pt x="655" y="434"/>
                    </a:lnTo>
                    <a:lnTo>
                      <a:pt x="655" y="434"/>
                    </a:lnTo>
                    <a:lnTo>
                      <a:pt x="635" y="437"/>
                    </a:lnTo>
                    <a:lnTo>
                      <a:pt x="617" y="441"/>
                    </a:lnTo>
                    <a:lnTo>
                      <a:pt x="599" y="445"/>
                    </a:lnTo>
                    <a:lnTo>
                      <a:pt x="582" y="450"/>
                    </a:lnTo>
                    <a:lnTo>
                      <a:pt x="568" y="457"/>
                    </a:lnTo>
                    <a:lnTo>
                      <a:pt x="553" y="463"/>
                    </a:lnTo>
                    <a:lnTo>
                      <a:pt x="532" y="473"/>
                    </a:lnTo>
                    <a:lnTo>
                      <a:pt x="532" y="473"/>
                    </a:lnTo>
                    <a:lnTo>
                      <a:pt x="517" y="480"/>
                    </a:lnTo>
                    <a:lnTo>
                      <a:pt x="517" y="480"/>
                    </a:lnTo>
                    <a:lnTo>
                      <a:pt x="520" y="447"/>
                    </a:lnTo>
                    <a:lnTo>
                      <a:pt x="527" y="409"/>
                    </a:lnTo>
                    <a:lnTo>
                      <a:pt x="531" y="389"/>
                    </a:lnTo>
                    <a:lnTo>
                      <a:pt x="535" y="368"/>
                    </a:lnTo>
                    <a:lnTo>
                      <a:pt x="541" y="346"/>
                    </a:lnTo>
                    <a:lnTo>
                      <a:pt x="547" y="325"/>
                    </a:lnTo>
                    <a:lnTo>
                      <a:pt x="555" y="302"/>
                    </a:lnTo>
                    <a:lnTo>
                      <a:pt x="564" y="279"/>
                    </a:lnTo>
                    <a:lnTo>
                      <a:pt x="574" y="258"/>
                    </a:lnTo>
                    <a:lnTo>
                      <a:pt x="584" y="236"/>
                    </a:lnTo>
                    <a:lnTo>
                      <a:pt x="596" y="215"/>
                    </a:lnTo>
                    <a:lnTo>
                      <a:pt x="611" y="195"/>
                    </a:lnTo>
                    <a:lnTo>
                      <a:pt x="626" y="176"/>
                    </a:lnTo>
                    <a:lnTo>
                      <a:pt x="642" y="158"/>
                    </a:lnTo>
                    <a:lnTo>
                      <a:pt x="642" y="158"/>
                    </a:lnTo>
                    <a:lnTo>
                      <a:pt x="654" y="146"/>
                    </a:lnTo>
                    <a:lnTo>
                      <a:pt x="665" y="136"/>
                    </a:lnTo>
                    <a:lnTo>
                      <a:pt x="677" y="127"/>
                    </a:lnTo>
                    <a:lnTo>
                      <a:pt x="691" y="119"/>
                    </a:lnTo>
                    <a:lnTo>
                      <a:pt x="703" y="111"/>
                    </a:lnTo>
                    <a:lnTo>
                      <a:pt x="716" y="103"/>
                    </a:lnTo>
                    <a:lnTo>
                      <a:pt x="731" y="97"/>
                    </a:lnTo>
                    <a:lnTo>
                      <a:pt x="745" y="91"/>
                    </a:lnTo>
                    <a:lnTo>
                      <a:pt x="760" y="86"/>
                    </a:lnTo>
                    <a:lnTo>
                      <a:pt x="775" y="82"/>
                    </a:lnTo>
                    <a:lnTo>
                      <a:pt x="791" y="78"/>
                    </a:lnTo>
                    <a:lnTo>
                      <a:pt x="806" y="75"/>
                    </a:lnTo>
                    <a:lnTo>
                      <a:pt x="823" y="73"/>
                    </a:lnTo>
                    <a:lnTo>
                      <a:pt x="840" y="72"/>
                    </a:lnTo>
                    <a:lnTo>
                      <a:pt x="858" y="71"/>
                    </a:lnTo>
                    <a:lnTo>
                      <a:pt x="875" y="71"/>
                    </a:lnTo>
                    <a:lnTo>
                      <a:pt x="875" y="71"/>
                    </a:lnTo>
                    <a:lnTo>
                      <a:pt x="910" y="72"/>
                    </a:lnTo>
                    <a:lnTo>
                      <a:pt x="943" y="76"/>
                    </a:lnTo>
                    <a:lnTo>
                      <a:pt x="974" y="81"/>
                    </a:lnTo>
                    <a:lnTo>
                      <a:pt x="1004" y="88"/>
                    </a:lnTo>
                    <a:lnTo>
                      <a:pt x="1032" y="97"/>
                    </a:lnTo>
                    <a:lnTo>
                      <a:pt x="1059" y="107"/>
                    </a:lnTo>
                    <a:lnTo>
                      <a:pt x="1084" y="119"/>
                    </a:lnTo>
                    <a:lnTo>
                      <a:pt x="1109" y="131"/>
                    </a:lnTo>
                    <a:lnTo>
                      <a:pt x="1131" y="144"/>
                    </a:lnTo>
                    <a:lnTo>
                      <a:pt x="1153" y="159"/>
                    </a:lnTo>
                    <a:lnTo>
                      <a:pt x="1172" y="174"/>
                    </a:lnTo>
                    <a:lnTo>
                      <a:pt x="1191" y="188"/>
                    </a:lnTo>
                    <a:lnTo>
                      <a:pt x="1208" y="204"/>
                    </a:lnTo>
                    <a:lnTo>
                      <a:pt x="1224" y="220"/>
                    </a:lnTo>
                    <a:lnTo>
                      <a:pt x="1239" y="235"/>
                    </a:lnTo>
                    <a:lnTo>
                      <a:pt x="1252" y="250"/>
                    </a:lnTo>
                    <a:lnTo>
                      <a:pt x="1252" y="250"/>
                    </a:lnTo>
                    <a:lnTo>
                      <a:pt x="1273" y="276"/>
                    </a:lnTo>
                    <a:lnTo>
                      <a:pt x="1291" y="302"/>
                    </a:lnTo>
                    <a:lnTo>
                      <a:pt x="1307" y="327"/>
                    </a:lnTo>
                    <a:lnTo>
                      <a:pt x="1321" y="350"/>
                    </a:lnTo>
                    <a:lnTo>
                      <a:pt x="1332" y="373"/>
                    </a:lnTo>
                    <a:lnTo>
                      <a:pt x="1342" y="393"/>
                    </a:lnTo>
                    <a:lnTo>
                      <a:pt x="1349" y="412"/>
                    </a:lnTo>
                    <a:lnTo>
                      <a:pt x="1356" y="427"/>
                    </a:lnTo>
                    <a:lnTo>
                      <a:pt x="1356" y="427"/>
                    </a:lnTo>
                    <a:lnTo>
                      <a:pt x="1337" y="426"/>
                    </a:lnTo>
                    <a:lnTo>
                      <a:pt x="1321" y="425"/>
                    </a:lnTo>
                    <a:lnTo>
                      <a:pt x="1304" y="425"/>
                    </a:lnTo>
                    <a:lnTo>
                      <a:pt x="1289" y="425"/>
                    </a:lnTo>
                    <a:lnTo>
                      <a:pt x="1275" y="426"/>
                    </a:lnTo>
                    <a:lnTo>
                      <a:pt x="1260" y="428"/>
                    </a:lnTo>
                    <a:lnTo>
                      <a:pt x="1248" y="431"/>
                    </a:lnTo>
                    <a:lnTo>
                      <a:pt x="1235" y="434"/>
                    </a:lnTo>
                    <a:lnTo>
                      <a:pt x="1223" y="437"/>
                    </a:lnTo>
                    <a:lnTo>
                      <a:pt x="1212" y="442"/>
                    </a:lnTo>
                    <a:lnTo>
                      <a:pt x="1202" y="447"/>
                    </a:lnTo>
                    <a:lnTo>
                      <a:pt x="1193" y="453"/>
                    </a:lnTo>
                    <a:lnTo>
                      <a:pt x="1183" y="460"/>
                    </a:lnTo>
                    <a:lnTo>
                      <a:pt x="1176" y="467"/>
                    </a:lnTo>
                    <a:lnTo>
                      <a:pt x="1168" y="475"/>
                    </a:lnTo>
                    <a:lnTo>
                      <a:pt x="1162" y="483"/>
                    </a:lnTo>
                    <a:lnTo>
                      <a:pt x="1162" y="483"/>
                    </a:lnTo>
                    <a:lnTo>
                      <a:pt x="1156" y="492"/>
                    </a:lnTo>
                    <a:lnTo>
                      <a:pt x="1151" y="504"/>
                    </a:lnTo>
                    <a:lnTo>
                      <a:pt x="1146" y="514"/>
                    </a:lnTo>
                    <a:lnTo>
                      <a:pt x="1143" y="525"/>
                    </a:lnTo>
                    <a:lnTo>
                      <a:pt x="1141" y="537"/>
                    </a:lnTo>
                    <a:lnTo>
                      <a:pt x="1139" y="550"/>
                    </a:lnTo>
                    <a:lnTo>
                      <a:pt x="1138" y="562"/>
                    </a:lnTo>
                    <a:lnTo>
                      <a:pt x="1138" y="574"/>
                    </a:lnTo>
                    <a:lnTo>
                      <a:pt x="1139" y="588"/>
                    </a:lnTo>
                    <a:lnTo>
                      <a:pt x="1141" y="601"/>
                    </a:lnTo>
                    <a:lnTo>
                      <a:pt x="1145" y="628"/>
                    </a:lnTo>
                    <a:lnTo>
                      <a:pt x="1153" y="655"/>
                    </a:lnTo>
                    <a:lnTo>
                      <a:pt x="1162" y="684"/>
                    </a:lnTo>
                    <a:lnTo>
                      <a:pt x="1171" y="711"/>
                    </a:lnTo>
                    <a:lnTo>
                      <a:pt x="1182" y="738"/>
                    </a:lnTo>
                    <a:lnTo>
                      <a:pt x="1195" y="766"/>
                    </a:lnTo>
                    <a:lnTo>
                      <a:pt x="1207" y="791"/>
                    </a:lnTo>
                    <a:lnTo>
                      <a:pt x="1233" y="838"/>
                    </a:lnTo>
                    <a:lnTo>
                      <a:pt x="1254" y="878"/>
                    </a:lnTo>
                    <a:lnTo>
                      <a:pt x="1254" y="878"/>
                    </a:lnTo>
                    <a:lnTo>
                      <a:pt x="1267" y="902"/>
                    </a:lnTo>
                    <a:lnTo>
                      <a:pt x="1276" y="917"/>
                    </a:lnTo>
                    <a:lnTo>
                      <a:pt x="1276" y="917"/>
                    </a:lnTo>
                    <a:lnTo>
                      <a:pt x="1282" y="933"/>
                    </a:lnTo>
                    <a:lnTo>
                      <a:pt x="1289" y="947"/>
                    </a:lnTo>
                    <a:lnTo>
                      <a:pt x="1296" y="959"/>
                    </a:lnTo>
                    <a:lnTo>
                      <a:pt x="1303" y="970"/>
                    </a:lnTo>
                    <a:lnTo>
                      <a:pt x="1318" y="991"/>
                    </a:lnTo>
                    <a:lnTo>
                      <a:pt x="1331" y="1008"/>
                    </a:lnTo>
                    <a:lnTo>
                      <a:pt x="1331" y="1008"/>
                    </a:lnTo>
                    <a:lnTo>
                      <a:pt x="1345" y="1026"/>
                    </a:lnTo>
                    <a:lnTo>
                      <a:pt x="1345" y="1026"/>
                    </a:lnTo>
                    <a:lnTo>
                      <a:pt x="1333" y="1030"/>
                    </a:lnTo>
                    <a:lnTo>
                      <a:pt x="1320" y="1035"/>
                    </a:lnTo>
                    <a:lnTo>
                      <a:pt x="1313" y="1039"/>
                    </a:lnTo>
                    <a:lnTo>
                      <a:pt x="1306" y="1043"/>
                    </a:lnTo>
                    <a:lnTo>
                      <a:pt x="1300" y="1048"/>
                    </a:lnTo>
                    <a:lnTo>
                      <a:pt x="1294" y="1054"/>
                    </a:lnTo>
                    <a:lnTo>
                      <a:pt x="1288" y="1062"/>
                    </a:lnTo>
                    <a:lnTo>
                      <a:pt x="1283" y="1070"/>
                    </a:lnTo>
                    <a:lnTo>
                      <a:pt x="1279" y="1080"/>
                    </a:lnTo>
                    <a:lnTo>
                      <a:pt x="1275" y="1090"/>
                    </a:lnTo>
                    <a:lnTo>
                      <a:pt x="1271" y="1103"/>
                    </a:lnTo>
                    <a:lnTo>
                      <a:pt x="1269" y="1117"/>
                    </a:lnTo>
                    <a:lnTo>
                      <a:pt x="1268" y="1132"/>
                    </a:lnTo>
                    <a:lnTo>
                      <a:pt x="1268" y="1150"/>
                    </a:lnTo>
                    <a:lnTo>
                      <a:pt x="1268" y="1150"/>
                    </a:lnTo>
                    <a:lnTo>
                      <a:pt x="1262" y="1214"/>
                    </a:lnTo>
                    <a:lnTo>
                      <a:pt x="1250" y="1314"/>
                    </a:lnTo>
                    <a:lnTo>
                      <a:pt x="1237" y="1421"/>
                    </a:lnTo>
                    <a:lnTo>
                      <a:pt x="1229" y="1467"/>
                    </a:lnTo>
                    <a:lnTo>
                      <a:pt x="1224" y="1503"/>
                    </a:lnTo>
                    <a:lnTo>
                      <a:pt x="1224" y="1503"/>
                    </a:lnTo>
                    <a:lnTo>
                      <a:pt x="1220" y="1522"/>
                    </a:lnTo>
                    <a:lnTo>
                      <a:pt x="1216" y="1540"/>
                    </a:lnTo>
                    <a:lnTo>
                      <a:pt x="1211" y="1556"/>
                    </a:lnTo>
                    <a:lnTo>
                      <a:pt x="1206" y="1570"/>
                    </a:lnTo>
                    <a:lnTo>
                      <a:pt x="1200" y="1584"/>
                    </a:lnTo>
                    <a:lnTo>
                      <a:pt x="1193" y="1596"/>
                    </a:lnTo>
                    <a:lnTo>
                      <a:pt x="1184" y="1607"/>
                    </a:lnTo>
                    <a:lnTo>
                      <a:pt x="1175" y="1617"/>
                    </a:lnTo>
                    <a:lnTo>
                      <a:pt x="1165" y="1627"/>
                    </a:lnTo>
                    <a:lnTo>
                      <a:pt x="1154" y="1635"/>
                    </a:lnTo>
                    <a:lnTo>
                      <a:pt x="1141" y="1643"/>
                    </a:lnTo>
                    <a:lnTo>
                      <a:pt x="1127" y="1649"/>
                    </a:lnTo>
                    <a:lnTo>
                      <a:pt x="1113" y="1655"/>
                    </a:lnTo>
                    <a:lnTo>
                      <a:pt x="1095" y="1661"/>
                    </a:lnTo>
                    <a:lnTo>
                      <a:pt x="1078" y="1667"/>
                    </a:lnTo>
                    <a:lnTo>
                      <a:pt x="1058" y="1671"/>
                    </a:lnTo>
                    <a:lnTo>
                      <a:pt x="1058" y="1671"/>
                    </a:lnTo>
                    <a:close/>
                    <a:moveTo>
                      <a:pt x="1530" y="1131"/>
                    </a:moveTo>
                    <a:lnTo>
                      <a:pt x="1530" y="1131"/>
                    </a:lnTo>
                    <a:lnTo>
                      <a:pt x="1518" y="1136"/>
                    </a:lnTo>
                    <a:lnTo>
                      <a:pt x="1504" y="1140"/>
                    </a:lnTo>
                    <a:lnTo>
                      <a:pt x="1490" y="1144"/>
                    </a:lnTo>
                    <a:lnTo>
                      <a:pt x="1473" y="1149"/>
                    </a:lnTo>
                    <a:lnTo>
                      <a:pt x="1457" y="1152"/>
                    </a:lnTo>
                    <a:lnTo>
                      <a:pt x="1440" y="1154"/>
                    </a:lnTo>
                    <a:lnTo>
                      <a:pt x="1422" y="1156"/>
                    </a:lnTo>
                    <a:lnTo>
                      <a:pt x="1405" y="1157"/>
                    </a:lnTo>
                    <a:lnTo>
                      <a:pt x="1405" y="1157"/>
                    </a:lnTo>
                    <a:lnTo>
                      <a:pt x="1386" y="1158"/>
                    </a:lnTo>
                    <a:lnTo>
                      <a:pt x="1370" y="1158"/>
                    </a:lnTo>
                    <a:lnTo>
                      <a:pt x="1357" y="1156"/>
                    </a:lnTo>
                    <a:lnTo>
                      <a:pt x="1345" y="1155"/>
                    </a:lnTo>
                    <a:lnTo>
                      <a:pt x="1335" y="1153"/>
                    </a:lnTo>
                    <a:lnTo>
                      <a:pt x="1328" y="1151"/>
                    </a:lnTo>
                    <a:lnTo>
                      <a:pt x="1323" y="1149"/>
                    </a:lnTo>
                    <a:lnTo>
                      <a:pt x="1320" y="1147"/>
                    </a:lnTo>
                    <a:lnTo>
                      <a:pt x="1320" y="1147"/>
                    </a:lnTo>
                    <a:lnTo>
                      <a:pt x="1320" y="1126"/>
                    </a:lnTo>
                    <a:lnTo>
                      <a:pt x="1321" y="1118"/>
                    </a:lnTo>
                    <a:lnTo>
                      <a:pt x="1322" y="1111"/>
                    </a:lnTo>
                    <a:lnTo>
                      <a:pt x="1324" y="1105"/>
                    </a:lnTo>
                    <a:lnTo>
                      <a:pt x="1326" y="1098"/>
                    </a:lnTo>
                    <a:lnTo>
                      <a:pt x="1329" y="1094"/>
                    </a:lnTo>
                    <a:lnTo>
                      <a:pt x="1331" y="1090"/>
                    </a:lnTo>
                    <a:lnTo>
                      <a:pt x="1338" y="1084"/>
                    </a:lnTo>
                    <a:lnTo>
                      <a:pt x="1345" y="1079"/>
                    </a:lnTo>
                    <a:lnTo>
                      <a:pt x="1354" y="1076"/>
                    </a:lnTo>
                    <a:lnTo>
                      <a:pt x="1363" y="1074"/>
                    </a:lnTo>
                    <a:lnTo>
                      <a:pt x="1363" y="1074"/>
                    </a:lnTo>
                    <a:lnTo>
                      <a:pt x="1374" y="1071"/>
                    </a:lnTo>
                    <a:lnTo>
                      <a:pt x="1374" y="1071"/>
                    </a:lnTo>
                    <a:lnTo>
                      <a:pt x="1381" y="1076"/>
                    </a:lnTo>
                    <a:lnTo>
                      <a:pt x="1381" y="1076"/>
                    </a:lnTo>
                    <a:lnTo>
                      <a:pt x="1389" y="1080"/>
                    </a:lnTo>
                    <a:lnTo>
                      <a:pt x="1398" y="1085"/>
                    </a:lnTo>
                    <a:lnTo>
                      <a:pt x="1408" y="1088"/>
                    </a:lnTo>
                    <a:lnTo>
                      <a:pt x="1418" y="1091"/>
                    </a:lnTo>
                    <a:lnTo>
                      <a:pt x="1429" y="1094"/>
                    </a:lnTo>
                    <a:lnTo>
                      <a:pt x="1442" y="1096"/>
                    </a:lnTo>
                    <a:lnTo>
                      <a:pt x="1454" y="1097"/>
                    </a:lnTo>
                    <a:lnTo>
                      <a:pt x="1467" y="1098"/>
                    </a:lnTo>
                    <a:lnTo>
                      <a:pt x="1497" y="1098"/>
                    </a:lnTo>
                    <a:lnTo>
                      <a:pt x="1529" y="1096"/>
                    </a:lnTo>
                    <a:lnTo>
                      <a:pt x="1563" y="1091"/>
                    </a:lnTo>
                    <a:lnTo>
                      <a:pt x="1601" y="1084"/>
                    </a:lnTo>
                    <a:lnTo>
                      <a:pt x="1601" y="1084"/>
                    </a:lnTo>
                    <a:lnTo>
                      <a:pt x="1602" y="1084"/>
                    </a:lnTo>
                    <a:lnTo>
                      <a:pt x="1602" y="1084"/>
                    </a:lnTo>
                    <a:lnTo>
                      <a:pt x="1590" y="1094"/>
                    </a:lnTo>
                    <a:lnTo>
                      <a:pt x="1574" y="1107"/>
                    </a:lnTo>
                    <a:lnTo>
                      <a:pt x="1554" y="1119"/>
                    </a:lnTo>
                    <a:lnTo>
                      <a:pt x="1530" y="1131"/>
                    </a:lnTo>
                    <a:lnTo>
                      <a:pt x="1530" y="1131"/>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20" name="Freeform 14">
                <a:extLst>
                  <a:ext uri="{FF2B5EF4-FFF2-40B4-BE49-F238E27FC236}">
                    <a16:creationId xmlns:a16="http://schemas.microsoft.com/office/drawing/2014/main" id="{8CA2BF92-12E6-482B-BFA9-66DBCEEED194}"/>
                  </a:ext>
                </a:extLst>
              </p:cNvPr>
              <p:cNvSpPr>
                <a:spLocks/>
              </p:cNvSpPr>
              <p:nvPr/>
            </p:nvSpPr>
            <p:spPr bwMode="auto">
              <a:xfrm>
                <a:off x="11231109" y="2571836"/>
                <a:ext cx="258762" cy="23813"/>
              </a:xfrm>
              <a:custGeom>
                <a:avLst/>
                <a:gdLst>
                  <a:gd name="connsiteX0" fmla="*/ 6960 w 258762"/>
                  <a:gd name="connsiteY0" fmla="*/ 6350 h 23813"/>
                  <a:gd name="connsiteX1" fmla="*/ 9667 w 258762"/>
                  <a:gd name="connsiteY1" fmla="*/ 6350 h 23813"/>
                  <a:gd name="connsiteX2" fmla="*/ 12761 w 258762"/>
                  <a:gd name="connsiteY2" fmla="*/ 6350 h 23813"/>
                  <a:gd name="connsiteX3" fmla="*/ 15854 w 258762"/>
                  <a:gd name="connsiteY3" fmla="*/ 6747 h 23813"/>
                  <a:gd name="connsiteX4" fmla="*/ 18948 w 258762"/>
                  <a:gd name="connsiteY4" fmla="*/ 7144 h 23813"/>
                  <a:gd name="connsiteX5" fmla="*/ 21655 w 258762"/>
                  <a:gd name="connsiteY5" fmla="*/ 7938 h 23813"/>
                  <a:gd name="connsiteX6" fmla="*/ 23975 w 258762"/>
                  <a:gd name="connsiteY6" fmla="*/ 8731 h 23813"/>
                  <a:gd name="connsiteX7" fmla="*/ 25908 w 258762"/>
                  <a:gd name="connsiteY7" fmla="*/ 9922 h 23813"/>
                  <a:gd name="connsiteX8" fmla="*/ 27842 w 258762"/>
                  <a:gd name="connsiteY8" fmla="*/ 11113 h 23813"/>
                  <a:gd name="connsiteX9" fmla="*/ 29389 w 258762"/>
                  <a:gd name="connsiteY9" fmla="*/ 12303 h 23813"/>
                  <a:gd name="connsiteX10" fmla="*/ 30162 w 258762"/>
                  <a:gd name="connsiteY10" fmla="*/ 13494 h 23813"/>
                  <a:gd name="connsiteX11" fmla="*/ 30162 w 258762"/>
                  <a:gd name="connsiteY11" fmla="*/ 15082 h 23813"/>
                  <a:gd name="connsiteX12" fmla="*/ 29775 w 258762"/>
                  <a:gd name="connsiteY12" fmla="*/ 16272 h 23813"/>
                  <a:gd name="connsiteX13" fmla="*/ 28229 w 258762"/>
                  <a:gd name="connsiteY13" fmla="*/ 17860 h 23813"/>
                  <a:gd name="connsiteX14" fmla="*/ 26682 w 258762"/>
                  <a:gd name="connsiteY14" fmla="*/ 19447 h 23813"/>
                  <a:gd name="connsiteX15" fmla="*/ 24748 w 258762"/>
                  <a:gd name="connsiteY15" fmla="*/ 21035 h 23813"/>
                  <a:gd name="connsiteX16" fmla="*/ 22815 w 258762"/>
                  <a:gd name="connsiteY16" fmla="*/ 22226 h 23813"/>
                  <a:gd name="connsiteX17" fmla="*/ 20108 w 258762"/>
                  <a:gd name="connsiteY17" fmla="*/ 23416 h 23813"/>
                  <a:gd name="connsiteX18" fmla="*/ 17401 w 258762"/>
                  <a:gd name="connsiteY18" fmla="*/ 23813 h 23813"/>
                  <a:gd name="connsiteX19" fmla="*/ 14308 w 258762"/>
                  <a:gd name="connsiteY19" fmla="*/ 23813 h 23813"/>
                  <a:gd name="connsiteX20" fmla="*/ 10827 w 258762"/>
                  <a:gd name="connsiteY20" fmla="*/ 23019 h 23813"/>
                  <a:gd name="connsiteX21" fmla="*/ 8121 w 258762"/>
                  <a:gd name="connsiteY21" fmla="*/ 21829 h 23813"/>
                  <a:gd name="connsiteX22" fmla="*/ 5800 w 258762"/>
                  <a:gd name="connsiteY22" fmla="*/ 20241 h 23813"/>
                  <a:gd name="connsiteX23" fmla="*/ 3867 w 258762"/>
                  <a:gd name="connsiteY23" fmla="*/ 18257 h 23813"/>
                  <a:gd name="connsiteX24" fmla="*/ 1933 w 258762"/>
                  <a:gd name="connsiteY24" fmla="*/ 15875 h 23813"/>
                  <a:gd name="connsiteX25" fmla="*/ 773 w 258762"/>
                  <a:gd name="connsiteY25" fmla="*/ 13494 h 23813"/>
                  <a:gd name="connsiteX26" fmla="*/ 0 w 258762"/>
                  <a:gd name="connsiteY26" fmla="*/ 11907 h 23813"/>
                  <a:gd name="connsiteX27" fmla="*/ 0 w 258762"/>
                  <a:gd name="connsiteY27" fmla="*/ 10319 h 23813"/>
                  <a:gd name="connsiteX28" fmla="*/ 387 w 258762"/>
                  <a:gd name="connsiteY28" fmla="*/ 9128 h 23813"/>
                  <a:gd name="connsiteX29" fmla="*/ 1547 w 258762"/>
                  <a:gd name="connsiteY29" fmla="*/ 8335 h 23813"/>
                  <a:gd name="connsiteX30" fmla="*/ 3094 w 258762"/>
                  <a:gd name="connsiteY30" fmla="*/ 7541 h 23813"/>
                  <a:gd name="connsiteX31" fmla="*/ 5027 w 258762"/>
                  <a:gd name="connsiteY31" fmla="*/ 6747 h 23813"/>
                  <a:gd name="connsiteX32" fmla="*/ 245835 w 258762"/>
                  <a:gd name="connsiteY32" fmla="*/ 0 h 23813"/>
                  <a:gd name="connsiteX33" fmla="*/ 248969 w 258762"/>
                  <a:gd name="connsiteY33" fmla="*/ 0 h 23813"/>
                  <a:gd name="connsiteX34" fmla="*/ 251319 w 258762"/>
                  <a:gd name="connsiteY34" fmla="*/ 388 h 23813"/>
                  <a:gd name="connsiteX35" fmla="*/ 253670 w 258762"/>
                  <a:gd name="connsiteY35" fmla="*/ 776 h 23813"/>
                  <a:gd name="connsiteX36" fmla="*/ 255628 w 258762"/>
                  <a:gd name="connsiteY36" fmla="*/ 1164 h 23813"/>
                  <a:gd name="connsiteX37" fmla="*/ 257195 w 258762"/>
                  <a:gd name="connsiteY37" fmla="*/ 1940 h 23813"/>
                  <a:gd name="connsiteX38" fmla="*/ 258370 w 258762"/>
                  <a:gd name="connsiteY38" fmla="*/ 3104 h 23813"/>
                  <a:gd name="connsiteX39" fmla="*/ 258762 w 258762"/>
                  <a:gd name="connsiteY39" fmla="*/ 4269 h 23813"/>
                  <a:gd name="connsiteX40" fmla="*/ 258370 w 258762"/>
                  <a:gd name="connsiteY40" fmla="*/ 5433 h 23813"/>
                  <a:gd name="connsiteX41" fmla="*/ 257979 w 258762"/>
                  <a:gd name="connsiteY41" fmla="*/ 7373 h 23813"/>
                  <a:gd name="connsiteX42" fmla="*/ 256412 w 258762"/>
                  <a:gd name="connsiteY42" fmla="*/ 9314 h 23813"/>
                  <a:gd name="connsiteX43" fmla="*/ 254845 w 258762"/>
                  <a:gd name="connsiteY43" fmla="*/ 11254 h 23813"/>
                  <a:gd name="connsiteX44" fmla="*/ 252886 w 258762"/>
                  <a:gd name="connsiteY44" fmla="*/ 13194 h 23813"/>
                  <a:gd name="connsiteX45" fmla="*/ 250144 w 258762"/>
                  <a:gd name="connsiteY45" fmla="*/ 15135 h 23813"/>
                  <a:gd name="connsiteX46" fmla="*/ 247402 w 258762"/>
                  <a:gd name="connsiteY46" fmla="*/ 16687 h 23813"/>
                  <a:gd name="connsiteX47" fmla="*/ 244660 w 258762"/>
                  <a:gd name="connsiteY47" fmla="*/ 17075 h 23813"/>
                  <a:gd name="connsiteX48" fmla="*/ 241135 w 258762"/>
                  <a:gd name="connsiteY48" fmla="*/ 17463 h 23813"/>
                  <a:gd name="connsiteX49" fmla="*/ 238393 w 258762"/>
                  <a:gd name="connsiteY49" fmla="*/ 16687 h 23813"/>
                  <a:gd name="connsiteX50" fmla="*/ 235651 w 258762"/>
                  <a:gd name="connsiteY50" fmla="*/ 15911 h 23813"/>
                  <a:gd name="connsiteX51" fmla="*/ 233301 w 258762"/>
                  <a:gd name="connsiteY51" fmla="*/ 14747 h 23813"/>
                  <a:gd name="connsiteX52" fmla="*/ 231342 w 258762"/>
                  <a:gd name="connsiteY52" fmla="*/ 12806 h 23813"/>
                  <a:gd name="connsiteX53" fmla="*/ 230167 w 258762"/>
                  <a:gd name="connsiteY53" fmla="*/ 11254 h 23813"/>
                  <a:gd name="connsiteX54" fmla="*/ 228992 w 258762"/>
                  <a:gd name="connsiteY54" fmla="*/ 9702 h 23813"/>
                  <a:gd name="connsiteX55" fmla="*/ 228600 w 258762"/>
                  <a:gd name="connsiteY55" fmla="*/ 8150 h 23813"/>
                  <a:gd name="connsiteX56" fmla="*/ 228600 w 258762"/>
                  <a:gd name="connsiteY56" fmla="*/ 6985 h 23813"/>
                  <a:gd name="connsiteX57" fmla="*/ 229383 w 258762"/>
                  <a:gd name="connsiteY57" fmla="*/ 5821 h 23813"/>
                  <a:gd name="connsiteX58" fmla="*/ 230559 w 258762"/>
                  <a:gd name="connsiteY58" fmla="*/ 4657 h 23813"/>
                  <a:gd name="connsiteX59" fmla="*/ 232517 w 258762"/>
                  <a:gd name="connsiteY59" fmla="*/ 3492 h 23813"/>
                  <a:gd name="connsiteX60" fmla="*/ 234476 w 258762"/>
                  <a:gd name="connsiteY60" fmla="*/ 2716 h 23813"/>
                  <a:gd name="connsiteX61" fmla="*/ 236826 w 258762"/>
                  <a:gd name="connsiteY61" fmla="*/ 1552 h 23813"/>
                  <a:gd name="connsiteX62" fmla="*/ 239568 w 258762"/>
                  <a:gd name="connsiteY62" fmla="*/ 1164 h 23813"/>
                  <a:gd name="connsiteX63" fmla="*/ 242702 w 258762"/>
                  <a:gd name="connsiteY63" fmla="*/ 388 h 23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258762" h="23813">
                    <a:moveTo>
                      <a:pt x="6960" y="6350"/>
                    </a:moveTo>
                    <a:lnTo>
                      <a:pt x="9667" y="6350"/>
                    </a:lnTo>
                    <a:lnTo>
                      <a:pt x="12761" y="6350"/>
                    </a:lnTo>
                    <a:lnTo>
                      <a:pt x="15854" y="6747"/>
                    </a:lnTo>
                    <a:lnTo>
                      <a:pt x="18948" y="7144"/>
                    </a:lnTo>
                    <a:lnTo>
                      <a:pt x="21655" y="7938"/>
                    </a:lnTo>
                    <a:lnTo>
                      <a:pt x="23975" y="8731"/>
                    </a:lnTo>
                    <a:lnTo>
                      <a:pt x="25908" y="9922"/>
                    </a:lnTo>
                    <a:lnTo>
                      <a:pt x="27842" y="11113"/>
                    </a:lnTo>
                    <a:lnTo>
                      <a:pt x="29389" y="12303"/>
                    </a:lnTo>
                    <a:lnTo>
                      <a:pt x="30162" y="13494"/>
                    </a:lnTo>
                    <a:lnTo>
                      <a:pt x="30162" y="15082"/>
                    </a:lnTo>
                    <a:lnTo>
                      <a:pt x="29775" y="16272"/>
                    </a:lnTo>
                    <a:lnTo>
                      <a:pt x="28229" y="17860"/>
                    </a:lnTo>
                    <a:lnTo>
                      <a:pt x="26682" y="19447"/>
                    </a:lnTo>
                    <a:lnTo>
                      <a:pt x="24748" y="21035"/>
                    </a:lnTo>
                    <a:lnTo>
                      <a:pt x="22815" y="22226"/>
                    </a:lnTo>
                    <a:lnTo>
                      <a:pt x="20108" y="23416"/>
                    </a:lnTo>
                    <a:lnTo>
                      <a:pt x="17401" y="23813"/>
                    </a:lnTo>
                    <a:lnTo>
                      <a:pt x="14308" y="23813"/>
                    </a:lnTo>
                    <a:lnTo>
                      <a:pt x="10827" y="23019"/>
                    </a:lnTo>
                    <a:lnTo>
                      <a:pt x="8121" y="21829"/>
                    </a:lnTo>
                    <a:lnTo>
                      <a:pt x="5800" y="20241"/>
                    </a:lnTo>
                    <a:lnTo>
                      <a:pt x="3867" y="18257"/>
                    </a:lnTo>
                    <a:lnTo>
                      <a:pt x="1933" y="15875"/>
                    </a:lnTo>
                    <a:lnTo>
                      <a:pt x="773" y="13494"/>
                    </a:lnTo>
                    <a:lnTo>
                      <a:pt x="0" y="11907"/>
                    </a:lnTo>
                    <a:lnTo>
                      <a:pt x="0" y="10319"/>
                    </a:lnTo>
                    <a:lnTo>
                      <a:pt x="387" y="9128"/>
                    </a:lnTo>
                    <a:lnTo>
                      <a:pt x="1547" y="8335"/>
                    </a:lnTo>
                    <a:lnTo>
                      <a:pt x="3094" y="7541"/>
                    </a:lnTo>
                    <a:lnTo>
                      <a:pt x="5027" y="6747"/>
                    </a:lnTo>
                    <a:close/>
                    <a:moveTo>
                      <a:pt x="245835" y="0"/>
                    </a:moveTo>
                    <a:lnTo>
                      <a:pt x="248969" y="0"/>
                    </a:lnTo>
                    <a:lnTo>
                      <a:pt x="251319" y="388"/>
                    </a:lnTo>
                    <a:lnTo>
                      <a:pt x="253670" y="776"/>
                    </a:lnTo>
                    <a:lnTo>
                      <a:pt x="255628" y="1164"/>
                    </a:lnTo>
                    <a:lnTo>
                      <a:pt x="257195" y="1940"/>
                    </a:lnTo>
                    <a:lnTo>
                      <a:pt x="258370" y="3104"/>
                    </a:lnTo>
                    <a:lnTo>
                      <a:pt x="258762" y="4269"/>
                    </a:lnTo>
                    <a:lnTo>
                      <a:pt x="258370" y="5433"/>
                    </a:lnTo>
                    <a:lnTo>
                      <a:pt x="257979" y="7373"/>
                    </a:lnTo>
                    <a:lnTo>
                      <a:pt x="256412" y="9314"/>
                    </a:lnTo>
                    <a:lnTo>
                      <a:pt x="254845" y="11254"/>
                    </a:lnTo>
                    <a:lnTo>
                      <a:pt x="252886" y="13194"/>
                    </a:lnTo>
                    <a:lnTo>
                      <a:pt x="250144" y="15135"/>
                    </a:lnTo>
                    <a:lnTo>
                      <a:pt x="247402" y="16687"/>
                    </a:lnTo>
                    <a:lnTo>
                      <a:pt x="244660" y="17075"/>
                    </a:lnTo>
                    <a:lnTo>
                      <a:pt x="241135" y="17463"/>
                    </a:lnTo>
                    <a:lnTo>
                      <a:pt x="238393" y="16687"/>
                    </a:lnTo>
                    <a:lnTo>
                      <a:pt x="235651" y="15911"/>
                    </a:lnTo>
                    <a:lnTo>
                      <a:pt x="233301" y="14747"/>
                    </a:lnTo>
                    <a:lnTo>
                      <a:pt x="231342" y="12806"/>
                    </a:lnTo>
                    <a:lnTo>
                      <a:pt x="230167" y="11254"/>
                    </a:lnTo>
                    <a:lnTo>
                      <a:pt x="228992" y="9702"/>
                    </a:lnTo>
                    <a:lnTo>
                      <a:pt x="228600" y="8150"/>
                    </a:lnTo>
                    <a:lnTo>
                      <a:pt x="228600" y="6985"/>
                    </a:lnTo>
                    <a:lnTo>
                      <a:pt x="229383" y="5821"/>
                    </a:lnTo>
                    <a:lnTo>
                      <a:pt x="230559" y="4657"/>
                    </a:lnTo>
                    <a:lnTo>
                      <a:pt x="232517" y="3492"/>
                    </a:lnTo>
                    <a:lnTo>
                      <a:pt x="234476" y="2716"/>
                    </a:lnTo>
                    <a:lnTo>
                      <a:pt x="236826" y="1552"/>
                    </a:lnTo>
                    <a:lnTo>
                      <a:pt x="239568" y="1164"/>
                    </a:lnTo>
                    <a:lnTo>
                      <a:pt x="242702" y="388"/>
                    </a:lnTo>
                    <a:close/>
                  </a:path>
                </a:pathLst>
              </a:custGeom>
              <a:grpFill/>
              <a:ln>
                <a:noFill/>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spTree>
    <p:extLst>
      <p:ext uri="{BB962C8B-B14F-4D97-AF65-F5344CB8AC3E}">
        <p14:creationId xmlns:p14="http://schemas.microsoft.com/office/powerpoint/2010/main" val="625793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a:extLst>
              <a:ext uri="{FF2B5EF4-FFF2-40B4-BE49-F238E27FC236}">
                <a16:creationId xmlns:a16="http://schemas.microsoft.com/office/drawing/2014/main" id="{EFA887A8-8DAF-733D-F7C9-452AAB676102}"/>
              </a:ext>
            </a:extLst>
          </p:cNvPr>
          <p:cNvSpPr>
            <a:spLocks noGrp="1" noChangeArrowheads="1"/>
          </p:cNvSpPr>
          <p:nvPr>
            <p:ph type="title"/>
          </p:nvPr>
        </p:nvSpPr>
        <p:spPr>
          <a:xfrm>
            <a:off x="580288" y="257618"/>
            <a:ext cx="10515600" cy="800249"/>
          </a:xfrm>
        </p:spPr>
        <p:txBody>
          <a:bodyPr lIns="0"/>
          <a:lstStyle/>
          <a:p>
            <a:pPr eaLnBrk="1" hangingPunct="1"/>
            <a:r>
              <a:rPr lang="en-US" altLang="en-US" sz="3600" dirty="0">
                <a:latin typeface="Segoe UI Semibold" panose="020B0702040204020203" pitchFamily="34" charset="0"/>
                <a:cs typeface="Segoe UI Semibold" panose="020B0702040204020203" pitchFamily="34" charset="0"/>
              </a:rPr>
              <a:t>The benefits of Azure Database for PostgreSQL</a:t>
            </a:r>
          </a:p>
        </p:txBody>
      </p:sp>
      <p:cxnSp>
        <p:nvCxnSpPr>
          <p:cNvPr id="4099" name="Straight Connector 62">
            <a:extLst>
              <a:ext uri="{FF2B5EF4-FFF2-40B4-BE49-F238E27FC236}">
                <a16:creationId xmlns:a16="http://schemas.microsoft.com/office/drawing/2014/main" id="{A03AB6C0-2F2C-954E-324C-2A4C42F91EDD}"/>
              </a:ext>
              <a:ext uri="{C183D7F6-B498-43B3-948B-1728B52AA6E4}">
                <adec:decorative xmlns:adec="http://schemas.microsoft.com/office/drawing/2017/decorative" val="1"/>
              </a:ext>
            </a:extLst>
          </p:cNvPr>
          <p:cNvCxnSpPr>
            <a:cxnSpLocks/>
          </p:cNvCxnSpPr>
          <p:nvPr/>
        </p:nvCxnSpPr>
        <p:spPr bwMode="auto">
          <a:xfrm>
            <a:off x="7366000" y="3536950"/>
            <a:ext cx="1917700" cy="0"/>
          </a:xfrm>
          <a:prstGeom prst="line">
            <a:avLst/>
          </a:prstGeom>
          <a:noFill/>
          <a:ln w="12700" algn="ctr">
            <a:solidFill>
              <a:srgbClr val="0078D4"/>
            </a:solidFill>
            <a:round/>
            <a:headEnd type="none" w="lg" len="med"/>
            <a:tailEnd type="none" w="lg" len="med"/>
          </a:ln>
          <a:extLst>
            <a:ext uri="{909E8E84-426E-40DD-AFC4-6F175D3DCCD1}">
              <a14:hiddenFill xmlns:a14="http://schemas.microsoft.com/office/drawing/2010/main">
                <a:noFill/>
              </a14:hiddenFill>
            </a:ext>
          </a:extLst>
        </p:spPr>
      </p:cxnSp>
      <p:cxnSp>
        <p:nvCxnSpPr>
          <p:cNvPr id="4100" name="Straight Connector 63">
            <a:extLst>
              <a:ext uri="{FF2B5EF4-FFF2-40B4-BE49-F238E27FC236}">
                <a16:creationId xmlns:a16="http://schemas.microsoft.com/office/drawing/2014/main" id="{59A7911A-2C07-145B-45FE-8FB1721E1938}"/>
              </a:ext>
              <a:ext uri="{C183D7F6-B498-43B3-948B-1728B52AA6E4}">
                <adec:decorative xmlns:adec="http://schemas.microsoft.com/office/drawing/2017/decorative" val="1"/>
              </a:ext>
            </a:extLst>
          </p:cNvPr>
          <p:cNvCxnSpPr>
            <a:cxnSpLocks/>
          </p:cNvCxnSpPr>
          <p:nvPr/>
        </p:nvCxnSpPr>
        <p:spPr bwMode="auto">
          <a:xfrm flipV="1">
            <a:off x="5099050" y="3530600"/>
            <a:ext cx="1917700" cy="12700"/>
          </a:xfrm>
          <a:prstGeom prst="line">
            <a:avLst/>
          </a:prstGeom>
          <a:noFill/>
          <a:ln w="12700" algn="ctr">
            <a:solidFill>
              <a:srgbClr val="0078D4"/>
            </a:solidFill>
            <a:round/>
            <a:headEnd type="none" w="lg" len="med"/>
            <a:tailEnd type="none" w="lg" len="med"/>
          </a:ln>
          <a:extLst>
            <a:ext uri="{909E8E84-426E-40DD-AFC4-6F175D3DCCD1}">
              <a14:hiddenFill xmlns:a14="http://schemas.microsoft.com/office/drawing/2010/main">
                <a:noFill/>
              </a14:hiddenFill>
            </a:ext>
          </a:extLst>
        </p:spPr>
      </p:cxnSp>
      <p:grpSp>
        <p:nvGrpSpPr>
          <p:cNvPr id="4" name="Group 3">
            <a:extLst>
              <a:ext uri="{FF2B5EF4-FFF2-40B4-BE49-F238E27FC236}">
                <a16:creationId xmlns:a16="http://schemas.microsoft.com/office/drawing/2014/main" id="{D1CA0E5D-BF88-B8F7-E7EA-40D76A4E71DD}"/>
              </a:ext>
              <a:ext uri="{C183D7F6-B498-43B3-948B-1728B52AA6E4}">
                <adec:decorative xmlns:adec="http://schemas.microsoft.com/office/drawing/2017/decorative" val="1"/>
              </a:ext>
            </a:extLst>
          </p:cNvPr>
          <p:cNvGrpSpPr/>
          <p:nvPr/>
        </p:nvGrpSpPr>
        <p:grpSpPr>
          <a:xfrm>
            <a:off x="9484380" y="2000800"/>
            <a:ext cx="717550" cy="701675"/>
            <a:chOff x="9382780" y="2000800"/>
            <a:chExt cx="717550" cy="701675"/>
          </a:xfrm>
        </p:grpSpPr>
        <p:grpSp>
          <p:nvGrpSpPr>
            <p:cNvPr id="65" name="Group 64" descr="&quot;&quot;">
              <a:extLst>
                <a:ext uri="{FF2B5EF4-FFF2-40B4-BE49-F238E27FC236}">
                  <a16:creationId xmlns:a16="http://schemas.microsoft.com/office/drawing/2014/main" id="{AB9ADBF8-59CD-58CA-0BF8-8EE3109AAC99}"/>
                </a:ext>
              </a:extLst>
            </p:cNvPr>
            <p:cNvGrpSpPr>
              <a:grpSpLocks noChangeAspect="1"/>
            </p:cNvGrpSpPr>
            <p:nvPr/>
          </p:nvGrpSpPr>
          <p:grpSpPr>
            <a:xfrm>
              <a:off x="9575905" y="2122560"/>
              <a:ext cx="330946" cy="408431"/>
              <a:chOff x="1980078" y="253998"/>
              <a:chExt cx="3830386" cy="4727197"/>
            </a:xfrm>
            <a:solidFill>
              <a:srgbClr val="50E6FF"/>
            </a:solidFill>
          </p:grpSpPr>
          <p:sp>
            <p:nvSpPr>
              <p:cNvPr id="66" name="Rectangle 27">
                <a:extLst>
                  <a:ext uri="{FF2B5EF4-FFF2-40B4-BE49-F238E27FC236}">
                    <a16:creationId xmlns:a16="http://schemas.microsoft.com/office/drawing/2014/main" id="{9BF89D6A-ED91-3AE2-5350-0CC70A0B64F2}"/>
                  </a:ext>
                </a:extLst>
              </p:cNvPr>
              <p:cNvSpPr>
                <a:spLocks noChangeArrowheads="1"/>
              </p:cNvSpPr>
              <p:nvPr/>
            </p:nvSpPr>
            <p:spPr bwMode="auto">
              <a:xfrm>
                <a:off x="1980078" y="2169196"/>
                <a:ext cx="3830386" cy="2811999"/>
              </a:xfrm>
              <a:prstGeom prst="rect">
                <a:avLst/>
              </a:prstGeom>
              <a:solidFill>
                <a:srgbClr val="0078D4"/>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67" name="Freeform 29">
                <a:extLst>
                  <a:ext uri="{FF2B5EF4-FFF2-40B4-BE49-F238E27FC236}">
                    <a16:creationId xmlns:a16="http://schemas.microsoft.com/office/drawing/2014/main" id="{E8A2402F-2C12-EC6C-6C51-E473FB22E76D}"/>
                  </a:ext>
                </a:extLst>
              </p:cNvPr>
              <p:cNvSpPr>
                <a:spLocks/>
              </p:cNvSpPr>
              <p:nvPr/>
            </p:nvSpPr>
            <p:spPr bwMode="auto">
              <a:xfrm>
                <a:off x="3454477" y="2913999"/>
                <a:ext cx="881597" cy="881598"/>
              </a:xfrm>
              <a:custGeom>
                <a:avLst/>
                <a:gdLst>
                  <a:gd name="T0" fmla="*/ 256 w 256"/>
                  <a:gd name="T1" fmla="*/ 127 h 256"/>
                  <a:gd name="T2" fmla="*/ 256 w 256"/>
                  <a:gd name="T3" fmla="*/ 129 h 256"/>
                  <a:gd name="T4" fmla="*/ 129 w 256"/>
                  <a:gd name="T5" fmla="*/ 256 h 256"/>
                  <a:gd name="T6" fmla="*/ 127 w 256"/>
                  <a:gd name="T7" fmla="*/ 256 h 256"/>
                  <a:gd name="T8" fmla="*/ 0 w 256"/>
                  <a:gd name="T9" fmla="*/ 129 h 256"/>
                  <a:gd name="T10" fmla="*/ 0 w 256"/>
                  <a:gd name="T11" fmla="*/ 127 h 256"/>
                  <a:gd name="T12" fmla="*/ 127 w 256"/>
                  <a:gd name="T13" fmla="*/ 0 h 256"/>
                  <a:gd name="T14" fmla="*/ 129 w 256"/>
                  <a:gd name="T15" fmla="*/ 0 h 256"/>
                  <a:gd name="T16" fmla="*/ 256 w 256"/>
                  <a:gd name="T17" fmla="*/ 12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6">
                    <a:moveTo>
                      <a:pt x="256" y="127"/>
                    </a:moveTo>
                    <a:cubicBezTo>
                      <a:pt x="256" y="129"/>
                      <a:pt x="256" y="129"/>
                      <a:pt x="256" y="129"/>
                    </a:cubicBezTo>
                    <a:cubicBezTo>
                      <a:pt x="256" y="199"/>
                      <a:pt x="199" y="256"/>
                      <a:pt x="129" y="256"/>
                    </a:cubicBezTo>
                    <a:cubicBezTo>
                      <a:pt x="127" y="256"/>
                      <a:pt x="127" y="256"/>
                      <a:pt x="127" y="256"/>
                    </a:cubicBezTo>
                    <a:cubicBezTo>
                      <a:pt x="57" y="256"/>
                      <a:pt x="0" y="199"/>
                      <a:pt x="0" y="129"/>
                    </a:cubicBezTo>
                    <a:cubicBezTo>
                      <a:pt x="0" y="127"/>
                      <a:pt x="0" y="127"/>
                      <a:pt x="0" y="127"/>
                    </a:cubicBezTo>
                    <a:cubicBezTo>
                      <a:pt x="0" y="57"/>
                      <a:pt x="57" y="0"/>
                      <a:pt x="127" y="0"/>
                    </a:cubicBezTo>
                    <a:cubicBezTo>
                      <a:pt x="129" y="0"/>
                      <a:pt x="129" y="0"/>
                      <a:pt x="129" y="0"/>
                    </a:cubicBezTo>
                    <a:cubicBezTo>
                      <a:pt x="199" y="0"/>
                      <a:pt x="256" y="57"/>
                      <a:pt x="256" y="127"/>
                    </a:cubicBez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68" name="Freeform 30">
                <a:extLst>
                  <a:ext uri="{FF2B5EF4-FFF2-40B4-BE49-F238E27FC236}">
                    <a16:creationId xmlns:a16="http://schemas.microsoft.com/office/drawing/2014/main" id="{C00B3FFB-9EE4-8153-46EC-7E527BA3150A}"/>
                  </a:ext>
                </a:extLst>
              </p:cNvPr>
              <p:cNvSpPr>
                <a:spLocks/>
              </p:cNvSpPr>
              <p:nvPr/>
            </p:nvSpPr>
            <p:spPr bwMode="auto">
              <a:xfrm>
                <a:off x="3667277" y="3354793"/>
                <a:ext cx="455998" cy="1033598"/>
              </a:xfrm>
              <a:custGeom>
                <a:avLst/>
                <a:gdLst>
                  <a:gd name="T0" fmla="*/ 64 w 128"/>
                  <a:gd name="T1" fmla="*/ 299 h 299"/>
                  <a:gd name="T2" fmla="*/ 63 w 128"/>
                  <a:gd name="T3" fmla="*/ 299 h 299"/>
                  <a:gd name="T4" fmla="*/ 0 w 128"/>
                  <a:gd name="T5" fmla="*/ 236 h 299"/>
                  <a:gd name="T6" fmla="*/ 0 w 128"/>
                  <a:gd name="T7" fmla="*/ 64 h 299"/>
                  <a:gd name="T8" fmla="*/ 63 w 128"/>
                  <a:gd name="T9" fmla="*/ 0 h 299"/>
                  <a:gd name="T10" fmla="*/ 64 w 128"/>
                  <a:gd name="T11" fmla="*/ 0 h 299"/>
                  <a:gd name="T12" fmla="*/ 128 w 128"/>
                  <a:gd name="T13" fmla="*/ 64 h 299"/>
                  <a:gd name="T14" fmla="*/ 128 w 128"/>
                  <a:gd name="T15" fmla="*/ 236 h 299"/>
                  <a:gd name="T16" fmla="*/ 64 w 128"/>
                  <a:gd name="T17" fmla="*/ 299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299">
                    <a:moveTo>
                      <a:pt x="64" y="299"/>
                    </a:moveTo>
                    <a:cubicBezTo>
                      <a:pt x="63" y="299"/>
                      <a:pt x="63" y="299"/>
                      <a:pt x="63" y="299"/>
                    </a:cubicBezTo>
                    <a:cubicBezTo>
                      <a:pt x="28" y="299"/>
                      <a:pt x="0" y="271"/>
                      <a:pt x="0" y="236"/>
                    </a:cubicBezTo>
                    <a:cubicBezTo>
                      <a:pt x="0" y="64"/>
                      <a:pt x="0" y="64"/>
                      <a:pt x="0" y="64"/>
                    </a:cubicBezTo>
                    <a:cubicBezTo>
                      <a:pt x="0" y="29"/>
                      <a:pt x="28" y="0"/>
                      <a:pt x="63" y="0"/>
                    </a:cubicBezTo>
                    <a:cubicBezTo>
                      <a:pt x="64" y="0"/>
                      <a:pt x="64" y="0"/>
                      <a:pt x="64" y="0"/>
                    </a:cubicBezTo>
                    <a:cubicBezTo>
                      <a:pt x="100" y="0"/>
                      <a:pt x="128" y="29"/>
                      <a:pt x="128" y="64"/>
                    </a:cubicBezTo>
                    <a:cubicBezTo>
                      <a:pt x="128" y="236"/>
                      <a:pt x="128" y="236"/>
                      <a:pt x="128" y="236"/>
                    </a:cubicBezTo>
                    <a:cubicBezTo>
                      <a:pt x="128" y="271"/>
                      <a:pt x="100" y="299"/>
                      <a:pt x="64" y="299"/>
                    </a:cubicBez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69" name="Freeform: Shape 68">
                <a:extLst>
                  <a:ext uri="{FF2B5EF4-FFF2-40B4-BE49-F238E27FC236}">
                    <a16:creationId xmlns:a16="http://schemas.microsoft.com/office/drawing/2014/main" id="{ABE65CA4-5733-535A-532A-CFC648A4FF27}"/>
                  </a:ext>
                </a:extLst>
              </p:cNvPr>
              <p:cNvSpPr/>
              <p:nvPr/>
            </p:nvSpPr>
            <p:spPr bwMode="auto">
              <a:xfrm>
                <a:off x="2420880" y="253998"/>
                <a:ext cx="2948790" cy="2423888"/>
              </a:xfrm>
              <a:custGeom>
                <a:avLst/>
                <a:gdLst>
                  <a:gd name="connsiteX0" fmla="*/ 1474395 w 2948790"/>
                  <a:gd name="connsiteY0" fmla="*/ 0 h 2423888"/>
                  <a:gd name="connsiteX1" fmla="*/ 2948790 w 2948790"/>
                  <a:gd name="connsiteY1" fmla="*/ 1474395 h 2423888"/>
                  <a:gd name="connsiteX2" fmla="*/ 2948790 w 2948790"/>
                  <a:gd name="connsiteY2" fmla="*/ 2423888 h 2423888"/>
                  <a:gd name="connsiteX3" fmla="*/ 2505425 w 2948790"/>
                  <a:gd name="connsiteY3" fmla="*/ 2423888 h 2423888"/>
                  <a:gd name="connsiteX4" fmla="*/ 2506265 w 2948790"/>
                  <a:gd name="connsiteY4" fmla="*/ 1475461 h 2423888"/>
                  <a:gd name="connsiteX5" fmla="*/ 1474395 w 2948790"/>
                  <a:gd name="connsiteY5" fmla="*/ 443591 h 2423888"/>
                  <a:gd name="connsiteX6" fmla="*/ 442525 w 2948790"/>
                  <a:gd name="connsiteY6" fmla="*/ 1475461 h 2423888"/>
                  <a:gd name="connsiteX7" fmla="*/ 442525 w 2948790"/>
                  <a:gd name="connsiteY7" fmla="*/ 2423888 h 2423888"/>
                  <a:gd name="connsiteX8" fmla="*/ 0 w 2948790"/>
                  <a:gd name="connsiteY8" fmla="*/ 2423888 h 2423888"/>
                  <a:gd name="connsiteX9" fmla="*/ 0 w 2948790"/>
                  <a:gd name="connsiteY9" fmla="*/ 1474395 h 2423888"/>
                  <a:gd name="connsiteX10" fmla="*/ 1474395 w 2948790"/>
                  <a:gd name="connsiteY10" fmla="*/ 0 h 2423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8790" h="2423888">
                    <a:moveTo>
                      <a:pt x="1474395" y="0"/>
                    </a:moveTo>
                    <a:cubicBezTo>
                      <a:pt x="2288681" y="0"/>
                      <a:pt x="2948790" y="660109"/>
                      <a:pt x="2948790" y="1474395"/>
                    </a:cubicBezTo>
                    <a:lnTo>
                      <a:pt x="2948790" y="2423888"/>
                    </a:lnTo>
                    <a:lnTo>
                      <a:pt x="2505425" y="2423888"/>
                    </a:lnTo>
                    <a:lnTo>
                      <a:pt x="2506265" y="1475461"/>
                    </a:lnTo>
                    <a:cubicBezTo>
                      <a:pt x="2506265" y="905575"/>
                      <a:pt x="2044281" y="443591"/>
                      <a:pt x="1474395" y="443591"/>
                    </a:cubicBezTo>
                    <a:cubicBezTo>
                      <a:pt x="904509" y="443591"/>
                      <a:pt x="442525" y="905575"/>
                      <a:pt x="442525" y="1475461"/>
                    </a:cubicBezTo>
                    <a:lnTo>
                      <a:pt x="442525" y="2423888"/>
                    </a:lnTo>
                    <a:lnTo>
                      <a:pt x="0" y="2423888"/>
                    </a:lnTo>
                    <a:lnTo>
                      <a:pt x="0" y="1474395"/>
                    </a:lnTo>
                    <a:cubicBezTo>
                      <a:pt x="0" y="660109"/>
                      <a:pt x="660109" y="0"/>
                      <a:pt x="1474395" y="0"/>
                    </a:cubicBezTo>
                    <a:close/>
                  </a:path>
                </a:pathLst>
              </a:custGeom>
              <a:solidFill>
                <a:srgbClr val="0078D4"/>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grpSp>
          <p:nvGrpSpPr>
            <p:cNvPr id="4102" name="Group 49">
              <a:extLst>
                <a:ext uri="{FF2B5EF4-FFF2-40B4-BE49-F238E27FC236}">
                  <a16:creationId xmlns:a16="http://schemas.microsoft.com/office/drawing/2014/main" id="{44D6BFAA-4A09-2479-68F4-77DE5CC0BEFE}"/>
                </a:ext>
                <a:ext uri="{C183D7F6-B498-43B3-948B-1728B52AA6E4}">
                  <adec:decorative xmlns:adec="http://schemas.microsoft.com/office/drawing/2017/decorative" val="1"/>
                </a:ext>
              </a:extLst>
            </p:cNvPr>
            <p:cNvGrpSpPr>
              <a:grpSpLocks noChangeAspect="1"/>
            </p:cNvGrpSpPr>
            <p:nvPr/>
          </p:nvGrpSpPr>
          <p:grpSpPr bwMode="auto">
            <a:xfrm>
              <a:off x="9382780" y="2000800"/>
              <a:ext cx="717550" cy="701675"/>
              <a:chOff x="3404" y="999"/>
              <a:chExt cx="319" cy="312"/>
            </a:xfrm>
          </p:grpSpPr>
          <p:sp>
            <p:nvSpPr>
              <p:cNvPr id="71" name="Freeform 50">
                <a:extLst>
                  <a:ext uri="{FF2B5EF4-FFF2-40B4-BE49-F238E27FC236}">
                    <a16:creationId xmlns:a16="http://schemas.microsoft.com/office/drawing/2014/main" id="{E808D605-43CE-84D0-87C0-EA3C51582C7F}"/>
                  </a:ext>
                </a:extLst>
              </p:cNvPr>
              <p:cNvSpPr>
                <a:spLocks/>
              </p:cNvSpPr>
              <p:nvPr/>
            </p:nvSpPr>
            <p:spPr bwMode="auto">
              <a:xfrm>
                <a:off x="3433" y="999"/>
                <a:ext cx="134" cy="93"/>
              </a:xfrm>
              <a:custGeom>
                <a:avLst/>
                <a:gdLst>
                  <a:gd name="T0" fmla="*/ 588 w 590"/>
                  <a:gd name="T1" fmla="*/ 128 h 405"/>
                  <a:gd name="T2" fmla="*/ 590 w 590"/>
                  <a:gd name="T3" fmla="*/ 128 h 405"/>
                  <a:gd name="T4" fmla="*/ 590 w 590"/>
                  <a:gd name="T5" fmla="*/ 0 h 405"/>
                  <a:gd name="T6" fmla="*/ 0 w 590"/>
                  <a:gd name="T7" fmla="*/ 342 h 405"/>
                  <a:gd name="T8" fmla="*/ 109 w 590"/>
                  <a:gd name="T9" fmla="*/ 405 h 405"/>
                  <a:gd name="T10" fmla="*/ 588 w 590"/>
                  <a:gd name="T11" fmla="*/ 128 h 405"/>
                </a:gdLst>
                <a:ahLst/>
                <a:cxnLst>
                  <a:cxn ang="0">
                    <a:pos x="T0" y="T1"/>
                  </a:cxn>
                  <a:cxn ang="0">
                    <a:pos x="T2" y="T3"/>
                  </a:cxn>
                  <a:cxn ang="0">
                    <a:pos x="T4" y="T5"/>
                  </a:cxn>
                  <a:cxn ang="0">
                    <a:pos x="T6" y="T7"/>
                  </a:cxn>
                  <a:cxn ang="0">
                    <a:pos x="T8" y="T9"/>
                  </a:cxn>
                  <a:cxn ang="0">
                    <a:pos x="T10" y="T11"/>
                  </a:cxn>
                </a:cxnLst>
                <a:rect l="0" t="0" r="r" b="b"/>
                <a:pathLst>
                  <a:path w="590" h="405">
                    <a:moveTo>
                      <a:pt x="588" y="128"/>
                    </a:moveTo>
                    <a:cubicBezTo>
                      <a:pt x="589" y="128"/>
                      <a:pt x="589" y="128"/>
                      <a:pt x="590" y="128"/>
                    </a:cubicBezTo>
                    <a:cubicBezTo>
                      <a:pt x="590" y="0"/>
                      <a:pt x="590" y="0"/>
                      <a:pt x="590" y="0"/>
                    </a:cubicBezTo>
                    <a:cubicBezTo>
                      <a:pt x="339" y="0"/>
                      <a:pt x="125" y="124"/>
                      <a:pt x="0" y="342"/>
                    </a:cubicBezTo>
                    <a:cubicBezTo>
                      <a:pt x="109" y="405"/>
                      <a:pt x="109" y="405"/>
                      <a:pt x="109" y="405"/>
                    </a:cubicBezTo>
                    <a:cubicBezTo>
                      <a:pt x="205" y="240"/>
                      <a:pt x="384" y="128"/>
                      <a:pt x="588" y="128"/>
                    </a:cubicBezTo>
                    <a:close/>
                  </a:path>
                </a:pathLst>
              </a:custGeom>
              <a:solidFill>
                <a:srgbClr val="50E6FF"/>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72" name="Freeform 51">
                <a:extLst>
                  <a:ext uri="{FF2B5EF4-FFF2-40B4-BE49-F238E27FC236}">
                    <a16:creationId xmlns:a16="http://schemas.microsoft.com/office/drawing/2014/main" id="{EF8C4AF1-24CE-7297-35B5-4BB70E7E9082}"/>
                  </a:ext>
                </a:extLst>
              </p:cNvPr>
              <p:cNvSpPr>
                <a:spLocks/>
              </p:cNvSpPr>
              <p:nvPr/>
            </p:nvSpPr>
            <p:spPr bwMode="auto">
              <a:xfrm>
                <a:off x="3404" y="1077"/>
                <a:ext cx="53" cy="156"/>
              </a:xfrm>
              <a:custGeom>
                <a:avLst/>
                <a:gdLst>
                  <a:gd name="T0" fmla="*/ 160 w 235"/>
                  <a:gd name="T1" fmla="*/ 341 h 682"/>
                  <a:gd name="T2" fmla="*/ 235 w 235"/>
                  <a:gd name="T3" fmla="*/ 63 h 682"/>
                  <a:gd name="T4" fmla="*/ 126 w 235"/>
                  <a:gd name="T5" fmla="*/ 0 h 682"/>
                  <a:gd name="T6" fmla="*/ 126 w 235"/>
                  <a:gd name="T7" fmla="*/ 682 h 682"/>
                  <a:gd name="T8" fmla="*/ 235 w 235"/>
                  <a:gd name="T9" fmla="*/ 619 h 682"/>
                  <a:gd name="T10" fmla="*/ 160 w 235"/>
                  <a:gd name="T11" fmla="*/ 341 h 682"/>
                </a:gdLst>
                <a:ahLst/>
                <a:cxnLst>
                  <a:cxn ang="0">
                    <a:pos x="T0" y="T1"/>
                  </a:cxn>
                  <a:cxn ang="0">
                    <a:pos x="T2" y="T3"/>
                  </a:cxn>
                  <a:cxn ang="0">
                    <a:pos x="T4" y="T5"/>
                  </a:cxn>
                  <a:cxn ang="0">
                    <a:pos x="T6" y="T7"/>
                  </a:cxn>
                  <a:cxn ang="0">
                    <a:pos x="T8" y="T9"/>
                  </a:cxn>
                  <a:cxn ang="0">
                    <a:pos x="T10" y="T11"/>
                  </a:cxn>
                </a:cxnLst>
                <a:rect l="0" t="0" r="r" b="b"/>
                <a:pathLst>
                  <a:path w="235" h="682">
                    <a:moveTo>
                      <a:pt x="160" y="341"/>
                    </a:moveTo>
                    <a:cubicBezTo>
                      <a:pt x="160" y="240"/>
                      <a:pt x="187" y="144"/>
                      <a:pt x="235" y="63"/>
                    </a:cubicBezTo>
                    <a:cubicBezTo>
                      <a:pt x="126" y="0"/>
                      <a:pt x="126" y="0"/>
                      <a:pt x="126" y="0"/>
                    </a:cubicBezTo>
                    <a:cubicBezTo>
                      <a:pt x="0" y="217"/>
                      <a:pt x="0" y="465"/>
                      <a:pt x="126" y="682"/>
                    </a:cubicBezTo>
                    <a:cubicBezTo>
                      <a:pt x="235" y="619"/>
                      <a:pt x="235" y="619"/>
                      <a:pt x="235" y="619"/>
                    </a:cubicBezTo>
                    <a:cubicBezTo>
                      <a:pt x="187" y="537"/>
                      <a:pt x="160" y="442"/>
                      <a:pt x="160" y="341"/>
                    </a:cubicBezTo>
                    <a:close/>
                  </a:path>
                </a:pathLst>
              </a:custGeom>
              <a:solidFill>
                <a:srgbClr val="50E6FF"/>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73" name="Freeform 52">
                <a:extLst>
                  <a:ext uri="{FF2B5EF4-FFF2-40B4-BE49-F238E27FC236}">
                    <a16:creationId xmlns:a16="http://schemas.microsoft.com/office/drawing/2014/main" id="{FF13573F-D289-5FD1-05BD-7693896E57E3}"/>
                  </a:ext>
                </a:extLst>
              </p:cNvPr>
              <p:cNvSpPr>
                <a:spLocks/>
              </p:cNvSpPr>
              <p:nvPr/>
            </p:nvSpPr>
            <p:spPr bwMode="auto">
              <a:xfrm>
                <a:off x="3433" y="1219"/>
                <a:ext cx="134" cy="92"/>
              </a:xfrm>
              <a:custGeom>
                <a:avLst/>
                <a:gdLst>
                  <a:gd name="T0" fmla="*/ 588 w 590"/>
                  <a:gd name="T1" fmla="*/ 277 h 405"/>
                  <a:gd name="T2" fmla="*/ 109 w 590"/>
                  <a:gd name="T3" fmla="*/ 0 h 405"/>
                  <a:gd name="T4" fmla="*/ 0 w 590"/>
                  <a:gd name="T5" fmla="*/ 63 h 405"/>
                  <a:gd name="T6" fmla="*/ 590 w 590"/>
                  <a:gd name="T7" fmla="*/ 405 h 405"/>
                  <a:gd name="T8" fmla="*/ 590 w 590"/>
                  <a:gd name="T9" fmla="*/ 277 h 405"/>
                  <a:gd name="T10" fmla="*/ 588 w 590"/>
                  <a:gd name="T11" fmla="*/ 277 h 405"/>
                </a:gdLst>
                <a:ahLst/>
                <a:cxnLst>
                  <a:cxn ang="0">
                    <a:pos x="T0" y="T1"/>
                  </a:cxn>
                  <a:cxn ang="0">
                    <a:pos x="T2" y="T3"/>
                  </a:cxn>
                  <a:cxn ang="0">
                    <a:pos x="T4" y="T5"/>
                  </a:cxn>
                  <a:cxn ang="0">
                    <a:pos x="T6" y="T7"/>
                  </a:cxn>
                  <a:cxn ang="0">
                    <a:pos x="T8" y="T9"/>
                  </a:cxn>
                  <a:cxn ang="0">
                    <a:pos x="T10" y="T11"/>
                  </a:cxn>
                </a:cxnLst>
                <a:rect l="0" t="0" r="r" b="b"/>
                <a:pathLst>
                  <a:path w="590" h="405">
                    <a:moveTo>
                      <a:pt x="588" y="277"/>
                    </a:moveTo>
                    <a:cubicBezTo>
                      <a:pt x="383" y="277"/>
                      <a:pt x="205" y="165"/>
                      <a:pt x="109" y="0"/>
                    </a:cubicBezTo>
                    <a:cubicBezTo>
                      <a:pt x="0" y="63"/>
                      <a:pt x="0" y="63"/>
                      <a:pt x="0" y="63"/>
                    </a:cubicBezTo>
                    <a:cubicBezTo>
                      <a:pt x="125" y="281"/>
                      <a:pt x="339" y="405"/>
                      <a:pt x="590" y="405"/>
                    </a:cubicBezTo>
                    <a:cubicBezTo>
                      <a:pt x="590" y="277"/>
                      <a:pt x="590" y="277"/>
                      <a:pt x="590" y="277"/>
                    </a:cubicBezTo>
                    <a:cubicBezTo>
                      <a:pt x="589" y="277"/>
                      <a:pt x="589" y="277"/>
                      <a:pt x="588" y="277"/>
                    </a:cubicBezTo>
                    <a:close/>
                  </a:path>
                </a:pathLst>
              </a:custGeom>
              <a:solidFill>
                <a:srgbClr val="0078D4"/>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74" name="Freeform 53">
                <a:extLst>
                  <a:ext uri="{FF2B5EF4-FFF2-40B4-BE49-F238E27FC236}">
                    <a16:creationId xmlns:a16="http://schemas.microsoft.com/office/drawing/2014/main" id="{3143F13A-EF84-DA96-489E-8A1DAF304424}"/>
                  </a:ext>
                </a:extLst>
              </p:cNvPr>
              <p:cNvSpPr>
                <a:spLocks/>
              </p:cNvSpPr>
              <p:nvPr/>
            </p:nvSpPr>
            <p:spPr bwMode="auto">
              <a:xfrm>
                <a:off x="3567" y="999"/>
                <a:ext cx="156" cy="312"/>
              </a:xfrm>
              <a:custGeom>
                <a:avLst/>
                <a:gdLst>
                  <a:gd name="T0" fmla="*/ 0 w 681"/>
                  <a:gd name="T1" fmla="*/ 0 h 1366"/>
                  <a:gd name="T2" fmla="*/ 0 w 681"/>
                  <a:gd name="T3" fmla="*/ 128 h 1366"/>
                  <a:gd name="T4" fmla="*/ 553 w 681"/>
                  <a:gd name="T5" fmla="*/ 683 h 1366"/>
                  <a:gd name="T6" fmla="*/ 0 w 681"/>
                  <a:gd name="T7" fmla="*/ 1238 h 1366"/>
                  <a:gd name="T8" fmla="*/ 0 w 681"/>
                  <a:gd name="T9" fmla="*/ 1366 h 1366"/>
                  <a:gd name="T10" fmla="*/ 681 w 681"/>
                  <a:gd name="T11" fmla="*/ 683 h 1366"/>
                  <a:gd name="T12" fmla="*/ 0 w 681"/>
                  <a:gd name="T13" fmla="*/ 0 h 1366"/>
                </a:gdLst>
                <a:ahLst/>
                <a:cxnLst>
                  <a:cxn ang="0">
                    <a:pos x="T0" y="T1"/>
                  </a:cxn>
                  <a:cxn ang="0">
                    <a:pos x="T2" y="T3"/>
                  </a:cxn>
                  <a:cxn ang="0">
                    <a:pos x="T4" y="T5"/>
                  </a:cxn>
                  <a:cxn ang="0">
                    <a:pos x="T6" y="T7"/>
                  </a:cxn>
                  <a:cxn ang="0">
                    <a:pos x="T8" y="T9"/>
                  </a:cxn>
                  <a:cxn ang="0">
                    <a:pos x="T10" y="T11"/>
                  </a:cxn>
                  <a:cxn ang="0">
                    <a:pos x="T12" y="T13"/>
                  </a:cxn>
                </a:cxnLst>
                <a:rect l="0" t="0" r="r" b="b"/>
                <a:pathLst>
                  <a:path w="681" h="1366">
                    <a:moveTo>
                      <a:pt x="0" y="0"/>
                    </a:moveTo>
                    <a:cubicBezTo>
                      <a:pt x="0" y="128"/>
                      <a:pt x="0" y="128"/>
                      <a:pt x="0" y="128"/>
                    </a:cubicBezTo>
                    <a:cubicBezTo>
                      <a:pt x="305" y="129"/>
                      <a:pt x="553" y="377"/>
                      <a:pt x="553" y="683"/>
                    </a:cubicBezTo>
                    <a:cubicBezTo>
                      <a:pt x="553" y="989"/>
                      <a:pt x="305" y="1237"/>
                      <a:pt x="0" y="1238"/>
                    </a:cubicBezTo>
                    <a:cubicBezTo>
                      <a:pt x="0" y="1366"/>
                      <a:pt x="0" y="1366"/>
                      <a:pt x="0" y="1366"/>
                    </a:cubicBezTo>
                    <a:cubicBezTo>
                      <a:pt x="376" y="1366"/>
                      <a:pt x="681" y="1060"/>
                      <a:pt x="681" y="683"/>
                    </a:cubicBezTo>
                    <a:cubicBezTo>
                      <a:pt x="681" y="306"/>
                      <a:pt x="376" y="0"/>
                      <a:pt x="0" y="0"/>
                    </a:cubicBezTo>
                    <a:close/>
                  </a:path>
                </a:pathLst>
              </a:custGeom>
              <a:solidFill>
                <a:srgbClr val="0078D4"/>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grpSp>
      <p:cxnSp>
        <p:nvCxnSpPr>
          <p:cNvPr id="4103" name="Straight Connector 74">
            <a:extLst>
              <a:ext uri="{FF2B5EF4-FFF2-40B4-BE49-F238E27FC236}">
                <a16:creationId xmlns:a16="http://schemas.microsoft.com/office/drawing/2014/main" id="{6E160D8D-EE45-CDC7-E3AA-2A6BCFA6279D}"/>
              </a:ext>
              <a:ext uri="{C183D7F6-B498-43B3-948B-1728B52AA6E4}">
                <adec:decorative xmlns:adec="http://schemas.microsoft.com/office/drawing/2017/decorative" val="1"/>
              </a:ext>
            </a:extLst>
          </p:cNvPr>
          <p:cNvCxnSpPr>
            <a:cxnSpLocks/>
          </p:cNvCxnSpPr>
          <p:nvPr/>
        </p:nvCxnSpPr>
        <p:spPr bwMode="auto">
          <a:xfrm>
            <a:off x="2786063" y="3536950"/>
            <a:ext cx="2009775" cy="0"/>
          </a:xfrm>
          <a:prstGeom prst="line">
            <a:avLst/>
          </a:prstGeom>
          <a:noFill/>
          <a:ln w="12700" algn="ctr">
            <a:solidFill>
              <a:srgbClr val="0078D4"/>
            </a:solidFill>
            <a:round/>
            <a:headEnd type="none" w="lg" len="med"/>
            <a:tailEnd type="none" w="lg" len="med"/>
          </a:ln>
          <a:extLst>
            <a:ext uri="{909E8E84-426E-40DD-AFC4-6F175D3DCCD1}">
              <a14:hiddenFill xmlns:a14="http://schemas.microsoft.com/office/drawing/2010/main">
                <a:noFill/>
              </a14:hiddenFill>
            </a:ext>
          </a:extLst>
        </p:spPr>
      </p:cxnSp>
      <p:grpSp>
        <p:nvGrpSpPr>
          <p:cNvPr id="4104" name="Group 75">
            <a:extLst>
              <a:ext uri="{FF2B5EF4-FFF2-40B4-BE49-F238E27FC236}">
                <a16:creationId xmlns:a16="http://schemas.microsoft.com/office/drawing/2014/main" id="{ED7AEE33-9A14-E414-7C52-C87826AC8135}"/>
              </a:ext>
              <a:ext uri="{C183D7F6-B498-43B3-948B-1728B52AA6E4}">
                <adec:decorative xmlns:adec="http://schemas.microsoft.com/office/drawing/2017/decorative" val="1"/>
              </a:ext>
            </a:extLst>
          </p:cNvPr>
          <p:cNvGrpSpPr>
            <a:grpSpLocks/>
          </p:cNvGrpSpPr>
          <p:nvPr/>
        </p:nvGrpSpPr>
        <p:grpSpPr bwMode="auto">
          <a:xfrm>
            <a:off x="2943225" y="2035175"/>
            <a:ext cx="565150" cy="565150"/>
            <a:chOff x="2763975" y="1612259"/>
            <a:chExt cx="643845" cy="643845"/>
          </a:xfrm>
        </p:grpSpPr>
        <p:sp>
          <p:nvSpPr>
            <p:cNvPr id="4139" name="Rectangle 184">
              <a:extLst>
                <a:ext uri="{FF2B5EF4-FFF2-40B4-BE49-F238E27FC236}">
                  <a16:creationId xmlns:a16="http://schemas.microsoft.com/office/drawing/2014/main" id="{C413656A-4914-6655-F6E7-628ED68F2489}"/>
                </a:ext>
              </a:extLst>
            </p:cNvPr>
            <p:cNvSpPr>
              <a:spLocks noChangeArrowheads="1"/>
            </p:cNvSpPr>
            <p:nvPr/>
          </p:nvSpPr>
          <p:spPr bwMode="auto">
            <a:xfrm>
              <a:off x="3347975" y="1612259"/>
              <a:ext cx="59845" cy="20017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4140" name="Rectangle 185">
              <a:extLst>
                <a:ext uri="{FF2B5EF4-FFF2-40B4-BE49-F238E27FC236}">
                  <a16:creationId xmlns:a16="http://schemas.microsoft.com/office/drawing/2014/main" id="{6D4A1276-998A-89B7-9CF5-C7296CE2FEC2}"/>
                </a:ext>
              </a:extLst>
            </p:cNvPr>
            <p:cNvSpPr>
              <a:spLocks noChangeArrowheads="1"/>
            </p:cNvSpPr>
            <p:nvPr/>
          </p:nvSpPr>
          <p:spPr bwMode="auto">
            <a:xfrm>
              <a:off x="3207650" y="1612259"/>
              <a:ext cx="200170" cy="6190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4141" name="Rectangle 186">
              <a:extLst>
                <a:ext uri="{FF2B5EF4-FFF2-40B4-BE49-F238E27FC236}">
                  <a16:creationId xmlns:a16="http://schemas.microsoft.com/office/drawing/2014/main" id="{B57CF798-043C-5655-A161-F979B8BA74E4}"/>
                </a:ext>
              </a:extLst>
            </p:cNvPr>
            <p:cNvSpPr>
              <a:spLocks noChangeArrowheads="1"/>
            </p:cNvSpPr>
            <p:nvPr/>
          </p:nvSpPr>
          <p:spPr bwMode="auto">
            <a:xfrm>
              <a:off x="3207650" y="2196259"/>
              <a:ext cx="200170" cy="5984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4142" name="Rectangle 187">
              <a:extLst>
                <a:ext uri="{FF2B5EF4-FFF2-40B4-BE49-F238E27FC236}">
                  <a16:creationId xmlns:a16="http://schemas.microsoft.com/office/drawing/2014/main" id="{3F4F1AD8-0555-15EA-D989-25ADB439A41B}"/>
                </a:ext>
              </a:extLst>
            </p:cNvPr>
            <p:cNvSpPr>
              <a:spLocks noChangeArrowheads="1"/>
            </p:cNvSpPr>
            <p:nvPr/>
          </p:nvSpPr>
          <p:spPr bwMode="auto">
            <a:xfrm>
              <a:off x="3347975" y="2053871"/>
              <a:ext cx="59845" cy="20223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4143" name="Rectangle 188">
              <a:extLst>
                <a:ext uri="{FF2B5EF4-FFF2-40B4-BE49-F238E27FC236}">
                  <a16:creationId xmlns:a16="http://schemas.microsoft.com/office/drawing/2014/main" id="{AF71F1B3-B06E-F5CD-7EC0-437328A66736}"/>
                </a:ext>
              </a:extLst>
            </p:cNvPr>
            <p:cNvSpPr>
              <a:spLocks noChangeArrowheads="1"/>
            </p:cNvSpPr>
            <p:nvPr/>
          </p:nvSpPr>
          <p:spPr bwMode="auto">
            <a:xfrm>
              <a:off x="2763975" y="2053871"/>
              <a:ext cx="59845" cy="20223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4144" name="Rectangle 189">
              <a:extLst>
                <a:ext uri="{FF2B5EF4-FFF2-40B4-BE49-F238E27FC236}">
                  <a16:creationId xmlns:a16="http://schemas.microsoft.com/office/drawing/2014/main" id="{380796D0-89CB-F7A7-B822-28C31B73F53F}"/>
                </a:ext>
              </a:extLst>
            </p:cNvPr>
            <p:cNvSpPr>
              <a:spLocks noChangeArrowheads="1"/>
            </p:cNvSpPr>
            <p:nvPr/>
          </p:nvSpPr>
          <p:spPr bwMode="auto">
            <a:xfrm>
              <a:off x="2763975" y="2196259"/>
              <a:ext cx="202233" cy="5984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4145" name="Freeform 190">
              <a:extLst>
                <a:ext uri="{FF2B5EF4-FFF2-40B4-BE49-F238E27FC236}">
                  <a16:creationId xmlns:a16="http://schemas.microsoft.com/office/drawing/2014/main" id="{0C4C4293-C66D-D25D-4ED8-BA89093A5E4F}"/>
                </a:ext>
              </a:extLst>
            </p:cNvPr>
            <p:cNvSpPr>
              <a:spLocks/>
            </p:cNvSpPr>
            <p:nvPr/>
          </p:nvSpPr>
          <p:spPr bwMode="auto">
            <a:xfrm>
              <a:off x="3046689" y="1628768"/>
              <a:ext cx="344622" cy="346686"/>
            </a:xfrm>
            <a:custGeom>
              <a:avLst/>
              <a:gdLst>
                <a:gd name="T0" fmla="*/ 303350 w 167"/>
                <a:gd name="T1" fmla="*/ 0 h 168"/>
                <a:gd name="T2" fmla="*/ 344622 w 167"/>
                <a:gd name="T3" fmla="*/ 43336 h 168"/>
                <a:gd name="T4" fmla="*/ 43336 w 167"/>
                <a:gd name="T5" fmla="*/ 346686 h 168"/>
                <a:gd name="T6" fmla="*/ 0 w 167"/>
                <a:gd name="T7" fmla="*/ 303350 h 168"/>
                <a:gd name="T8" fmla="*/ 303350 w 167"/>
                <a:gd name="T9" fmla="*/ 0 h 1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67" h="168">
                  <a:moveTo>
                    <a:pt x="147" y="0"/>
                  </a:moveTo>
                  <a:lnTo>
                    <a:pt x="167" y="21"/>
                  </a:lnTo>
                  <a:lnTo>
                    <a:pt x="21" y="168"/>
                  </a:lnTo>
                  <a:lnTo>
                    <a:pt x="0" y="147"/>
                  </a:lnTo>
                  <a:lnTo>
                    <a:pt x="147"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mn-cs"/>
              </a:endParaRPr>
            </a:p>
          </p:txBody>
        </p:sp>
        <p:sp>
          <p:nvSpPr>
            <p:cNvPr id="4146" name="Freeform 191">
              <a:extLst>
                <a:ext uri="{FF2B5EF4-FFF2-40B4-BE49-F238E27FC236}">
                  <a16:creationId xmlns:a16="http://schemas.microsoft.com/office/drawing/2014/main" id="{6ACD060C-2FFE-5195-B4EF-EEAAEB6D8EA5}"/>
                </a:ext>
              </a:extLst>
            </p:cNvPr>
            <p:cNvSpPr>
              <a:spLocks/>
            </p:cNvSpPr>
            <p:nvPr/>
          </p:nvSpPr>
          <p:spPr bwMode="auto">
            <a:xfrm>
              <a:off x="3044625" y="1894973"/>
              <a:ext cx="346686" cy="344622"/>
            </a:xfrm>
            <a:custGeom>
              <a:avLst/>
              <a:gdLst>
                <a:gd name="T0" fmla="*/ 346686 w 168"/>
                <a:gd name="T1" fmla="*/ 301286 h 167"/>
                <a:gd name="T2" fmla="*/ 303350 w 168"/>
                <a:gd name="T3" fmla="*/ 344622 h 167"/>
                <a:gd name="T4" fmla="*/ 0 w 168"/>
                <a:gd name="T5" fmla="*/ 41272 h 167"/>
                <a:gd name="T6" fmla="*/ 43336 w 168"/>
                <a:gd name="T7" fmla="*/ 0 h 167"/>
                <a:gd name="T8" fmla="*/ 346686 w 168"/>
                <a:gd name="T9" fmla="*/ 301286 h 16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68" h="167">
                  <a:moveTo>
                    <a:pt x="168" y="146"/>
                  </a:moveTo>
                  <a:lnTo>
                    <a:pt x="147" y="167"/>
                  </a:lnTo>
                  <a:lnTo>
                    <a:pt x="0" y="20"/>
                  </a:lnTo>
                  <a:lnTo>
                    <a:pt x="21" y="0"/>
                  </a:lnTo>
                  <a:lnTo>
                    <a:pt x="168" y="14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mn-cs"/>
              </a:endParaRPr>
            </a:p>
          </p:txBody>
        </p:sp>
        <p:sp>
          <p:nvSpPr>
            <p:cNvPr id="4147" name="Freeform 192">
              <a:extLst>
                <a:ext uri="{FF2B5EF4-FFF2-40B4-BE49-F238E27FC236}">
                  <a16:creationId xmlns:a16="http://schemas.microsoft.com/office/drawing/2014/main" id="{43F0438C-87FA-E0F5-26D8-4F4B15E95965}"/>
                </a:ext>
              </a:extLst>
            </p:cNvPr>
            <p:cNvSpPr>
              <a:spLocks/>
            </p:cNvSpPr>
            <p:nvPr/>
          </p:nvSpPr>
          <p:spPr bwMode="auto">
            <a:xfrm>
              <a:off x="2780484" y="1892909"/>
              <a:ext cx="344622" cy="346686"/>
            </a:xfrm>
            <a:custGeom>
              <a:avLst/>
              <a:gdLst>
                <a:gd name="T0" fmla="*/ 41272 w 167"/>
                <a:gd name="T1" fmla="*/ 346686 h 168"/>
                <a:gd name="T2" fmla="*/ 0 w 167"/>
                <a:gd name="T3" fmla="*/ 303350 h 168"/>
                <a:gd name="T4" fmla="*/ 303350 w 167"/>
                <a:gd name="T5" fmla="*/ 0 h 168"/>
                <a:gd name="T6" fmla="*/ 344622 w 167"/>
                <a:gd name="T7" fmla="*/ 43336 h 168"/>
                <a:gd name="T8" fmla="*/ 41272 w 167"/>
                <a:gd name="T9" fmla="*/ 346686 h 1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67" h="168">
                  <a:moveTo>
                    <a:pt x="20" y="168"/>
                  </a:moveTo>
                  <a:lnTo>
                    <a:pt x="0" y="147"/>
                  </a:lnTo>
                  <a:lnTo>
                    <a:pt x="147" y="0"/>
                  </a:lnTo>
                  <a:lnTo>
                    <a:pt x="167" y="21"/>
                  </a:lnTo>
                  <a:lnTo>
                    <a:pt x="20" y="16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mn-cs"/>
              </a:endParaRPr>
            </a:p>
          </p:txBody>
        </p:sp>
        <p:sp>
          <p:nvSpPr>
            <p:cNvPr id="4148" name="Freeform 193">
              <a:extLst>
                <a:ext uri="{FF2B5EF4-FFF2-40B4-BE49-F238E27FC236}">
                  <a16:creationId xmlns:a16="http://schemas.microsoft.com/office/drawing/2014/main" id="{E4D903AE-65D3-2F22-D10A-478A046CB622}"/>
                </a:ext>
              </a:extLst>
            </p:cNvPr>
            <p:cNvSpPr>
              <a:spLocks/>
            </p:cNvSpPr>
            <p:nvPr/>
          </p:nvSpPr>
          <p:spPr bwMode="auto">
            <a:xfrm>
              <a:off x="2780484" y="1628768"/>
              <a:ext cx="346686" cy="344622"/>
            </a:xfrm>
            <a:custGeom>
              <a:avLst/>
              <a:gdLst>
                <a:gd name="T0" fmla="*/ 0 w 168"/>
                <a:gd name="T1" fmla="*/ 43336 h 167"/>
                <a:gd name="T2" fmla="*/ 43336 w 168"/>
                <a:gd name="T3" fmla="*/ 0 h 167"/>
                <a:gd name="T4" fmla="*/ 346686 w 168"/>
                <a:gd name="T5" fmla="*/ 303350 h 167"/>
                <a:gd name="T6" fmla="*/ 303350 w 168"/>
                <a:gd name="T7" fmla="*/ 344622 h 167"/>
                <a:gd name="T8" fmla="*/ 0 w 168"/>
                <a:gd name="T9" fmla="*/ 43336 h 16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68" h="167">
                  <a:moveTo>
                    <a:pt x="0" y="21"/>
                  </a:moveTo>
                  <a:lnTo>
                    <a:pt x="21" y="0"/>
                  </a:lnTo>
                  <a:lnTo>
                    <a:pt x="168" y="147"/>
                  </a:lnTo>
                  <a:lnTo>
                    <a:pt x="147" y="167"/>
                  </a:lnTo>
                  <a:lnTo>
                    <a:pt x="0" y="2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mn-cs"/>
              </a:endParaRPr>
            </a:p>
          </p:txBody>
        </p:sp>
        <p:sp>
          <p:nvSpPr>
            <p:cNvPr id="4149" name="Rectangle 194">
              <a:extLst>
                <a:ext uri="{FF2B5EF4-FFF2-40B4-BE49-F238E27FC236}">
                  <a16:creationId xmlns:a16="http://schemas.microsoft.com/office/drawing/2014/main" id="{F82A17F6-1D1C-F7BE-0F37-06ECDC2D7C24}"/>
                </a:ext>
              </a:extLst>
            </p:cNvPr>
            <p:cNvSpPr>
              <a:spLocks noChangeArrowheads="1"/>
            </p:cNvSpPr>
            <p:nvPr/>
          </p:nvSpPr>
          <p:spPr bwMode="auto">
            <a:xfrm>
              <a:off x="2763975" y="1612259"/>
              <a:ext cx="202233" cy="5984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4150" name="Rectangle 195">
              <a:extLst>
                <a:ext uri="{FF2B5EF4-FFF2-40B4-BE49-F238E27FC236}">
                  <a16:creationId xmlns:a16="http://schemas.microsoft.com/office/drawing/2014/main" id="{9FF8916C-8DA0-E356-EF0F-8174FBEFD9AF}"/>
                </a:ext>
              </a:extLst>
            </p:cNvPr>
            <p:cNvSpPr>
              <a:spLocks noChangeArrowheads="1"/>
            </p:cNvSpPr>
            <p:nvPr/>
          </p:nvSpPr>
          <p:spPr bwMode="auto">
            <a:xfrm>
              <a:off x="2763975" y="1612259"/>
              <a:ext cx="61908" cy="20017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grpSp>
      <p:cxnSp>
        <p:nvCxnSpPr>
          <p:cNvPr id="4105" name="Straight Connector 88">
            <a:extLst>
              <a:ext uri="{FF2B5EF4-FFF2-40B4-BE49-F238E27FC236}">
                <a16:creationId xmlns:a16="http://schemas.microsoft.com/office/drawing/2014/main" id="{96974070-DFEC-EFBA-3EB7-34D3D20DC575}"/>
              </a:ext>
              <a:ext uri="{C183D7F6-B498-43B3-948B-1728B52AA6E4}">
                <adec:decorative xmlns:adec="http://schemas.microsoft.com/office/drawing/2017/decorative" val="1"/>
              </a:ext>
            </a:extLst>
          </p:cNvPr>
          <p:cNvCxnSpPr>
            <a:cxnSpLocks/>
          </p:cNvCxnSpPr>
          <p:nvPr/>
        </p:nvCxnSpPr>
        <p:spPr bwMode="auto">
          <a:xfrm>
            <a:off x="588963" y="3536950"/>
            <a:ext cx="1846262" cy="0"/>
          </a:xfrm>
          <a:prstGeom prst="line">
            <a:avLst/>
          </a:prstGeom>
          <a:noFill/>
          <a:ln w="12700" algn="ctr">
            <a:solidFill>
              <a:srgbClr val="0078D4"/>
            </a:solidFill>
            <a:round/>
            <a:headEnd type="none" w="lg" len="med"/>
            <a:tailEnd type="none" w="lg" len="med"/>
          </a:ln>
          <a:extLst>
            <a:ext uri="{909E8E84-426E-40DD-AFC4-6F175D3DCCD1}">
              <a14:hiddenFill xmlns:a14="http://schemas.microsoft.com/office/drawing/2010/main">
                <a:noFill/>
              </a14:hiddenFill>
            </a:ext>
          </a:extLst>
        </p:spPr>
      </p:cxnSp>
      <p:grpSp>
        <p:nvGrpSpPr>
          <p:cNvPr id="4106" name="Group 157">
            <a:extLst>
              <a:ext uri="{FF2B5EF4-FFF2-40B4-BE49-F238E27FC236}">
                <a16:creationId xmlns:a16="http://schemas.microsoft.com/office/drawing/2014/main" id="{7BBCE8AB-A49F-4A6C-F5BB-C4D2742E1778}"/>
              </a:ext>
              <a:ext uri="{C183D7F6-B498-43B3-948B-1728B52AA6E4}">
                <adec:decorative xmlns:adec="http://schemas.microsoft.com/office/drawing/2017/decorative" val="1"/>
              </a:ext>
            </a:extLst>
          </p:cNvPr>
          <p:cNvGrpSpPr>
            <a:grpSpLocks noChangeAspect="1"/>
          </p:cNvGrpSpPr>
          <p:nvPr/>
        </p:nvGrpSpPr>
        <p:grpSpPr bwMode="auto">
          <a:xfrm>
            <a:off x="560388" y="2024063"/>
            <a:ext cx="587375" cy="588962"/>
            <a:chOff x="1589" y="2529"/>
            <a:chExt cx="359" cy="359"/>
          </a:xfrm>
        </p:grpSpPr>
        <p:sp>
          <p:nvSpPr>
            <p:cNvPr id="91" name="Freeform 158">
              <a:extLst>
                <a:ext uri="{FF2B5EF4-FFF2-40B4-BE49-F238E27FC236}">
                  <a16:creationId xmlns:a16="http://schemas.microsoft.com/office/drawing/2014/main" id="{C7B04898-0B84-3E96-60B4-C53A5828D02B}"/>
                </a:ext>
              </a:extLst>
            </p:cNvPr>
            <p:cNvSpPr>
              <a:spLocks/>
            </p:cNvSpPr>
            <p:nvPr/>
          </p:nvSpPr>
          <p:spPr bwMode="auto">
            <a:xfrm>
              <a:off x="1589" y="2529"/>
              <a:ext cx="359" cy="359"/>
            </a:xfrm>
            <a:custGeom>
              <a:avLst/>
              <a:gdLst>
                <a:gd name="T0" fmla="*/ 3040 w 6080"/>
                <a:gd name="T1" fmla="*/ 6080 h 6080"/>
                <a:gd name="T2" fmla="*/ 890 w 6080"/>
                <a:gd name="T3" fmla="*/ 5190 h 6080"/>
                <a:gd name="T4" fmla="*/ 0 w 6080"/>
                <a:gd name="T5" fmla="*/ 3040 h 6080"/>
                <a:gd name="T6" fmla="*/ 890 w 6080"/>
                <a:gd name="T7" fmla="*/ 890 h 6080"/>
                <a:gd name="T8" fmla="*/ 3040 w 6080"/>
                <a:gd name="T9" fmla="*/ 0 h 6080"/>
                <a:gd name="T10" fmla="*/ 3040 w 6080"/>
                <a:gd name="T11" fmla="*/ 541 h 6080"/>
                <a:gd name="T12" fmla="*/ 1273 w 6080"/>
                <a:gd name="T13" fmla="*/ 1273 h 6080"/>
                <a:gd name="T14" fmla="*/ 541 w 6080"/>
                <a:gd name="T15" fmla="*/ 3040 h 6080"/>
                <a:gd name="T16" fmla="*/ 1273 w 6080"/>
                <a:gd name="T17" fmla="*/ 4807 h 6080"/>
                <a:gd name="T18" fmla="*/ 3040 w 6080"/>
                <a:gd name="T19" fmla="*/ 5539 h 6080"/>
                <a:gd name="T20" fmla="*/ 4807 w 6080"/>
                <a:gd name="T21" fmla="*/ 4807 h 6080"/>
                <a:gd name="T22" fmla="*/ 5539 w 6080"/>
                <a:gd name="T23" fmla="*/ 3040 h 6080"/>
                <a:gd name="T24" fmla="*/ 6080 w 6080"/>
                <a:gd name="T25" fmla="*/ 3040 h 6080"/>
                <a:gd name="T26" fmla="*/ 5190 w 6080"/>
                <a:gd name="T27" fmla="*/ 5190 h 6080"/>
                <a:gd name="T28" fmla="*/ 3040 w 6080"/>
                <a:gd name="T29" fmla="*/ 6080 h 60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080" h="6080">
                  <a:moveTo>
                    <a:pt x="3040" y="6080"/>
                  </a:moveTo>
                  <a:cubicBezTo>
                    <a:pt x="2228" y="6080"/>
                    <a:pt x="1465" y="5764"/>
                    <a:pt x="890" y="5190"/>
                  </a:cubicBezTo>
                  <a:cubicBezTo>
                    <a:pt x="316" y="4616"/>
                    <a:pt x="0" y="3852"/>
                    <a:pt x="0" y="3040"/>
                  </a:cubicBezTo>
                  <a:cubicBezTo>
                    <a:pt x="0" y="2228"/>
                    <a:pt x="316" y="1465"/>
                    <a:pt x="890" y="890"/>
                  </a:cubicBezTo>
                  <a:cubicBezTo>
                    <a:pt x="1465" y="316"/>
                    <a:pt x="2228" y="0"/>
                    <a:pt x="3040" y="0"/>
                  </a:cubicBezTo>
                  <a:cubicBezTo>
                    <a:pt x="3040" y="541"/>
                    <a:pt x="3040" y="541"/>
                    <a:pt x="3040" y="541"/>
                  </a:cubicBezTo>
                  <a:cubicBezTo>
                    <a:pt x="2373" y="541"/>
                    <a:pt x="1745" y="801"/>
                    <a:pt x="1273" y="1273"/>
                  </a:cubicBezTo>
                  <a:cubicBezTo>
                    <a:pt x="801" y="1745"/>
                    <a:pt x="541" y="2373"/>
                    <a:pt x="541" y="3040"/>
                  </a:cubicBezTo>
                  <a:cubicBezTo>
                    <a:pt x="541" y="3708"/>
                    <a:pt x="801" y="4335"/>
                    <a:pt x="1273" y="4807"/>
                  </a:cubicBezTo>
                  <a:cubicBezTo>
                    <a:pt x="1745" y="5279"/>
                    <a:pt x="2373" y="5539"/>
                    <a:pt x="3040" y="5539"/>
                  </a:cubicBezTo>
                  <a:cubicBezTo>
                    <a:pt x="3707" y="5539"/>
                    <a:pt x="4335" y="5279"/>
                    <a:pt x="4807" y="4807"/>
                  </a:cubicBezTo>
                  <a:cubicBezTo>
                    <a:pt x="5279" y="4335"/>
                    <a:pt x="5539" y="3708"/>
                    <a:pt x="5539" y="3040"/>
                  </a:cubicBezTo>
                  <a:cubicBezTo>
                    <a:pt x="6080" y="3040"/>
                    <a:pt x="6080" y="3040"/>
                    <a:pt x="6080" y="3040"/>
                  </a:cubicBezTo>
                  <a:cubicBezTo>
                    <a:pt x="6080" y="3852"/>
                    <a:pt x="5764" y="4616"/>
                    <a:pt x="5190" y="5190"/>
                  </a:cubicBezTo>
                  <a:cubicBezTo>
                    <a:pt x="4615" y="5764"/>
                    <a:pt x="3852" y="6080"/>
                    <a:pt x="3040" y="6080"/>
                  </a:cubicBezTo>
                  <a:close/>
                </a:path>
              </a:pathLst>
            </a:custGeom>
            <a:solidFill>
              <a:srgbClr val="0078D4"/>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92" name="Freeform 159">
              <a:extLst>
                <a:ext uri="{FF2B5EF4-FFF2-40B4-BE49-F238E27FC236}">
                  <a16:creationId xmlns:a16="http://schemas.microsoft.com/office/drawing/2014/main" id="{FEB09BE5-B810-E78B-C19E-3D441BC07DED}"/>
                </a:ext>
              </a:extLst>
            </p:cNvPr>
            <p:cNvSpPr>
              <a:spLocks/>
            </p:cNvSpPr>
            <p:nvPr/>
          </p:nvSpPr>
          <p:spPr bwMode="auto">
            <a:xfrm>
              <a:off x="1679" y="2568"/>
              <a:ext cx="217" cy="267"/>
            </a:xfrm>
            <a:custGeom>
              <a:avLst/>
              <a:gdLst>
                <a:gd name="T0" fmla="*/ 1525 w 3680"/>
                <a:gd name="T1" fmla="*/ 4520 h 4520"/>
                <a:gd name="T2" fmla="*/ 0 w 3680"/>
                <a:gd name="T3" fmla="*/ 3889 h 4520"/>
                <a:gd name="T4" fmla="*/ 399 w 3680"/>
                <a:gd name="T5" fmla="*/ 3490 h 4520"/>
                <a:gd name="T6" fmla="*/ 1525 w 3680"/>
                <a:gd name="T7" fmla="*/ 3956 h 4520"/>
                <a:gd name="T8" fmla="*/ 2650 w 3680"/>
                <a:gd name="T9" fmla="*/ 3490 h 4520"/>
                <a:gd name="T10" fmla="*/ 2650 w 3680"/>
                <a:gd name="T11" fmla="*/ 1239 h 4520"/>
                <a:gd name="T12" fmla="*/ 1525 w 3680"/>
                <a:gd name="T13" fmla="*/ 773 h 4520"/>
                <a:gd name="T14" fmla="*/ 399 w 3680"/>
                <a:gd name="T15" fmla="*/ 1239 h 4520"/>
                <a:gd name="T16" fmla="*/ 0 w 3680"/>
                <a:gd name="T17" fmla="*/ 840 h 4520"/>
                <a:gd name="T18" fmla="*/ 3049 w 3680"/>
                <a:gd name="T19" fmla="*/ 840 h 4520"/>
                <a:gd name="T20" fmla="*/ 3680 w 3680"/>
                <a:gd name="T21" fmla="*/ 2364 h 4520"/>
                <a:gd name="T22" fmla="*/ 3049 w 3680"/>
                <a:gd name="T23" fmla="*/ 3889 h 4520"/>
                <a:gd name="T24" fmla="*/ 1525 w 3680"/>
                <a:gd name="T25" fmla="*/ 4520 h 45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80" h="4520">
                  <a:moveTo>
                    <a:pt x="1525" y="4520"/>
                  </a:moveTo>
                  <a:cubicBezTo>
                    <a:pt x="949" y="4520"/>
                    <a:pt x="407" y="4296"/>
                    <a:pt x="0" y="3889"/>
                  </a:cubicBezTo>
                  <a:cubicBezTo>
                    <a:pt x="399" y="3490"/>
                    <a:pt x="399" y="3490"/>
                    <a:pt x="399" y="3490"/>
                  </a:cubicBezTo>
                  <a:cubicBezTo>
                    <a:pt x="700" y="3790"/>
                    <a:pt x="1100" y="3956"/>
                    <a:pt x="1525" y="3956"/>
                  </a:cubicBezTo>
                  <a:cubicBezTo>
                    <a:pt x="1950" y="3956"/>
                    <a:pt x="2349" y="3790"/>
                    <a:pt x="2650" y="3490"/>
                  </a:cubicBezTo>
                  <a:cubicBezTo>
                    <a:pt x="3270" y="2869"/>
                    <a:pt x="3270" y="1860"/>
                    <a:pt x="2650" y="1239"/>
                  </a:cubicBezTo>
                  <a:cubicBezTo>
                    <a:pt x="2349" y="939"/>
                    <a:pt x="1950" y="773"/>
                    <a:pt x="1525" y="773"/>
                  </a:cubicBezTo>
                  <a:cubicBezTo>
                    <a:pt x="1100" y="773"/>
                    <a:pt x="700" y="939"/>
                    <a:pt x="399" y="1239"/>
                  </a:cubicBezTo>
                  <a:cubicBezTo>
                    <a:pt x="0" y="840"/>
                    <a:pt x="0" y="840"/>
                    <a:pt x="0" y="840"/>
                  </a:cubicBezTo>
                  <a:cubicBezTo>
                    <a:pt x="841" y="0"/>
                    <a:pt x="2208" y="0"/>
                    <a:pt x="3049" y="840"/>
                  </a:cubicBezTo>
                  <a:cubicBezTo>
                    <a:pt x="3456" y="1247"/>
                    <a:pt x="3680" y="1789"/>
                    <a:pt x="3680" y="2364"/>
                  </a:cubicBezTo>
                  <a:cubicBezTo>
                    <a:pt x="3680" y="2940"/>
                    <a:pt x="3456" y="3482"/>
                    <a:pt x="3049" y="3889"/>
                  </a:cubicBezTo>
                  <a:cubicBezTo>
                    <a:pt x="2642" y="4296"/>
                    <a:pt x="2100" y="4520"/>
                    <a:pt x="1525" y="4520"/>
                  </a:cubicBezTo>
                  <a:close/>
                </a:path>
              </a:pathLst>
            </a:custGeom>
            <a:solidFill>
              <a:srgbClr val="0078D4"/>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93" name="Freeform 160">
              <a:extLst>
                <a:ext uri="{FF2B5EF4-FFF2-40B4-BE49-F238E27FC236}">
                  <a16:creationId xmlns:a16="http://schemas.microsoft.com/office/drawing/2014/main" id="{C86B7D82-9915-8C02-3466-B3B74123830E}"/>
                </a:ext>
              </a:extLst>
            </p:cNvPr>
            <p:cNvSpPr>
              <a:spLocks/>
            </p:cNvSpPr>
            <p:nvPr/>
          </p:nvSpPr>
          <p:spPr bwMode="auto">
            <a:xfrm>
              <a:off x="1693" y="2635"/>
              <a:ext cx="150" cy="150"/>
            </a:xfrm>
            <a:custGeom>
              <a:avLst/>
              <a:gdLst>
                <a:gd name="T0" fmla="*/ 1271 w 2541"/>
                <a:gd name="T1" fmla="*/ 2541 h 2541"/>
                <a:gd name="T2" fmla="*/ 0 w 2541"/>
                <a:gd name="T3" fmla="*/ 1271 h 2541"/>
                <a:gd name="T4" fmla="*/ 1271 w 2541"/>
                <a:gd name="T5" fmla="*/ 0 h 2541"/>
                <a:gd name="T6" fmla="*/ 1271 w 2541"/>
                <a:gd name="T7" fmla="*/ 542 h 2541"/>
                <a:gd name="T8" fmla="*/ 542 w 2541"/>
                <a:gd name="T9" fmla="*/ 1271 h 2541"/>
                <a:gd name="T10" fmla="*/ 1271 w 2541"/>
                <a:gd name="T11" fmla="*/ 2000 h 2541"/>
                <a:gd name="T12" fmla="*/ 2000 w 2541"/>
                <a:gd name="T13" fmla="*/ 1271 h 2541"/>
                <a:gd name="T14" fmla="*/ 2541 w 2541"/>
                <a:gd name="T15" fmla="*/ 1271 h 2541"/>
                <a:gd name="T16" fmla="*/ 1271 w 2541"/>
                <a:gd name="T17" fmla="*/ 2541 h 2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41" h="2541">
                  <a:moveTo>
                    <a:pt x="1271" y="2541"/>
                  </a:moveTo>
                  <a:cubicBezTo>
                    <a:pt x="570" y="2541"/>
                    <a:pt x="0" y="1971"/>
                    <a:pt x="0" y="1271"/>
                  </a:cubicBezTo>
                  <a:cubicBezTo>
                    <a:pt x="0" y="570"/>
                    <a:pt x="570" y="0"/>
                    <a:pt x="1271" y="0"/>
                  </a:cubicBezTo>
                  <a:cubicBezTo>
                    <a:pt x="1271" y="542"/>
                    <a:pt x="1271" y="542"/>
                    <a:pt x="1271" y="542"/>
                  </a:cubicBezTo>
                  <a:cubicBezTo>
                    <a:pt x="869" y="542"/>
                    <a:pt x="542" y="869"/>
                    <a:pt x="542" y="1271"/>
                  </a:cubicBezTo>
                  <a:cubicBezTo>
                    <a:pt x="542" y="1673"/>
                    <a:pt x="869" y="2000"/>
                    <a:pt x="1271" y="2000"/>
                  </a:cubicBezTo>
                  <a:cubicBezTo>
                    <a:pt x="1673" y="2000"/>
                    <a:pt x="2000" y="1673"/>
                    <a:pt x="2000" y="1271"/>
                  </a:cubicBezTo>
                  <a:cubicBezTo>
                    <a:pt x="2541" y="1271"/>
                    <a:pt x="2541" y="1271"/>
                    <a:pt x="2541" y="1271"/>
                  </a:cubicBezTo>
                  <a:cubicBezTo>
                    <a:pt x="2541" y="1971"/>
                    <a:pt x="1971" y="2541"/>
                    <a:pt x="1271" y="2541"/>
                  </a:cubicBezTo>
                  <a:close/>
                </a:path>
              </a:pathLst>
            </a:custGeom>
            <a:solidFill>
              <a:srgbClr val="50E6FF"/>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grpSp>
        <p:nvGrpSpPr>
          <p:cNvPr id="4107" name="Group 93">
            <a:extLst>
              <a:ext uri="{FF2B5EF4-FFF2-40B4-BE49-F238E27FC236}">
                <a16:creationId xmlns:a16="http://schemas.microsoft.com/office/drawing/2014/main" id="{FDCA10C5-1872-B4BB-C7CC-E5D9514DAFB4}"/>
              </a:ext>
              <a:ext uri="{C183D7F6-B498-43B3-948B-1728B52AA6E4}">
                <adec:decorative xmlns:adec="http://schemas.microsoft.com/office/drawing/2017/decorative" val="1"/>
              </a:ext>
            </a:extLst>
          </p:cNvPr>
          <p:cNvGrpSpPr>
            <a:grpSpLocks/>
          </p:cNvGrpSpPr>
          <p:nvPr/>
        </p:nvGrpSpPr>
        <p:grpSpPr bwMode="auto">
          <a:xfrm>
            <a:off x="4980838" y="1990724"/>
            <a:ext cx="1022350" cy="573088"/>
            <a:chOff x="8335688" y="2339148"/>
            <a:chExt cx="884117" cy="495300"/>
          </a:xfrm>
        </p:grpSpPr>
        <p:grpSp>
          <p:nvGrpSpPr>
            <p:cNvPr id="4122" name="Group 47">
              <a:extLst>
                <a:ext uri="{FF2B5EF4-FFF2-40B4-BE49-F238E27FC236}">
                  <a16:creationId xmlns:a16="http://schemas.microsoft.com/office/drawing/2014/main" id="{6832EE04-DE59-87DE-698B-1A4FAA823F18}"/>
                </a:ext>
              </a:extLst>
            </p:cNvPr>
            <p:cNvGrpSpPr>
              <a:grpSpLocks noChangeAspect="1"/>
            </p:cNvGrpSpPr>
            <p:nvPr/>
          </p:nvGrpSpPr>
          <p:grpSpPr bwMode="auto">
            <a:xfrm>
              <a:off x="8559857" y="2368446"/>
              <a:ext cx="436704" cy="436704"/>
              <a:chOff x="3411" y="999"/>
              <a:chExt cx="312" cy="312"/>
            </a:xfrm>
          </p:grpSpPr>
          <p:sp>
            <p:nvSpPr>
              <p:cNvPr id="98" name="AutoShape 46">
                <a:extLst>
                  <a:ext uri="{FF2B5EF4-FFF2-40B4-BE49-F238E27FC236}">
                    <a16:creationId xmlns:a16="http://schemas.microsoft.com/office/drawing/2014/main" id="{233DDD0D-3A8E-8F34-132E-2C6E1785E692}"/>
                  </a:ext>
                </a:extLst>
              </p:cNvPr>
              <p:cNvSpPr>
                <a:spLocks noChangeAspect="1" noChangeArrowheads="1" noTextEdit="1"/>
              </p:cNvSpPr>
              <p:nvPr/>
            </p:nvSpPr>
            <p:spPr bwMode="auto">
              <a:xfrm>
                <a:off x="3411" y="999"/>
                <a:ext cx="312" cy="313"/>
              </a:xfrm>
              <a:prstGeom prst="rect">
                <a:avLst/>
              </a:prstGeom>
              <a:noFill/>
              <a:ln>
                <a:noFill/>
              </a:ln>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99" name="Freeform 48">
                <a:extLst>
                  <a:ext uri="{FF2B5EF4-FFF2-40B4-BE49-F238E27FC236}">
                    <a16:creationId xmlns:a16="http://schemas.microsoft.com/office/drawing/2014/main" id="{A9247B94-DA7F-59EE-E810-E235382629D0}"/>
                  </a:ext>
                </a:extLst>
              </p:cNvPr>
              <p:cNvSpPr>
                <a:spLocks noEditPoints="1"/>
              </p:cNvSpPr>
              <p:nvPr/>
            </p:nvSpPr>
            <p:spPr bwMode="auto">
              <a:xfrm>
                <a:off x="3411" y="999"/>
                <a:ext cx="312" cy="313"/>
              </a:xfrm>
              <a:custGeom>
                <a:avLst/>
                <a:gdLst>
                  <a:gd name="T0" fmla="*/ 683 w 1366"/>
                  <a:gd name="T1" fmla="*/ 128 h 1365"/>
                  <a:gd name="T2" fmla="*/ 899 w 1366"/>
                  <a:gd name="T3" fmla="*/ 171 h 1365"/>
                  <a:gd name="T4" fmla="*/ 1075 w 1366"/>
                  <a:gd name="T5" fmla="*/ 290 h 1365"/>
                  <a:gd name="T6" fmla="*/ 1194 w 1366"/>
                  <a:gd name="T7" fmla="*/ 466 h 1365"/>
                  <a:gd name="T8" fmla="*/ 1238 w 1366"/>
                  <a:gd name="T9" fmla="*/ 682 h 1365"/>
                  <a:gd name="T10" fmla="*/ 1194 w 1366"/>
                  <a:gd name="T11" fmla="*/ 898 h 1365"/>
                  <a:gd name="T12" fmla="*/ 1075 w 1366"/>
                  <a:gd name="T13" fmla="*/ 1075 h 1365"/>
                  <a:gd name="T14" fmla="*/ 899 w 1366"/>
                  <a:gd name="T15" fmla="*/ 1193 h 1365"/>
                  <a:gd name="T16" fmla="*/ 683 w 1366"/>
                  <a:gd name="T17" fmla="*/ 1237 h 1365"/>
                  <a:gd name="T18" fmla="*/ 467 w 1366"/>
                  <a:gd name="T19" fmla="*/ 1193 h 1365"/>
                  <a:gd name="T20" fmla="*/ 291 w 1366"/>
                  <a:gd name="T21" fmla="*/ 1075 h 1365"/>
                  <a:gd name="T22" fmla="*/ 172 w 1366"/>
                  <a:gd name="T23" fmla="*/ 898 h 1365"/>
                  <a:gd name="T24" fmla="*/ 128 w 1366"/>
                  <a:gd name="T25" fmla="*/ 682 h 1365"/>
                  <a:gd name="T26" fmla="*/ 172 w 1366"/>
                  <a:gd name="T27" fmla="*/ 466 h 1365"/>
                  <a:gd name="T28" fmla="*/ 291 w 1366"/>
                  <a:gd name="T29" fmla="*/ 290 h 1365"/>
                  <a:gd name="T30" fmla="*/ 467 w 1366"/>
                  <a:gd name="T31" fmla="*/ 171 h 1365"/>
                  <a:gd name="T32" fmla="*/ 683 w 1366"/>
                  <a:gd name="T33" fmla="*/ 128 h 1365"/>
                  <a:gd name="T34" fmla="*/ 683 w 1366"/>
                  <a:gd name="T35" fmla="*/ 0 h 1365"/>
                  <a:gd name="T36" fmla="*/ 0 w 1366"/>
                  <a:gd name="T37" fmla="*/ 682 h 1365"/>
                  <a:gd name="T38" fmla="*/ 683 w 1366"/>
                  <a:gd name="T39" fmla="*/ 1365 h 1365"/>
                  <a:gd name="T40" fmla="*/ 1366 w 1366"/>
                  <a:gd name="T41" fmla="*/ 682 h 1365"/>
                  <a:gd name="T42" fmla="*/ 683 w 1366"/>
                  <a:gd name="T43" fmla="*/ 0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66" h="1365">
                    <a:moveTo>
                      <a:pt x="683" y="128"/>
                    </a:moveTo>
                    <a:cubicBezTo>
                      <a:pt x="758" y="128"/>
                      <a:pt x="831" y="142"/>
                      <a:pt x="899" y="171"/>
                    </a:cubicBezTo>
                    <a:cubicBezTo>
                      <a:pt x="965" y="199"/>
                      <a:pt x="1024" y="239"/>
                      <a:pt x="1075" y="290"/>
                    </a:cubicBezTo>
                    <a:cubicBezTo>
                      <a:pt x="1126" y="341"/>
                      <a:pt x="1166" y="400"/>
                      <a:pt x="1194" y="466"/>
                    </a:cubicBezTo>
                    <a:cubicBezTo>
                      <a:pt x="1223" y="535"/>
                      <a:pt x="1238" y="607"/>
                      <a:pt x="1238" y="682"/>
                    </a:cubicBezTo>
                    <a:cubicBezTo>
                      <a:pt x="1238" y="757"/>
                      <a:pt x="1223" y="830"/>
                      <a:pt x="1194" y="898"/>
                    </a:cubicBezTo>
                    <a:cubicBezTo>
                      <a:pt x="1166" y="964"/>
                      <a:pt x="1126" y="1024"/>
                      <a:pt x="1075" y="1075"/>
                    </a:cubicBezTo>
                    <a:cubicBezTo>
                      <a:pt x="1024" y="1126"/>
                      <a:pt x="965" y="1166"/>
                      <a:pt x="899" y="1193"/>
                    </a:cubicBezTo>
                    <a:cubicBezTo>
                      <a:pt x="831" y="1222"/>
                      <a:pt x="758" y="1237"/>
                      <a:pt x="683" y="1237"/>
                    </a:cubicBezTo>
                    <a:cubicBezTo>
                      <a:pt x="608" y="1237"/>
                      <a:pt x="535" y="1222"/>
                      <a:pt x="467" y="1193"/>
                    </a:cubicBezTo>
                    <a:cubicBezTo>
                      <a:pt x="401" y="1166"/>
                      <a:pt x="342" y="1126"/>
                      <a:pt x="291" y="1075"/>
                    </a:cubicBezTo>
                    <a:cubicBezTo>
                      <a:pt x="240" y="1024"/>
                      <a:pt x="200" y="964"/>
                      <a:pt x="172" y="898"/>
                    </a:cubicBezTo>
                    <a:cubicBezTo>
                      <a:pt x="143" y="830"/>
                      <a:pt x="128" y="757"/>
                      <a:pt x="128" y="682"/>
                    </a:cubicBezTo>
                    <a:cubicBezTo>
                      <a:pt x="128" y="607"/>
                      <a:pt x="143" y="535"/>
                      <a:pt x="172" y="466"/>
                    </a:cubicBezTo>
                    <a:cubicBezTo>
                      <a:pt x="200" y="400"/>
                      <a:pt x="240" y="341"/>
                      <a:pt x="291" y="290"/>
                    </a:cubicBezTo>
                    <a:cubicBezTo>
                      <a:pt x="342" y="239"/>
                      <a:pt x="401" y="199"/>
                      <a:pt x="467" y="171"/>
                    </a:cubicBezTo>
                    <a:cubicBezTo>
                      <a:pt x="535" y="142"/>
                      <a:pt x="608" y="128"/>
                      <a:pt x="683" y="128"/>
                    </a:cubicBezTo>
                    <a:moveTo>
                      <a:pt x="683" y="0"/>
                    </a:moveTo>
                    <a:cubicBezTo>
                      <a:pt x="306" y="0"/>
                      <a:pt x="0" y="305"/>
                      <a:pt x="0" y="682"/>
                    </a:cubicBezTo>
                    <a:cubicBezTo>
                      <a:pt x="0" y="1059"/>
                      <a:pt x="306" y="1365"/>
                      <a:pt x="683" y="1365"/>
                    </a:cubicBezTo>
                    <a:cubicBezTo>
                      <a:pt x="1060" y="1365"/>
                      <a:pt x="1366" y="1059"/>
                      <a:pt x="1366" y="682"/>
                    </a:cubicBezTo>
                    <a:cubicBezTo>
                      <a:pt x="1366" y="305"/>
                      <a:pt x="1060" y="0"/>
                      <a:pt x="683" y="0"/>
                    </a:cubicBezTo>
                    <a:close/>
                  </a:path>
                </a:pathLst>
              </a:custGeom>
              <a:solidFill>
                <a:srgbClr val="0078D4"/>
              </a:solidFill>
              <a:ln>
                <a:noFill/>
              </a:ln>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00" name="Freeform 49">
                <a:extLst>
                  <a:ext uri="{FF2B5EF4-FFF2-40B4-BE49-F238E27FC236}">
                    <a16:creationId xmlns:a16="http://schemas.microsoft.com/office/drawing/2014/main" id="{D705CA7A-A32D-97CB-C5D6-69E76A094000}"/>
                  </a:ext>
                </a:extLst>
              </p:cNvPr>
              <p:cNvSpPr>
                <a:spLocks noEditPoints="1"/>
              </p:cNvSpPr>
              <p:nvPr/>
            </p:nvSpPr>
            <p:spPr bwMode="auto">
              <a:xfrm>
                <a:off x="3478" y="1077"/>
                <a:ext cx="177" cy="156"/>
              </a:xfrm>
              <a:custGeom>
                <a:avLst/>
                <a:gdLst>
                  <a:gd name="T0" fmla="*/ 387 w 774"/>
                  <a:gd name="T1" fmla="*/ 128 h 683"/>
                  <a:gd name="T2" fmla="*/ 466 w 774"/>
                  <a:gd name="T3" fmla="*/ 143 h 683"/>
                  <a:gd name="T4" fmla="*/ 583 w 774"/>
                  <a:gd name="T5" fmla="*/ 257 h 683"/>
                  <a:gd name="T6" fmla="*/ 585 w 774"/>
                  <a:gd name="T7" fmla="*/ 420 h 683"/>
                  <a:gd name="T8" fmla="*/ 505 w 774"/>
                  <a:gd name="T9" fmla="*/ 519 h 683"/>
                  <a:gd name="T10" fmla="*/ 387 w 774"/>
                  <a:gd name="T11" fmla="*/ 555 h 683"/>
                  <a:gd name="T12" fmla="*/ 308 w 774"/>
                  <a:gd name="T13" fmla="*/ 539 h 683"/>
                  <a:gd name="T14" fmla="*/ 191 w 774"/>
                  <a:gd name="T15" fmla="*/ 426 h 683"/>
                  <a:gd name="T16" fmla="*/ 189 w 774"/>
                  <a:gd name="T17" fmla="*/ 262 h 683"/>
                  <a:gd name="T18" fmla="*/ 269 w 774"/>
                  <a:gd name="T19" fmla="*/ 164 h 683"/>
                  <a:gd name="T20" fmla="*/ 387 w 774"/>
                  <a:gd name="T21" fmla="*/ 128 h 683"/>
                  <a:gd name="T22" fmla="*/ 387 w 774"/>
                  <a:gd name="T23" fmla="*/ 128 h 683"/>
                  <a:gd name="T24" fmla="*/ 387 w 774"/>
                  <a:gd name="T25" fmla="*/ 0 h 683"/>
                  <a:gd name="T26" fmla="*/ 70 w 774"/>
                  <a:gd name="T27" fmla="*/ 215 h 683"/>
                  <a:gd name="T28" fmla="*/ 261 w 774"/>
                  <a:gd name="T29" fmla="*/ 658 h 683"/>
                  <a:gd name="T30" fmla="*/ 387 w 774"/>
                  <a:gd name="T31" fmla="*/ 683 h 683"/>
                  <a:gd name="T32" fmla="*/ 704 w 774"/>
                  <a:gd name="T33" fmla="*/ 468 h 683"/>
                  <a:gd name="T34" fmla="*/ 513 w 774"/>
                  <a:gd name="T35" fmla="*/ 24 h 683"/>
                  <a:gd name="T36" fmla="*/ 387 w 774"/>
                  <a:gd name="T37" fmla="*/ 0 h 6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74" h="683">
                    <a:moveTo>
                      <a:pt x="387" y="128"/>
                    </a:moveTo>
                    <a:cubicBezTo>
                      <a:pt x="414" y="128"/>
                      <a:pt x="441" y="133"/>
                      <a:pt x="466" y="143"/>
                    </a:cubicBezTo>
                    <a:cubicBezTo>
                      <a:pt x="519" y="164"/>
                      <a:pt x="560" y="205"/>
                      <a:pt x="583" y="257"/>
                    </a:cubicBezTo>
                    <a:cubicBezTo>
                      <a:pt x="605" y="309"/>
                      <a:pt x="606" y="367"/>
                      <a:pt x="585" y="420"/>
                    </a:cubicBezTo>
                    <a:cubicBezTo>
                      <a:pt x="569" y="461"/>
                      <a:pt x="541" y="495"/>
                      <a:pt x="505" y="519"/>
                    </a:cubicBezTo>
                    <a:cubicBezTo>
                      <a:pt x="470" y="542"/>
                      <a:pt x="429" y="555"/>
                      <a:pt x="387" y="555"/>
                    </a:cubicBezTo>
                    <a:cubicBezTo>
                      <a:pt x="360" y="555"/>
                      <a:pt x="333" y="550"/>
                      <a:pt x="308" y="539"/>
                    </a:cubicBezTo>
                    <a:cubicBezTo>
                      <a:pt x="255" y="518"/>
                      <a:pt x="214" y="478"/>
                      <a:pt x="191" y="426"/>
                    </a:cubicBezTo>
                    <a:cubicBezTo>
                      <a:pt x="169" y="373"/>
                      <a:pt x="168" y="315"/>
                      <a:pt x="189" y="262"/>
                    </a:cubicBezTo>
                    <a:cubicBezTo>
                      <a:pt x="205" y="222"/>
                      <a:pt x="233" y="188"/>
                      <a:pt x="269" y="164"/>
                    </a:cubicBezTo>
                    <a:cubicBezTo>
                      <a:pt x="304" y="140"/>
                      <a:pt x="345" y="128"/>
                      <a:pt x="387" y="128"/>
                    </a:cubicBezTo>
                    <a:cubicBezTo>
                      <a:pt x="387" y="128"/>
                      <a:pt x="387" y="128"/>
                      <a:pt x="387" y="128"/>
                    </a:cubicBezTo>
                    <a:moveTo>
                      <a:pt x="387" y="0"/>
                    </a:moveTo>
                    <a:cubicBezTo>
                      <a:pt x="252" y="0"/>
                      <a:pt x="123" y="81"/>
                      <a:pt x="70" y="215"/>
                    </a:cubicBezTo>
                    <a:cubicBezTo>
                      <a:pt x="0" y="390"/>
                      <a:pt x="86" y="588"/>
                      <a:pt x="261" y="658"/>
                    </a:cubicBezTo>
                    <a:cubicBezTo>
                      <a:pt x="302" y="675"/>
                      <a:pt x="345" y="683"/>
                      <a:pt x="387" y="683"/>
                    </a:cubicBezTo>
                    <a:cubicBezTo>
                      <a:pt x="522" y="683"/>
                      <a:pt x="651" y="601"/>
                      <a:pt x="704" y="468"/>
                    </a:cubicBezTo>
                    <a:cubicBezTo>
                      <a:pt x="774" y="293"/>
                      <a:pt x="688" y="94"/>
                      <a:pt x="513" y="24"/>
                    </a:cubicBezTo>
                    <a:cubicBezTo>
                      <a:pt x="472" y="8"/>
                      <a:pt x="429" y="0"/>
                      <a:pt x="387" y="0"/>
                    </a:cubicBezTo>
                    <a:close/>
                  </a:path>
                </a:pathLst>
              </a:custGeom>
              <a:solidFill>
                <a:srgbClr val="0078D4"/>
              </a:solidFill>
              <a:ln>
                <a:noFill/>
              </a:ln>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01" name="Freeform 50">
                <a:extLst>
                  <a:ext uri="{FF2B5EF4-FFF2-40B4-BE49-F238E27FC236}">
                    <a16:creationId xmlns:a16="http://schemas.microsoft.com/office/drawing/2014/main" id="{6A2B9847-E406-8B37-CA3E-426ED1105773}"/>
                  </a:ext>
                </a:extLst>
              </p:cNvPr>
              <p:cNvSpPr>
                <a:spLocks/>
              </p:cNvSpPr>
              <p:nvPr/>
            </p:nvSpPr>
            <p:spPr bwMode="auto">
              <a:xfrm>
                <a:off x="3478" y="1112"/>
                <a:ext cx="23" cy="24"/>
              </a:xfrm>
              <a:custGeom>
                <a:avLst/>
                <a:gdLst>
                  <a:gd name="T0" fmla="*/ 22 w 22"/>
                  <a:gd name="T1" fmla="*/ 6 h 24"/>
                  <a:gd name="T2" fmla="*/ 14 w 22"/>
                  <a:gd name="T3" fmla="*/ 24 h 24"/>
                  <a:gd name="T4" fmla="*/ 0 w 22"/>
                  <a:gd name="T5" fmla="*/ 19 h 24"/>
                  <a:gd name="T6" fmla="*/ 8 w 22"/>
                  <a:gd name="T7" fmla="*/ 0 h 24"/>
                  <a:gd name="T8" fmla="*/ 22 w 22"/>
                  <a:gd name="T9" fmla="*/ 6 h 24"/>
                </a:gdLst>
                <a:ahLst/>
                <a:cxnLst>
                  <a:cxn ang="0">
                    <a:pos x="T0" y="T1"/>
                  </a:cxn>
                  <a:cxn ang="0">
                    <a:pos x="T2" y="T3"/>
                  </a:cxn>
                  <a:cxn ang="0">
                    <a:pos x="T4" y="T5"/>
                  </a:cxn>
                  <a:cxn ang="0">
                    <a:pos x="T6" y="T7"/>
                  </a:cxn>
                  <a:cxn ang="0">
                    <a:pos x="T8" y="T9"/>
                  </a:cxn>
                </a:cxnLst>
                <a:rect l="0" t="0" r="r" b="b"/>
                <a:pathLst>
                  <a:path w="22" h="24">
                    <a:moveTo>
                      <a:pt x="22" y="6"/>
                    </a:moveTo>
                    <a:lnTo>
                      <a:pt x="14" y="24"/>
                    </a:lnTo>
                    <a:lnTo>
                      <a:pt x="0" y="19"/>
                    </a:lnTo>
                    <a:lnTo>
                      <a:pt x="8" y="0"/>
                    </a:lnTo>
                    <a:lnTo>
                      <a:pt x="22" y="6"/>
                    </a:lnTo>
                    <a:close/>
                  </a:path>
                </a:pathLst>
              </a:custGeom>
              <a:solidFill>
                <a:srgbClr val="0078D4"/>
              </a:solidFill>
              <a:ln>
                <a:noFill/>
              </a:ln>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02" name="Freeform 51">
                <a:extLst>
                  <a:ext uri="{FF2B5EF4-FFF2-40B4-BE49-F238E27FC236}">
                    <a16:creationId xmlns:a16="http://schemas.microsoft.com/office/drawing/2014/main" id="{AD2DA91D-67F5-E4D8-38CD-B36FAF7C2518}"/>
                  </a:ext>
                </a:extLst>
              </p:cNvPr>
              <p:cNvSpPr>
                <a:spLocks/>
              </p:cNvSpPr>
              <p:nvPr/>
            </p:nvSpPr>
            <p:spPr bwMode="auto">
              <a:xfrm>
                <a:off x="3632" y="1174"/>
                <a:ext cx="23" cy="24"/>
              </a:xfrm>
              <a:custGeom>
                <a:avLst/>
                <a:gdLst>
                  <a:gd name="T0" fmla="*/ 22 w 22"/>
                  <a:gd name="T1" fmla="*/ 5 h 24"/>
                  <a:gd name="T2" fmla="*/ 14 w 22"/>
                  <a:gd name="T3" fmla="*/ 24 h 24"/>
                  <a:gd name="T4" fmla="*/ 0 w 22"/>
                  <a:gd name="T5" fmla="*/ 18 h 24"/>
                  <a:gd name="T6" fmla="*/ 8 w 22"/>
                  <a:gd name="T7" fmla="*/ 0 h 24"/>
                  <a:gd name="T8" fmla="*/ 22 w 22"/>
                  <a:gd name="T9" fmla="*/ 5 h 24"/>
                </a:gdLst>
                <a:ahLst/>
                <a:cxnLst>
                  <a:cxn ang="0">
                    <a:pos x="T0" y="T1"/>
                  </a:cxn>
                  <a:cxn ang="0">
                    <a:pos x="T2" y="T3"/>
                  </a:cxn>
                  <a:cxn ang="0">
                    <a:pos x="T4" y="T5"/>
                  </a:cxn>
                  <a:cxn ang="0">
                    <a:pos x="T6" y="T7"/>
                  </a:cxn>
                  <a:cxn ang="0">
                    <a:pos x="T8" y="T9"/>
                  </a:cxn>
                </a:cxnLst>
                <a:rect l="0" t="0" r="r" b="b"/>
                <a:pathLst>
                  <a:path w="22" h="24">
                    <a:moveTo>
                      <a:pt x="22" y="5"/>
                    </a:moveTo>
                    <a:lnTo>
                      <a:pt x="14" y="24"/>
                    </a:lnTo>
                    <a:lnTo>
                      <a:pt x="0" y="18"/>
                    </a:lnTo>
                    <a:lnTo>
                      <a:pt x="8" y="0"/>
                    </a:lnTo>
                    <a:lnTo>
                      <a:pt x="22" y="5"/>
                    </a:lnTo>
                    <a:close/>
                  </a:path>
                </a:pathLst>
              </a:custGeom>
              <a:solidFill>
                <a:srgbClr val="0078D4"/>
              </a:solidFill>
              <a:ln>
                <a:noFill/>
              </a:ln>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03" name="Freeform 52">
                <a:extLst>
                  <a:ext uri="{FF2B5EF4-FFF2-40B4-BE49-F238E27FC236}">
                    <a16:creationId xmlns:a16="http://schemas.microsoft.com/office/drawing/2014/main" id="{AAC2E1D6-D016-AF39-A70E-475054287ACF}"/>
                  </a:ext>
                </a:extLst>
              </p:cNvPr>
              <p:cNvSpPr>
                <a:spLocks/>
              </p:cNvSpPr>
              <p:nvPr/>
            </p:nvSpPr>
            <p:spPr bwMode="auto">
              <a:xfrm>
                <a:off x="3585" y="1067"/>
                <a:ext cx="25" cy="22"/>
              </a:xfrm>
              <a:custGeom>
                <a:avLst/>
                <a:gdLst>
                  <a:gd name="T0" fmla="*/ 5 w 24"/>
                  <a:gd name="T1" fmla="*/ 0 h 22"/>
                  <a:gd name="T2" fmla="*/ 24 w 24"/>
                  <a:gd name="T3" fmla="*/ 8 h 22"/>
                  <a:gd name="T4" fmla="*/ 18 w 24"/>
                  <a:gd name="T5" fmla="*/ 22 h 22"/>
                  <a:gd name="T6" fmla="*/ 0 w 24"/>
                  <a:gd name="T7" fmla="*/ 14 h 22"/>
                  <a:gd name="T8" fmla="*/ 5 w 24"/>
                  <a:gd name="T9" fmla="*/ 0 h 22"/>
                </a:gdLst>
                <a:ahLst/>
                <a:cxnLst>
                  <a:cxn ang="0">
                    <a:pos x="T0" y="T1"/>
                  </a:cxn>
                  <a:cxn ang="0">
                    <a:pos x="T2" y="T3"/>
                  </a:cxn>
                  <a:cxn ang="0">
                    <a:pos x="T4" y="T5"/>
                  </a:cxn>
                  <a:cxn ang="0">
                    <a:pos x="T6" y="T7"/>
                  </a:cxn>
                  <a:cxn ang="0">
                    <a:pos x="T8" y="T9"/>
                  </a:cxn>
                </a:cxnLst>
                <a:rect l="0" t="0" r="r" b="b"/>
                <a:pathLst>
                  <a:path w="24" h="22">
                    <a:moveTo>
                      <a:pt x="5" y="0"/>
                    </a:moveTo>
                    <a:lnTo>
                      <a:pt x="24" y="8"/>
                    </a:lnTo>
                    <a:lnTo>
                      <a:pt x="18" y="22"/>
                    </a:lnTo>
                    <a:lnTo>
                      <a:pt x="0" y="14"/>
                    </a:lnTo>
                    <a:lnTo>
                      <a:pt x="5" y="0"/>
                    </a:lnTo>
                    <a:close/>
                  </a:path>
                </a:pathLst>
              </a:custGeom>
              <a:solidFill>
                <a:srgbClr val="0078D4"/>
              </a:solidFill>
              <a:ln>
                <a:noFill/>
              </a:ln>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04" name="Freeform 53">
                <a:extLst>
                  <a:ext uri="{FF2B5EF4-FFF2-40B4-BE49-F238E27FC236}">
                    <a16:creationId xmlns:a16="http://schemas.microsoft.com/office/drawing/2014/main" id="{750C36D8-CEF5-1AD0-E827-2DF6DB0A4830}"/>
                  </a:ext>
                </a:extLst>
              </p:cNvPr>
              <p:cNvSpPr>
                <a:spLocks/>
              </p:cNvSpPr>
              <p:nvPr/>
            </p:nvSpPr>
            <p:spPr bwMode="auto">
              <a:xfrm>
                <a:off x="3524" y="1221"/>
                <a:ext cx="26" cy="22"/>
              </a:xfrm>
              <a:custGeom>
                <a:avLst/>
                <a:gdLst>
                  <a:gd name="T0" fmla="*/ 6 w 25"/>
                  <a:gd name="T1" fmla="*/ 0 h 22"/>
                  <a:gd name="T2" fmla="*/ 25 w 25"/>
                  <a:gd name="T3" fmla="*/ 8 h 22"/>
                  <a:gd name="T4" fmla="*/ 19 w 25"/>
                  <a:gd name="T5" fmla="*/ 22 h 22"/>
                  <a:gd name="T6" fmla="*/ 0 w 25"/>
                  <a:gd name="T7" fmla="*/ 14 h 22"/>
                  <a:gd name="T8" fmla="*/ 6 w 25"/>
                  <a:gd name="T9" fmla="*/ 0 h 22"/>
                </a:gdLst>
                <a:ahLst/>
                <a:cxnLst>
                  <a:cxn ang="0">
                    <a:pos x="T0" y="T1"/>
                  </a:cxn>
                  <a:cxn ang="0">
                    <a:pos x="T2" y="T3"/>
                  </a:cxn>
                  <a:cxn ang="0">
                    <a:pos x="T4" y="T5"/>
                  </a:cxn>
                  <a:cxn ang="0">
                    <a:pos x="T6" y="T7"/>
                  </a:cxn>
                  <a:cxn ang="0">
                    <a:pos x="T8" y="T9"/>
                  </a:cxn>
                </a:cxnLst>
                <a:rect l="0" t="0" r="r" b="b"/>
                <a:pathLst>
                  <a:path w="25" h="22">
                    <a:moveTo>
                      <a:pt x="6" y="0"/>
                    </a:moveTo>
                    <a:lnTo>
                      <a:pt x="25" y="8"/>
                    </a:lnTo>
                    <a:lnTo>
                      <a:pt x="19" y="22"/>
                    </a:lnTo>
                    <a:lnTo>
                      <a:pt x="0" y="14"/>
                    </a:lnTo>
                    <a:lnTo>
                      <a:pt x="6" y="0"/>
                    </a:lnTo>
                    <a:close/>
                  </a:path>
                </a:pathLst>
              </a:custGeom>
              <a:solidFill>
                <a:srgbClr val="0078D4"/>
              </a:solidFill>
              <a:ln>
                <a:noFill/>
              </a:ln>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05" name="Freeform 54">
                <a:extLst>
                  <a:ext uri="{FF2B5EF4-FFF2-40B4-BE49-F238E27FC236}">
                    <a16:creationId xmlns:a16="http://schemas.microsoft.com/office/drawing/2014/main" id="{F341BAA2-0E34-A26A-6D31-5E914FCE1760}"/>
                  </a:ext>
                </a:extLst>
              </p:cNvPr>
              <p:cNvSpPr>
                <a:spLocks/>
              </p:cNvSpPr>
              <p:nvPr/>
            </p:nvSpPr>
            <p:spPr bwMode="auto">
              <a:xfrm>
                <a:off x="3587" y="1220"/>
                <a:ext cx="25" cy="22"/>
              </a:xfrm>
              <a:custGeom>
                <a:avLst/>
                <a:gdLst>
                  <a:gd name="T0" fmla="*/ 0 w 24"/>
                  <a:gd name="T1" fmla="*/ 8 h 22"/>
                  <a:gd name="T2" fmla="*/ 18 w 24"/>
                  <a:gd name="T3" fmla="*/ 0 h 22"/>
                  <a:gd name="T4" fmla="*/ 24 w 24"/>
                  <a:gd name="T5" fmla="*/ 14 h 22"/>
                  <a:gd name="T6" fmla="*/ 6 w 24"/>
                  <a:gd name="T7" fmla="*/ 22 h 22"/>
                  <a:gd name="T8" fmla="*/ 0 w 24"/>
                  <a:gd name="T9" fmla="*/ 8 h 22"/>
                </a:gdLst>
                <a:ahLst/>
                <a:cxnLst>
                  <a:cxn ang="0">
                    <a:pos x="T0" y="T1"/>
                  </a:cxn>
                  <a:cxn ang="0">
                    <a:pos x="T2" y="T3"/>
                  </a:cxn>
                  <a:cxn ang="0">
                    <a:pos x="T4" y="T5"/>
                  </a:cxn>
                  <a:cxn ang="0">
                    <a:pos x="T6" y="T7"/>
                  </a:cxn>
                  <a:cxn ang="0">
                    <a:pos x="T8" y="T9"/>
                  </a:cxn>
                </a:cxnLst>
                <a:rect l="0" t="0" r="r" b="b"/>
                <a:pathLst>
                  <a:path w="24" h="22">
                    <a:moveTo>
                      <a:pt x="0" y="8"/>
                    </a:moveTo>
                    <a:lnTo>
                      <a:pt x="18" y="0"/>
                    </a:lnTo>
                    <a:lnTo>
                      <a:pt x="24" y="14"/>
                    </a:lnTo>
                    <a:lnTo>
                      <a:pt x="6" y="22"/>
                    </a:lnTo>
                    <a:lnTo>
                      <a:pt x="0" y="8"/>
                    </a:lnTo>
                    <a:close/>
                  </a:path>
                </a:pathLst>
              </a:custGeom>
              <a:solidFill>
                <a:srgbClr val="0078D4"/>
              </a:solidFill>
              <a:ln>
                <a:noFill/>
              </a:ln>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06" name="Freeform 55">
                <a:extLst>
                  <a:ext uri="{FF2B5EF4-FFF2-40B4-BE49-F238E27FC236}">
                    <a16:creationId xmlns:a16="http://schemas.microsoft.com/office/drawing/2014/main" id="{75399B52-0FB4-ED5A-9DB6-5141F2C1501D}"/>
                  </a:ext>
                </a:extLst>
              </p:cNvPr>
              <p:cNvSpPr>
                <a:spLocks/>
              </p:cNvSpPr>
              <p:nvPr/>
            </p:nvSpPr>
            <p:spPr bwMode="auto">
              <a:xfrm>
                <a:off x="3522" y="1068"/>
                <a:ext cx="25" cy="22"/>
              </a:xfrm>
              <a:custGeom>
                <a:avLst/>
                <a:gdLst>
                  <a:gd name="T0" fmla="*/ 0 w 24"/>
                  <a:gd name="T1" fmla="*/ 8 h 22"/>
                  <a:gd name="T2" fmla="*/ 19 w 24"/>
                  <a:gd name="T3" fmla="*/ 0 h 22"/>
                  <a:gd name="T4" fmla="*/ 24 w 24"/>
                  <a:gd name="T5" fmla="*/ 14 h 22"/>
                  <a:gd name="T6" fmla="*/ 6 w 24"/>
                  <a:gd name="T7" fmla="*/ 22 h 22"/>
                  <a:gd name="T8" fmla="*/ 0 w 24"/>
                  <a:gd name="T9" fmla="*/ 8 h 22"/>
                </a:gdLst>
                <a:ahLst/>
                <a:cxnLst>
                  <a:cxn ang="0">
                    <a:pos x="T0" y="T1"/>
                  </a:cxn>
                  <a:cxn ang="0">
                    <a:pos x="T2" y="T3"/>
                  </a:cxn>
                  <a:cxn ang="0">
                    <a:pos x="T4" y="T5"/>
                  </a:cxn>
                  <a:cxn ang="0">
                    <a:pos x="T6" y="T7"/>
                  </a:cxn>
                  <a:cxn ang="0">
                    <a:pos x="T8" y="T9"/>
                  </a:cxn>
                </a:cxnLst>
                <a:rect l="0" t="0" r="r" b="b"/>
                <a:pathLst>
                  <a:path w="24" h="22">
                    <a:moveTo>
                      <a:pt x="0" y="8"/>
                    </a:moveTo>
                    <a:lnTo>
                      <a:pt x="19" y="0"/>
                    </a:lnTo>
                    <a:lnTo>
                      <a:pt x="24" y="14"/>
                    </a:lnTo>
                    <a:lnTo>
                      <a:pt x="6" y="22"/>
                    </a:lnTo>
                    <a:lnTo>
                      <a:pt x="0" y="8"/>
                    </a:lnTo>
                    <a:close/>
                  </a:path>
                </a:pathLst>
              </a:custGeom>
              <a:solidFill>
                <a:srgbClr val="0078D4"/>
              </a:solidFill>
              <a:ln>
                <a:noFill/>
              </a:ln>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07" name="Freeform 56">
                <a:extLst>
                  <a:ext uri="{FF2B5EF4-FFF2-40B4-BE49-F238E27FC236}">
                    <a16:creationId xmlns:a16="http://schemas.microsoft.com/office/drawing/2014/main" id="{722F3966-6167-ECDD-4D45-DDC0A9A0E582}"/>
                  </a:ext>
                </a:extLst>
              </p:cNvPr>
              <p:cNvSpPr>
                <a:spLocks/>
              </p:cNvSpPr>
              <p:nvPr/>
            </p:nvSpPr>
            <p:spPr bwMode="auto">
              <a:xfrm>
                <a:off x="3631" y="1109"/>
                <a:ext cx="23" cy="25"/>
              </a:xfrm>
              <a:custGeom>
                <a:avLst/>
                <a:gdLst>
                  <a:gd name="T0" fmla="*/ 8 w 22"/>
                  <a:gd name="T1" fmla="*/ 24 h 24"/>
                  <a:gd name="T2" fmla="*/ 0 w 22"/>
                  <a:gd name="T3" fmla="*/ 6 h 24"/>
                  <a:gd name="T4" fmla="*/ 14 w 22"/>
                  <a:gd name="T5" fmla="*/ 0 h 24"/>
                  <a:gd name="T6" fmla="*/ 22 w 22"/>
                  <a:gd name="T7" fmla="*/ 18 h 24"/>
                  <a:gd name="T8" fmla="*/ 8 w 22"/>
                  <a:gd name="T9" fmla="*/ 24 h 24"/>
                </a:gdLst>
                <a:ahLst/>
                <a:cxnLst>
                  <a:cxn ang="0">
                    <a:pos x="T0" y="T1"/>
                  </a:cxn>
                  <a:cxn ang="0">
                    <a:pos x="T2" y="T3"/>
                  </a:cxn>
                  <a:cxn ang="0">
                    <a:pos x="T4" y="T5"/>
                  </a:cxn>
                  <a:cxn ang="0">
                    <a:pos x="T6" y="T7"/>
                  </a:cxn>
                  <a:cxn ang="0">
                    <a:pos x="T8" y="T9"/>
                  </a:cxn>
                </a:cxnLst>
                <a:rect l="0" t="0" r="r" b="b"/>
                <a:pathLst>
                  <a:path w="22" h="24">
                    <a:moveTo>
                      <a:pt x="8" y="24"/>
                    </a:moveTo>
                    <a:lnTo>
                      <a:pt x="0" y="6"/>
                    </a:lnTo>
                    <a:lnTo>
                      <a:pt x="14" y="0"/>
                    </a:lnTo>
                    <a:lnTo>
                      <a:pt x="22" y="18"/>
                    </a:lnTo>
                    <a:lnTo>
                      <a:pt x="8" y="24"/>
                    </a:lnTo>
                    <a:close/>
                  </a:path>
                </a:pathLst>
              </a:custGeom>
              <a:solidFill>
                <a:srgbClr val="0078D4"/>
              </a:solidFill>
              <a:ln>
                <a:noFill/>
              </a:ln>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08" name="Freeform 57">
                <a:extLst>
                  <a:ext uri="{FF2B5EF4-FFF2-40B4-BE49-F238E27FC236}">
                    <a16:creationId xmlns:a16="http://schemas.microsoft.com/office/drawing/2014/main" id="{EE84D3CF-F046-D59F-F89B-AB308F617107}"/>
                  </a:ext>
                </a:extLst>
              </p:cNvPr>
              <p:cNvSpPr>
                <a:spLocks/>
              </p:cNvSpPr>
              <p:nvPr/>
            </p:nvSpPr>
            <p:spPr bwMode="auto">
              <a:xfrm>
                <a:off x="3479" y="1175"/>
                <a:ext cx="23" cy="25"/>
              </a:xfrm>
              <a:custGeom>
                <a:avLst/>
                <a:gdLst>
                  <a:gd name="T0" fmla="*/ 8 w 22"/>
                  <a:gd name="T1" fmla="*/ 25 h 25"/>
                  <a:gd name="T2" fmla="*/ 0 w 22"/>
                  <a:gd name="T3" fmla="*/ 6 h 25"/>
                  <a:gd name="T4" fmla="*/ 14 w 22"/>
                  <a:gd name="T5" fmla="*/ 0 h 25"/>
                  <a:gd name="T6" fmla="*/ 22 w 22"/>
                  <a:gd name="T7" fmla="*/ 19 h 25"/>
                  <a:gd name="T8" fmla="*/ 8 w 22"/>
                  <a:gd name="T9" fmla="*/ 25 h 25"/>
                </a:gdLst>
                <a:ahLst/>
                <a:cxnLst>
                  <a:cxn ang="0">
                    <a:pos x="T0" y="T1"/>
                  </a:cxn>
                  <a:cxn ang="0">
                    <a:pos x="T2" y="T3"/>
                  </a:cxn>
                  <a:cxn ang="0">
                    <a:pos x="T4" y="T5"/>
                  </a:cxn>
                  <a:cxn ang="0">
                    <a:pos x="T6" y="T7"/>
                  </a:cxn>
                  <a:cxn ang="0">
                    <a:pos x="T8" y="T9"/>
                  </a:cxn>
                </a:cxnLst>
                <a:rect l="0" t="0" r="r" b="b"/>
                <a:pathLst>
                  <a:path w="22" h="25">
                    <a:moveTo>
                      <a:pt x="8" y="25"/>
                    </a:moveTo>
                    <a:lnTo>
                      <a:pt x="0" y="6"/>
                    </a:lnTo>
                    <a:lnTo>
                      <a:pt x="14" y="0"/>
                    </a:lnTo>
                    <a:lnTo>
                      <a:pt x="22" y="19"/>
                    </a:lnTo>
                    <a:lnTo>
                      <a:pt x="8" y="25"/>
                    </a:lnTo>
                    <a:close/>
                  </a:path>
                </a:pathLst>
              </a:custGeom>
              <a:solidFill>
                <a:srgbClr val="0078D4"/>
              </a:solidFill>
              <a:ln>
                <a:noFill/>
              </a:ln>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sp>
          <p:nvSpPr>
            <p:cNvPr id="96" name="Freeform 40">
              <a:extLst>
                <a:ext uri="{FF2B5EF4-FFF2-40B4-BE49-F238E27FC236}">
                  <a16:creationId xmlns:a16="http://schemas.microsoft.com/office/drawing/2014/main" id="{0F857496-1AC2-79AE-D8BC-EAEED5B4B147}"/>
                </a:ext>
              </a:extLst>
            </p:cNvPr>
            <p:cNvSpPr>
              <a:spLocks/>
            </p:cNvSpPr>
            <p:nvPr/>
          </p:nvSpPr>
          <p:spPr bwMode="auto">
            <a:xfrm>
              <a:off x="8335688" y="2339148"/>
              <a:ext cx="142777" cy="495300"/>
            </a:xfrm>
            <a:custGeom>
              <a:avLst/>
              <a:gdLst>
                <a:gd name="T0" fmla="*/ 396 w 396"/>
                <a:gd name="T1" fmla="*/ 1365 h 1365"/>
                <a:gd name="T2" fmla="*/ 188 w 396"/>
                <a:gd name="T3" fmla="*/ 1305 h 1365"/>
                <a:gd name="T4" fmla="*/ 121 w 396"/>
                <a:gd name="T5" fmla="*/ 1108 h 1365"/>
                <a:gd name="T6" fmla="*/ 121 w 396"/>
                <a:gd name="T7" fmla="*/ 888 h 1365"/>
                <a:gd name="T8" fmla="*/ 0 w 396"/>
                <a:gd name="T9" fmla="*/ 742 h 1365"/>
                <a:gd name="T10" fmla="*/ 0 w 396"/>
                <a:gd name="T11" fmla="*/ 623 h 1365"/>
                <a:gd name="T12" fmla="*/ 121 w 396"/>
                <a:gd name="T13" fmla="*/ 469 h 1365"/>
                <a:gd name="T14" fmla="*/ 121 w 396"/>
                <a:gd name="T15" fmla="*/ 264 h 1365"/>
                <a:gd name="T16" fmla="*/ 189 w 396"/>
                <a:gd name="T17" fmla="*/ 64 h 1365"/>
                <a:gd name="T18" fmla="*/ 396 w 396"/>
                <a:gd name="T19" fmla="*/ 0 h 1365"/>
                <a:gd name="T20" fmla="*/ 396 w 396"/>
                <a:gd name="T21" fmla="*/ 122 h 1365"/>
                <a:gd name="T22" fmla="*/ 272 w 396"/>
                <a:gd name="T23" fmla="*/ 264 h 1365"/>
                <a:gd name="T24" fmla="*/ 272 w 396"/>
                <a:gd name="T25" fmla="*/ 471 h 1365"/>
                <a:gd name="T26" fmla="*/ 156 w 396"/>
                <a:gd name="T27" fmla="*/ 680 h 1365"/>
                <a:gd name="T28" fmla="*/ 156 w 396"/>
                <a:gd name="T29" fmla="*/ 683 h 1365"/>
                <a:gd name="T30" fmla="*/ 272 w 396"/>
                <a:gd name="T31" fmla="*/ 888 h 1365"/>
                <a:gd name="T32" fmla="*/ 272 w 396"/>
                <a:gd name="T33" fmla="*/ 1094 h 1365"/>
                <a:gd name="T34" fmla="*/ 300 w 396"/>
                <a:gd name="T35" fmla="*/ 1207 h 1365"/>
                <a:gd name="T36" fmla="*/ 396 w 396"/>
                <a:gd name="T37" fmla="*/ 1243 h 1365"/>
                <a:gd name="T38" fmla="*/ 396 w 396"/>
                <a:gd name="T39"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6" h="1365">
                  <a:moveTo>
                    <a:pt x="396" y="1365"/>
                  </a:moveTo>
                  <a:cubicBezTo>
                    <a:pt x="301" y="1365"/>
                    <a:pt x="232" y="1345"/>
                    <a:pt x="188" y="1305"/>
                  </a:cubicBezTo>
                  <a:cubicBezTo>
                    <a:pt x="144" y="1264"/>
                    <a:pt x="121" y="1199"/>
                    <a:pt x="121" y="1108"/>
                  </a:cubicBezTo>
                  <a:cubicBezTo>
                    <a:pt x="121" y="888"/>
                    <a:pt x="121" y="888"/>
                    <a:pt x="121" y="888"/>
                  </a:cubicBezTo>
                  <a:cubicBezTo>
                    <a:pt x="121" y="791"/>
                    <a:pt x="81" y="742"/>
                    <a:pt x="0" y="742"/>
                  </a:cubicBezTo>
                  <a:cubicBezTo>
                    <a:pt x="0" y="623"/>
                    <a:pt x="0" y="623"/>
                    <a:pt x="0" y="623"/>
                  </a:cubicBezTo>
                  <a:cubicBezTo>
                    <a:pt x="81" y="623"/>
                    <a:pt x="121" y="572"/>
                    <a:pt x="121" y="469"/>
                  </a:cubicBezTo>
                  <a:cubicBezTo>
                    <a:pt x="121" y="264"/>
                    <a:pt x="121" y="264"/>
                    <a:pt x="121" y="264"/>
                  </a:cubicBezTo>
                  <a:cubicBezTo>
                    <a:pt x="121" y="174"/>
                    <a:pt x="144" y="107"/>
                    <a:pt x="189" y="64"/>
                  </a:cubicBezTo>
                  <a:cubicBezTo>
                    <a:pt x="234" y="21"/>
                    <a:pt x="303" y="0"/>
                    <a:pt x="396" y="0"/>
                  </a:cubicBezTo>
                  <a:cubicBezTo>
                    <a:pt x="396" y="122"/>
                    <a:pt x="396" y="122"/>
                    <a:pt x="396" y="122"/>
                  </a:cubicBezTo>
                  <a:cubicBezTo>
                    <a:pt x="313" y="122"/>
                    <a:pt x="272" y="169"/>
                    <a:pt x="272" y="264"/>
                  </a:cubicBezTo>
                  <a:cubicBezTo>
                    <a:pt x="272" y="471"/>
                    <a:pt x="272" y="471"/>
                    <a:pt x="272" y="471"/>
                  </a:cubicBezTo>
                  <a:cubicBezTo>
                    <a:pt x="272" y="582"/>
                    <a:pt x="233" y="652"/>
                    <a:pt x="156" y="680"/>
                  </a:cubicBezTo>
                  <a:cubicBezTo>
                    <a:pt x="156" y="683"/>
                    <a:pt x="156" y="683"/>
                    <a:pt x="156" y="683"/>
                  </a:cubicBezTo>
                  <a:cubicBezTo>
                    <a:pt x="233" y="708"/>
                    <a:pt x="272" y="776"/>
                    <a:pt x="272" y="888"/>
                  </a:cubicBezTo>
                  <a:cubicBezTo>
                    <a:pt x="272" y="1094"/>
                    <a:pt x="272" y="1094"/>
                    <a:pt x="272" y="1094"/>
                  </a:cubicBezTo>
                  <a:cubicBezTo>
                    <a:pt x="272" y="1146"/>
                    <a:pt x="281" y="1183"/>
                    <a:pt x="300" y="1207"/>
                  </a:cubicBezTo>
                  <a:cubicBezTo>
                    <a:pt x="319" y="1231"/>
                    <a:pt x="351" y="1243"/>
                    <a:pt x="396" y="1243"/>
                  </a:cubicBezTo>
                  <a:lnTo>
                    <a:pt x="396" y="1365"/>
                  </a:lnTo>
                  <a:close/>
                </a:path>
              </a:pathLst>
            </a:custGeom>
            <a:solidFill>
              <a:srgbClr val="50E6FF"/>
            </a:solidFill>
            <a:ln>
              <a:noFill/>
            </a:ln>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97" name="Freeform 41">
              <a:extLst>
                <a:ext uri="{FF2B5EF4-FFF2-40B4-BE49-F238E27FC236}">
                  <a16:creationId xmlns:a16="http://schemas.microsoft.com/office/drawing/2014/main" id="{3A650014-5B75-2304-3206-F596C1E2C6CF}"/>
                </a:ext>
              </a:extLst>
            </p:cNvPr>
            <p:cNvSpPr>
              <a:spLocks/>
            </p:cNvSpPr>
            <p:nvPr/>
          </p:nvSpPr>
          <p:spPr bwMode="auto">
            <a:xfrm>
              <a:off x="9077028" y="2339148"/>
              <a:ext cx="142777" cy="495300"/>
            </a:xfrm>
            <a:custGeom>
              <a:avLst/>
              <a:gdLst>
                <a:gd name="T0" fmla="*/ 0 w 396"/>
                <a:gd name="T1" fmla="*/ 1243 h 1365"/>
                <a:gd name="T2" fmla="*/ 96 w 396"/>
                <a:gd name="T3" fmla="*/ 1207 h 1365"/>
                <a:gd name="T4" fmla="*/ 124 w 396"/>
                <a:gd name="T5" fmla="*/ 1094 h 1365"/>
                <a:gd name="T6" fmla="*/ 124 w 396"/>
                <a:gd name="T7" fmla="*/ 888 h 1365"/>
                <a:gd name="T8" fmla="*/ 240 w 396"/>
                <a:gd name="T9" fmla="*/ 683 h 1365"/>
                <a:gd name="T10" fmla="*/ 240 w 396"/>
                <a:gd name="T11" fmla="*/ 680 h 1365"/>
                <a:gd name="T12" fmla="*/ 124 w 396"/>
                <a:gd name="T13" fmla="*/ 471 h 1365"/>
                <a:gd name="T14" fmla="*/ 124 w 396"/>
                <a:gd name="T15" fmla="*/ 264 h 1365"/>
                <a:gd name="T16" fmla="*/ 0 w 396"/>
                <a:gd name="T17" fmla="*/ 122 h 1365"/>
                <a:gd name="T18" fmla="*/ 0 w 396"/>
                <a:gd name="T19" fmla="*/ 0 h 1365"/>
                <a:gd name="T20" fmla="*/ 207 w 396"/>
                <a:gd name="T21" fmla="*/ 64 h 1365"/>
                <a:gd name="T22" fmla="*/ 275 w 396"/>
                <a:gd name="T23" fmla="*/ 264 h 1365"/>
                <a:gd name="T24" fmla="*/ 275 w 396"/>
                <a:gd name="T25" fmla="*/ 469 h 1365"/>
                <a:gd name="T26" fmla="*/ 396 w 396"/>
                <a:gd name="T27" fmla="*/ 623 h 1365"/>
                <a:gd name="T28" fmla="*/ 396 w 396"/>
                <a:gd name="T29" fmla="*/ 742 h 1365"/>
                <a:gd name="T30" fmla="*/ 275 w 396"/>
                <a:gd name="T31" fmla="*/ 888 h 1365"/>
                <a:gd name="T32" fmla="*/ 275 w 396"/>
                <a:gd name="T33" fmla="*/ 1108 h 1365"/>
                <a:gd name="T34" fmla="*/ 208 w 396"/>
                <a:gd name="T35" fmla="*/ 1305 h 1365"/>
                <a:gd name="T36" fmla="*/ 0 w 396"/>
                <a:gd name="T37" fmla="*/ 1365 h 1365"/>
                <a:gd name="T38" fmla="*/ 0 w 396"/>
                <a:gd name="T39" fmla="*/ 1243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6" h="1365">
                  <a:moveTo>
                    <a:pt x="0" y="1243"/>
                  </a:moveTo>
                  <a:cubicBezTo>
                    <a:pt x="45" y="1243"/>
                    <a:pt x="77" y="1231"/>
                    <a:pt x="96" y="1207"/>
                  </a:cubicBezTo>
                  <a:cubicBezTo>
                    <a:pt x="115" y="1183"/>
                    <a:pt x="124" y="1146"/>
                    <a:pt x="124" y="1094"/>
                  </a:cubicBezTo>
                  <a:cubicBezTo>
                    <a:pt x="124" y="888"/>
                    <a:pt x="124" y="888"/>
                    <a:pt x="124" y="888"/>
                  </a:cubicBezTo>
                  <a:cubicBezTo>
                    <a:pt x="124" y="776"/>
                    <a:pt x="163" y="708"/>
                    <a:pt x="240" y="683"/>
                  </a:cubicBezTo>
                  <a:cubicBezTo>
                    <a:pt x="240" y="680"/>
                    <a:pt x="240" y="680"/>
                    <a:pt x="240" y="680"/>
                  </a:cubicBezTo>
                  <a:cubicBezTo>
                    <a:pt x="163" y="652"/>
                    <a:pt x="124" y="582"/>
                    <a:pt x="124" y="471"/>
                  </a:cubicBezTo>
                  <a:cubicBezTo>
                    <a:pt x="124" y="264"/>
                    <a:pt x="124" y="264"/>
                    <a:pt x="124" y="264"/>
                  </a:cubicBezTo>
                  <a:cubicBezTo>
                    <a:pt x="124" y="169"/>
                    <a:pt x="83" y="122"/>
                    <a:pt x="0" y="122"/>
                  </a:cubicBezTo>
                  <a:cubicBezTo>
                    <a:pt x="0" y="0"/>
                    <a:pt x="0" y="0"/>
                    <a:pt x="0" y="0"/>
                  </a:cubicBezTo>
                  <a:cubicBezTo>
                    <a:pt x="93" y="0"/>
                    <a:pt x="162" y="21"/>
                    <a:pt x="207" y="64"/>
                  </a:cubicBezTo>
                  <a:cubicBezTo>
                    <a:pt x="252" y="107"/>
                    <a:pt x="275" y="174"/>
                    <a:pt x="275" y="264"/>
                  </a:cubicBezTo>
                  <a:cubicBezTo>
                    <a:pt x="275" y="469"/>
                    <a:pt x="275" y="469"/>
                    <a:pt x="275" y="469"/>
                  </a:cubicBezTo>
                  <a:cubicBezTo>
                    <a:pt x="275" y="572"/>
                    <a:pt x="315" y="623"/>
                    <a:pt x="396" y="623"/>
                  </a:cubicBezTo>
                  <a:cubicBezTo>
                    <a:pt x="396" y="742"/>
                    <a:pt x="396" y="742"/>
                    <a:pt x="396" y="742"/>
                  </a:cubicBezTo>
                  <a:cubicBezTo>
                    <a:pt x="315" y="742"/>
                    <a:pt x="275" y="791"/>
                    <a:pt x="275" y="888"/>
                  </a:cubicBezTo>
                  <a:cubicBezTo>
                    <a:pt x="275" y="1108"/>
                    <a:pt x="275" y="1108"/>
                    <a:pt x="275" y="1108"/>
                  </a:cubicBezTo>
                  <a:cubicBezTo>
                    <a:pt x="275" y="1199"/>
                    <a:pt x="253" y="1264"/>
                    <a:pt x="208" y="1305"/>
                  </a:cubicBezTo>
                  <a:cubicBezTo>
                    <a:pt x="164" y="1345"/>
                    <a:pt x="95" y="1365"/>
                    <a:pt x="0" y="1365"/>
                  </a:cubicBezTo>
                  <a:lnTo>
                    <a:pt x="0" y="1243"/>
                  </a:lnTo>
                  <a:close/>
                </a:path>
              </a:pathLst>
            </a:custGeom>
            <a:solidFill>
              <a:srgbClr val="50E6FF"/>
            </a:solidFill>
            <a:ln>
              <a:noFill/>
            </a:ln>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cxnSp>
        <p:nvCxnSpPr>
          <p:cNvPr id="4108" name="Straight Connector 108">
            <a:extLst>
              <a:ext uri="{FF2B5EF4-FFF2-40B4-BE49-F238E27FC236}">
                <a16:creationId xmlns:a16="http://schemas.microsoft.com/office/drawing/2014/main" id="{0ED9964F-083A-C500-8BF1-FA40E60B2D9C}"/>
              </a:ext>
              <a:ext uri="{C183D7F6-B498-43B3-948B-1728B52AA6E4}">
                <adec:decorative xmlns:adec="http://schemas.microsoft.com/office/drawing/2017/decorative" val="1"/>
              </a:ext>
            </a:extLst>
          </p:cNvPr>
          <p:cNvCxnSpPr>
            <a:cxnSpLocks/>
          </p:cNvCxnSpPr>
          <p:nvPr/>
        </p:nvCxnSpPr>
        <p:spPr bwMode="auto">
          <a:xfrm>
            <a:off x="9564688" y="3536950"/>
            <a:ext cx="2028825" cy="0"/>
          </a:xfrm>
          <a:prstGeom prst="line">
            <a:avLst/>
          </a:prstGeom>
          <a:noFill/>
          <a:ln w="12700" algn="ctr">
            <a:solidFill>
              <a:srgbClr val="0078D4"/>
            </a:solidFill>
            <a:round/>
            <a:headEnd type="none" w="lg" len="med"/>
            <a:tailEnd type="none" w="lg" len="med"/>
          </a:ln>
          <a:extLst>
            <a:ext uri="{909E8E84-426E-40DD-AFC4-6F175D3DCCD1}">
              <a14:hiddenFill xmlns:a14="http://schemas.microsoft.com/office/drawing/2010/main">
                <a:noFill/>
              </a14:hiddenFill>
            </a:ext>
          </a:extLst>
        </p:spPr>
      </p:cxnSp>
      <p:sp>
        <p:nvSpPr>
          <p:cNvPr id="4109" name="Text Placeholder 11">
            <a:extLst>
              <a:ext uri="{FF2B5EF4-FFF2-40B4-BE49-F238E27FC236}">
                <a16:creationId xmlns:a16="http://schemas.microsoft.com/office/drawing/2014/main" id="{9A6AF08D-2629-FDC8-5BFA-D7A537196303}"/>
              </a:ext>
            </a:extLst>
          </p:cNvPr>
          <p:cNvSpPr txBox="1">
            <a:spLocks noChangeArrowheads="1"/>
          </p:cNvSpPr>
          <p:nvPr/>
        </p:nvSpPr>
        <p:spPr bwMode="auto">
          <a:xfrm>
            <a:off x="588963" y="2790825"/>
            <a:ext cx="1846262"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31863">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defTabSz="931863">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defTabSz="931863">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defTabSz="931863">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defTabSz="931863">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457200" defTabSz="931863"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914400" defTabSz="931863"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1371600" defTabSz="931863"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1828800" defTabSz="931863"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0" marR="0" lvl="0" indent="0" algn="l" defTabSz="931863" rtl="0" eaLnBrk="1" fontAlgn="base" latinLnBrk="0" hangingPunct="1">
              <a:lnSpc>
                <a:spcPct val="100000"/>
              </a:lnSpc>
              <a:spcBef>
                <a:spcPct val="20000"/>
              </a:spcBef>
              <a:spcAft>
                <a:spcPct val="0"/>
              </a:spcAft>
              <a:buClrTx/>
              <a:buSzPct val="90000"/>
              <a:buFont typeface="Wingdings" panose="05000000000000000000" pitchFamily="2" charset="2"/>
              <a:buNone/>
              <a:tabLst/>
              <a:defRPr/>
            </a:pPr>
            <a:r>
              <a:rPr kumimoji="0" lang="en-US" altLang="en-US" sz="1400" b="0" i="0" u="none" strike="noStrike" kern="1200" cap="none" spc="0" normalizeH="0" baseline="0" noProof="0">
                <a:ln>
                  <a:noFill/>
                </a:ln>
                <a:solidFill>
                  <a:srgbClr val="0078D4"/>
                </a:solidFill>
                <a:effectLst/>
                <a:uLnTx/>
                <a:uFillTx/>
                <a:latin typeface="Segoe UI Semibold" panose="020B0702040204020203" pitchFamily="34" charset="0"/>
                <a:ea typeface="+mn-ea"/>
                <a:cs typeface="Segoe UI" panose="020B0502040204020203" pitchFamily="34" charset="0"/>
              </a:rPr>
              <a:t>Highly available and flexible managed database </a:t>
            </a:r>
          </a:p>
        </p:txBody>
      </p:sp>
      <p:sp>
        <p:nvSpPr>
          <p:cNvPr id="4110" name="Text Placeholder 47">
            <a:extLst>
              <a:ext uri="{FF2B5EF4-FFF2-40B4-BE49-F238E27FC236}">
                <a16:creationId xmlns:a16="http://schemas.microsoft.com/office/drawing/2014/main" id="{A4AD5976-477A-15DF-368A-66112F255DFB}"/>
              </a:ext>
            </a:extLst>
          </p:cNvPr>
          <p:cNvSpPr txBox="1">
            <a:spLocks noChangeArrowheads="1"/>
          </p:cNvSpPr>
          <p:nvPr/>
        </p:nvSpPr>
        <p:spPr bwMode="auto">
          <a:xfrm>
            <a:off x="598487" y="3692525"/>
            <a:ext cx="2028825" cy="2015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31863">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defTabSz="931863">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defTabSz="931863">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defTabSz="931863">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defTabSz="931863">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457200" defTabSz="931863"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914400" defTabSz="931863"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1371600" defTabSz="931863"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1828800" defTabSz="931863"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0" marR="0" lvl="0" indent="0" algn="l" defTabSz="931863" rtl="0" eaLnBrk="1" fontAlgn="base" latinLnBrk="0" hangingPunct="1">
              <a:lnSpc>
                <a:spcPct val="110000"/>
              </a:lnSpc>
              <a:spcBef>
                <a:spcPct val="20000"/>
              </a:spcBef>
              <a:spcAft>
                <a:spcPts val="600"/>
              </a:spcAft>
              <a:buClrTx/>
              <a:buSzPct val="90000"/>
              <a:buFont typeface="Wingdings" panose="05000000000000000000" pitchFamily="2" charset="2"/>
              <a:buNone/>
              <a:tabLst/>
              <a:defRPr/>
            </a:pPr>
            <a:r>
              <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Calibri" panose="020F0502020204030204" pitchFamily="34" charset="0"/>
                <a:cs typeface="+mn-cs"/>
              </a:rPr>
              <a:t>Focus on application </a:t>
            </a:r>
            <a:r>
              <a:rPr kumimoji="0" lang="en-US" sz="12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innovation with a fully managed, highly available PostgreSQL database, that provides maximum flexibility including zone redundant high availability, custom maintenance windows and AI powered performance optimization</a:t>
            </a:r>
            <a:endParaRPr kumimoji="0" lang="en-US" altLang="en-US" sz="12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4111" name="Text Placeholder 44">
            <a:extLst>
              <a:ext uri="{FF2B5EF4-FFF2-40B4-BE49-F238E27FC236}">
                <a16:creationId xmlns:a16="http://schemas.microsoft.com/office/drawing/2014/main" id="{7CD514D2-899B-1475-467D-1A4A44905F74}"/>
              </a:ext>
            </a:extLst>
          </p:cNvPr>
          <p:cNvSpPr txBox="1">
            <a:spLocks noChangeArrowheads="1"/>
          </p:cNvSpPr>
          <p:nvPr/>
        </p:nvSpPr>
        <p:spPr bwMode="auto">
          <a:xfrm>
            <a:off x="2868613" y="3692525"/>
            <a:ext cx="2030412" cy="2015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31863">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defTabSz="931863">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defTabSz="931863">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defTabSz="931863">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defTabSz="931863">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457200" defTabSz="931863"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914400" defTabSz="931863"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1371600" defTabSz="931863"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1828800" defTabSz="931863"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0" marR="0" lvl="0" indent="0" algn="l" defTabSz="931863" rtl="0" eaLnBrk="1" fontAlgn="base" latinLnBrk="0" hangingPunct="1">
              <a:lnSpc>
                <a:spcPct val="11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Migrate with ease using a fully managed PostgreSQL databases with support for latest versions. Build with your favorite PostgreSQL extensions and Microsoft’s open-source resources including </a:t>
            </a:r>
            <a:r>
              <a:rPr kumimoji="0" lang="en-US" sz="1200" b="0" i="0" u="sng" strike="noStrike" kern="1200" cap="none" spc="0" normalizeH="0" baseline="0" noProof="0" dirty="0">
                <a:ln>
                  <a:noFill/>
                </a:ln>
                <a:solidFill>
                  <a:srgbClr val="0000FF"/>
                </a:solidFill>
                <a:effectLst/>
                <a:uLnTx/>
                <a:uFillTx/>
                <a:latin typeface="Segoe UI" panose="020B0502040204020203" pitchFamily="34" charset="0"/>
                <a:ea typeface="Calibri" panose="020F0502020204030204" pitchFamily="34" charset="0"/>
                <a:cs typeface="Arial" panose="020B0604020202020204" pitchFamily="34" charset="0"/>
                <a:hlinkClick r:id="rId3"/>
              </a:rPr>
              <a:t>PostgreSQL extension for Azure Data Studio.</a:t>
            </a:r>
            <a:r>
              <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Calibri" panose="020F0502020204030204" pitchFamily="34" charset="0"/>
                <a:cs typeface="+mn-cs"/>
              </a:rPr>
              <a:t> </a:t>
            </a:r>
            <a:endParaRPr kumimoji="0" lang="en-US" altLang="en-US" sz="12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4112" name="Text Placeholder 12">
            <a:extLst>
              <a:ext uri="{FF2B5EF4-FFF2-40B4-BE49-F238E27FC236}">
                <a16:creationId xmlns:a16="http://schemas.microsoft.com/office/drawing/2014/main" id="{74220614-F451-DE89-E1BF-94DE4F9AC766}"/>
              </a:ext>
            </a:extLst>
          </p:cNvPr>
          <p:cNvSpPr txBox="1">
            <a:spLocks noChangeArrowheads="1"/>
          </p:cNvSpPr>
          <p:nvPr/>
        </p:nvSpPr>
        <p:spPr bwMode="auto">
          <a:xfrm>
            <a:off x="5126038" y="2820988"/>
            <a:ext cx="184785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31863">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defTabSz="931863">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defTabSz="931863">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defTabSz="931863">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defTabSz="931863">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457200" defTabSz="931863"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914400" defTabSz="931863"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1371600" defTabSz="931863"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1828800" defTabSz="931863"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0" marR="0" lvl="0" indent="0" algn="l" defTabSz="931863" rtl="0" eaLnBrk="1" fontAlgn="base" latinLnBrk="0" hangingPunct="1">
              <a:lnSpc>
                <a:spcPct val="100000"/>
              </a:lnSpc>
              <a:spcBef>
                <a:spcPct val="20000"/>
              </a:spcBef>
              <a:spcAft>
                <a:spcPct val="0"/>
              </a:spcAft>
              <a:buClrTx/>
              <a:buSzPct val="90000"/>
              <a:buFont typeface="Wingdings" panose="05000000000000000000" pitchFamily="2" charset="2"/>
              <a:buNone/>
              <a:tabLst/>
              <a:defRPr/>
            </a:pPr>
            <a:r>
              <a:rPr kumimoji="0" lang="en-US" altLang="en-US" sz="1400" b="0" i="0" u="none" strike="noStrike" kern="1200" cap="none" spc="0" normalizeH="0" baseline="0" noProof="0">
                <a:ln>
                  <a:noFill/>
                </a:ln>
                <a:solidFill>
                  <a:srgbClr val="0078D4"/>
                </a:solidFill>
                <a:effectLst/>
                <a:uLnTx/>
                <a:uFillTx/>
                <a:latin typeface="Segoe UI Semibold" panose="020B0702040204020203" pitchFamily="34" charset="0"/>
                <a:ea typeface="+mn-ea"/>
                <a:cs typeface="Segoe UI" panose="020B0502040204020203" pitchFamily="34" charset="0"/>
              </a:rPr>
              <a:t>Optimize value with a lower total cost of ownership</a:t>
            </a:r>
          </a:p>
        </p:txBody>
      </p:sp>
      <p:sp>
        <p:nvSpPr>
          <p:cNvPr id="4113" name="Text Placeholder 10">
            <a:extLst>
              <a:ext uri="{FF2B5EF4-FFF2-40B4-BE49-F238E27FC236}">
                <a16:creationId xmlns:a16="http://schemas.microsoft.com/office/drawing/2014/main" id="{21AF1360-9C5F-9C8C-992B-E180DA8EF22E}"/>
              </a:ext>
            </a:extLst>
          </p:cNvPr>
          <p:cNvSpPr txBox="1">
            <a:spLocks noChangeArrowheads="1"/>
          </p:cNvSpPr>
          <p:nvPr/>
        </p:nvSpPr>
        <p:spPr bwMode="auto">
          <a:xfrm>
            <a:off x="9537700" y="2806700"/>
            <a:ext cx="17145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31863">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defTabSz="931863">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defTabSz="931863">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defTabSz="931863">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defTabSz="931863">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457200" defTabSz="931863"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914400" defTabSz="931863"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1371600" defTabSz="931863"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1828800" defTabSz="931863"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0" marR="0" lvl="0" indent="0" algn="l" defTabSz="931863" rtl="0" eaLnBrk="1" fontAlgn="base" latinLnBrk="0" hangingPunct="1">
              <a:lnSpc>
                <a:spcPct val="100000"/>
              </a:lnSpc>
              <a:spcBef>
                <a:spcPct val="20000"/>
              </a:spcBef>
              <a:spcAft>
                <a:spcPct val="0"/>
              </a:spcAft>
              <a:buClrTx/>
              <a:buSzPct val="90000"/>
              <a:buFont typeface="Wingdings" panose="05000000000000000000" pitchFamily="2" charset="2"/>
              <a:buNone/>
              <a:tabLst/>
              <a:defRPr/>
            </a:pPr>
            <a:r>
              <a:rPr kumimoji="0" lang="en-US" altLang="en-US" sz="1400" b="0" i="0" u="none" strike="noStrike" kern="1200" cap="none" spc="0" normalizeH="0" baseline="0" noProof="0">
                <a:ln>
                  <a:noFill/>
                </a:ln>
                <a:solidFill>
                  <a:srgbClr val="0078D4"/>
                </a:solidFill>
                <a:effectLst/>
                <a:uLnTx/>
                <a:uFillTx/>
                <a:latin typeface="Segoe UI Semibold" panose="020B0702040204020203" pitchFamily="34" charset="0"/>
                <a:ea typeface="+mn-ea"/>
                <a:cs typeface="Segoe UI" panose="020B0502040204020203" pitchFamily="34" charset="0"/>
              </a:rPr>
              <a:t>Advanced data security and compliance</a:t>
            </a:r>
          </a:p>
        </p:txBody>
      </p:sp>
      <p:sp>
        <p:nvSpPr>
          <p:cNvPr id="4114" name="Text Placeholder 47">
            <a:extLst>
              <a:ext uri="{FF2B5EF4-FFF2-40B4-BE49-F238E27FC236}">
                <a16:creationId xmlns:a16="http://schemas.microsoft.com/office/drawing/2014/main" id="{64E60E35-BB7E-4EE3-FB3F-C0F3105A38C5}"/>
              </a:ext>
            </a:extLst>
          </p:cNvPr>
          <p:cNvSpPr txBox="1">
            <a:spLocks noChangeArrowheads="1"/>
          </p:cNvSpPr>
          <p:nvPr/>
        </p:nvSpPr>
        <p:spPr bwMode="auto">
          <a:xfrm>
            <a:off x="5099050" y="3692525"/>
            <a:ext cx="2028825" cy="16806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31863">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defTabSz="931863">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defTabSz="931863">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defTabSz="931863">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defTabSz="931863">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457200" defTabSz="931863"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914400" defTabSz="931863"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1371600" defTabSz="931863"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1828800" defTabSz="931863"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0" marR="0" lvl="0" indent="0" algn="l" defTabSz="931863" rtl="0" eaLnBrk="0" fontAlgn="base" latinLnBrk="0" hangingPunct="0">
              <a:lnSpc>
                <a:spcPct val="115000"/>
              </a:lnSpc>
              <a:spcBef>
                <a:spcPts val="0"/>
              </a:spcBef>
              <a:spcAft>
                <a:spcPts val="1000"/>
              </a:spcAft>
              <a:buClrTx/>
              <a:buSzTx/>
              <a:buFont typeface="Arial" panose="020B0604020202020204" pitchFamily="34" charset="0"/>
              <a:buNone/>
              <a:tabLst/>
              <a:defRPr/>
            </a:pPr>
            <a:r>
              <a:rPr kumimoji="0" lang="en-US" sz="12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Save up to 62%¹ on a lower total cost of ownership when migrating and modernizing to Azure. Leverage stop/start features, burstable, and reserved instances and only pay for storage when your database is stopped.</a:t>
            </a:r>
          </a:p>
        </p:txBody>
      </p:sp>
      <p:sp>
        <p:nvSpPr>
          <p:cNvPr id="4115" name="Text Placeholder 16">
            <a:extLst>
              <a:ext uri="{FF2B5EF4-FFF2-40B4-BE49-F238E27FC236}">
                <a16:creationId xmlns:a16="http://schemas.microsoft.com/office/drawing/2014/main" id="{5B780625-BA07-0A4F-577C-FD19654EC389}"/>
              </a:ext>
            </a:extLst>
          </p:cNvPr>
          <p:cNvSpPr txBox="1">
            <a:spLocks noChangeArrowheads="1"/>
          </p:cNvSpPr>
          <p:nvPr/>
        </p:nvSpPr>
        <p:spPr bwMode="auto">
          <a:xfrm>
            <a:off x="7366000" y="2787650"/>
            <a:ext cx="17145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31863">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defTabSz="931863">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defTabSz="931863">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defTabSz="931863">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defTabSz="931863">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457200" defTabSz="931863"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914400" defTabSz="931863"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1371600" defTabSz="931863"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1828800" defTabSz="931863"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0" marR="0" lvl="0" indent="0" algn="l" defTabSz="931863" rtl="0" eaLnBrk="1" fontAlgn="base" latinLnBrk="0" hangingPunct="1">
              <a:lnSpc>
                <a:spcPct val="100000"/>
              </a:lnSpc>
              <a:spcBef>
                <a:spcPct val="20000"/>
              </a:spcBef>
              <a:spcAft>
                <a:spcPct val="0"/>
              </a:spcAft>
              <a:buClrTx/>
              <a:buSzPct val="90000"/>
              <a:buFont typeface="Wingdings" panose="05000000000000000000" pitchFamily="2" charset="2"/>
              <a:buNone/>
              <a:tabLst/>
              <a:defRPr/>
            </a:pPr>
            <a:r>
              <a:rPr kumimoji="0" lang="en-US" altLang="en-US" sz="1400" b="0" i="0" u="none" strike="noStrike" kern="1200" cap="none" spc="0" normalizeH="0" baseline="0" noProof="0">
                <a:ln>
                  <a:noFill/>
                </a:ln>
                <a:solidFill>
                  <a:srgbClr val="0078D4"/>
                </a:solidFill>
                <a:effectLst/>
                <a:uLnTx/>
                <a:uFillTx/>
                <a:latin typeface="Segoe UI Semibold" panose="020B0702040204020203" pitchFamily="34" charset="0"/>
                <a:ea typeface="+mn-ea"/>
                <a:cs typeface="Segoe UI" panose="020B0502040204020203" pitchFamily="34" charset="0"/>
              </a:rPr>
              <a:t>Simplified developer experience</a:t>
            </a:r>
          </a:p>
        </p:txBody>
      </p:sp>
      <p:sp>
        <p:nvSpPr>
          <p:cNvPr id="4116" name="Text Placeholder 45">
            <a:extLst>
              <a:ext uri="{FF2B5EF4-FFF2-40B4-BE49-F238E27FC236}">
                <a16:creationId xmlns:a16="http://schemas.microsoft.com/office/drawing/2014/main" id="{F2EBA6EE-5E88-75CA-9B8F-E31C0BE362D3}"/>
              </a:ext>
            </a:extLst>
          </p:cNvPr>
          <p:cNvSpPr txBox="1">
            <a:spLocks noChangeArrowheads="1"/>
          </p:cNvSpPr>
          <p:nvPr/>
        </p:nvSpPr>
        <p:spPr bwMode="auto">
          <a:xfrm>
            <a:off x="7366000" y="3692525"/>
            <a:ext cx="2030413" cy="18930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31863">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defTabSz="931863">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defTabSz="931863">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defTabSz="931863">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defTabSz="931863">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457200" defTabSz="931863"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914400" defTabSz="931863"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1371600" defTabSz="931863"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1828800" defTabSz="931863"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0" marR="0" lvl="0" indent="0" algn="l" defTabSz="931863" rtl="0" eaLnBrk="0" fontAlgn="base" latinLnBrk="0" hangingPunct="0">
              <a:lnSpc>
                <a:spcPct val="115000"/>
              </a:lnSpc>
              <a:spcBef>
                <a:spcPts val="0"/>
              </a:spcBef>
              <a:spcAft>
                <a:spcPts val="1000"/>
              </a:spcAft>
              <a:buClrTx/>
              <a:buSzTx/>
              <a:buFont typeface="Arial" panose="020B0604020202020204" pitchFamily="34" charset="0"/>
              <a:buNone/>
              <a:tabLst/>
              <a:defRPr/>
            </a:pPr>
            <a:r>
              <a:rPr kumimoji="0" lang="en-US" sz="12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Increase productivity with simplified end to end deployment experience. Utilize tight integration with PostgreSQL extensions. Reduce time to market with integration with Azure Kubernetes Service, Azure App Service and more.</a:t>
            </a:r>
            <a:endParaRPr kumimoji="0" lang="en-US" altLang="en-US" sz="12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4117" name="Text Placeholder 10">
            <a:extLst>
              <a:ext uri="{FF2B5EF4-FFF2-40B4-BE49-F238E27FC236}">
                <a16:creationId xmlns:a16="http://schemas.microsoft.com/office/drawing/2014/main" id="{C15353FD-1FDE-713A-D3D0-8AE658626F24}"/>
              </a:ext>
            </a:extLst>
          </p:cNvPr>
          <p:cNvSpPr txBox="1">
            <a:spLocks noChangeArrowheads="1"/>
          </p:cNvSpPr>
          <p:nvPr/>
        </p:nvSpPr>
        <p:spPr bwMode="auto">
          <a:xfrm>
            <a:off x="2887663" y="2840038"/>
            <a:ext cx="172402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31863">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defTabSz="931863">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defTabSz="931863">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defTabSz="931863">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defTabSz="931863">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457200" defTabSz="931863"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914400" defTabSz="931863"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1371600" defTabSz="931863"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1828800" defTabSz="931863"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0" marR="0" lvl="0" indent="0" algn="l" defTabSz="931863" rtl="0" eaLnBrk="1" fontAlgn="base" latinLnBrk="0" hangingPunct="1">
              <a:lnSpc>
                <a:spcPct val="100000"/>
              </a:lnSpc>
              <a:spcBef>
                <a:spcPct val="20000"/>
              </a:spcBef>
              <a:spcAft>
                <a:spcPct val="0"/>
              </a:spcAft>
              <a:buClrTx/>
              <a:buSzPct val="90000"/>
              <a:buFont typeface="Wingdings" panose="05000000000000000000" pitchFamily="2" charset="2"/>
              <a:buNone/>
              <a:tabLst/>
              <a:defRPr/>
            </a:pPr>
            <a:r>
              <a:rPr kumimoji="0" lang="en-US" altLang="en-US" sz="1400" b="0" i="0" u="none" strike="noStrike" kern="1200" cap="none" spc="0" normalizeH="0" baseline="0" noProof="0" dirty="0">
                <a:ln>
                  <a:noFill/>
                </a:ln>
                <a:solidFill>
                  <a:srgbClr val="0078D4"/>
                </a:solidFill>
                <a:effectLst/>
                <a:uLnTx/>
                <a:uFillTx/>
                <a:latin typeface="Segoe UI Semibold" panose="020B0702040204020203" pitchFamily="34" charset="0"/>
                <a:ea typeface="+mn-ea"/>
                <a:cs typeface="Segoe UI" panose="020B0502040204020203" pitchFamily="34" charset="0"/>
              </a:rPr>
              <a:t>Migrate to fully managed open source PostgreSQL</a:t>
            </a:r>
          </a:p>
        </p:txBody>
      </p:sp>
      <p:sp>
        <p:nvSpPr>
          <p:cNvPr id="4118" name="Text Placeholder 47">
            <a:extLst>
              <a:ext uri="{FF2B5EF4-FFF2-40B4-BE49-F238E27FC236}">
                <a16:creationId xmlns:a16="http://schemas.microsoft.com/office/drawing/2014/main" id="{D9B9DA26-4EC1-4990-C8D9-2BDEE74A7BDD}"/>
              </a:ext>
            </a:extLst>
          </p:cNvPr>
          <p:cNvSpPr txBox="1">
            <a:spLocks noChangeArrowheads="1"/>
          </p:cNvSpPr>
          <p:nvPr/>
        </p:nvSpPr>
        <p:spPr bwMode="auto">
          <a:xfrm>
            <a:off x="9564688" y="3692525"/>
            <a:ext cx="2028825" cy="1255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31863">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defTabSz="931863">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defTabSz="931863">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defTabSz="931863">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defTabSz="931863">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457200" defTabSz="931863"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914400" defTabSz="931863"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1371600" defTabSz="931863"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1828800" defTabSz="931863"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0" marR="0" lvl="0" indent="0" algn="l" defTabSz="931863" rtl="0" eaLnBrk="1" fontAlgn="base" latinLnBrk="0" hangingPunct="1">
              <a:lnSpc>
                <a:spcPct val="115000"/>
              </a:lnSpc>
              <a:spcBef>
                <a:spcPct val="0"/>
              </a:spcBef>
              <a:spcAft>
                <a:spcPts val="1000"/>
              </a:spcAft>
              <a:buClrTx/>
              <a:buSzPct val="90000"/>
              <a:buFont typeface="Wingdings" panose="05000000000000000000" pitchFamily="2" charset="2"/>
              <a:buNone/>
              <a:tabLst/>
              <a:defRPr/>
            </a:pPr>
            <a:r>
              <a:rPr kumimoji="0" lang="en-US" altLang="en-US" sz="12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Protect your data with enterprise-grade security and compliance, and enhanced security capabilities of Azure Defender and double encryption.</a:t>
            </a:r>
          </a:p>
        </p:txBody>
      </p:sp>
      <p:pic>
        <p:nvPicPr>
          <p:cNvPr id="122" name="Graphic 121" descr="&quot;&quot;">
            <a:extLst>
              <a:ext uri="{FF2B5EF4-FFF2-40B4-BE49-F238E27FC236}">
                <a16:creationId xmlns:a16="http://schemas.microsoft.com/office/drawing/2014/main" id="{440288AB-0923-5D11-C7EC-566FA6893727}"/>
              </a:ext>
            </a:extLst>
          </p:cNvPr>
          <p:cNvPicPr>
            <a:picLocks noChangeAspect="1"/>
          </p:cNvPicPr>
          <p:nvPr/>
        </p:nvPicPr>
        <p:blipFill>
          <a:blip r:embed="rId4"/>
          <a:stretch>
            <a:fillRect/>
          </a:stretch>
        </p:blipFill>
        <p:spPr>
          <a:xfrm>
            <a:off x="7412038" y="1981200"/>
            <a:ext cx="720725" cy="720725"/>
          </a:xfrm>
          <a:prstGeom prst="rect">
            <a:avLst/>
          </a:prstGeom>
        </p:spPr>
      </p:pic>
      <p:sp>
        <p:nvSpPr>
          <p:cNvPr id="2" name="TextBox 1">
            <a:extLst>
              <a:ext uri="{FF2B5EF4-FFF2-40B4-BE49-F238E27FC236}">
                <a16:creationId xmlns:a16="http://schemas.microsoft.com/office/drawing/2014/main" id="{5E6F1725-98DB-B6AA-F6F0-34CC9D814E37}"/>
              </a:ext>
            </a:extLst>
          </p:cNvPr>
          <p:cNvSpPr txBox="1"/>
          <p:nvPr/>
        </p:nvSpPr>
        <p:spPr>
          <a:xfrm>
            <a:off x="582612" y="1058773"/>
            <a:ext cx="10319501" cy="307777"/>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mn-ea"/>
                <a:cs typeface="+mn-cs"/>
              </a:rPr>
              <a:t>Build or migrate your workloads with confidence and optimize for value</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119F5599-1CA0-4218-BB41-41CA6D3B1069}"/>
              </a:ext>
            </a:extLst>
          </p:cNvPr>
          <p:cNvSpPr>
            <a:spLocks noGrp="1"/>
          </p:cNvSpPr>
          <p:nvPr>
            <p:ph type="title"/>
          </p:nvPr>
        </p:nvSpPr>
        <p:spPr/>
        <p:txBody>
          <a:bodyPr/>
          <a:lstStyle/>
          <a:p>
            <a:r>
              <a:rPr lang="en-US" dirty="0"/>
              <a:t>Azure Database for PostgreSQL  |  Top Use Cases</a:t>
            </a:r>
          </a:p>
        </p:txBody>
      </p:sp>
      <p:grpSp>
        <p:nvGrpSpPr>
          <p:cNvPr id="87" name="Group 86" descr="context">
            <a:extLst>
              <a:ext uri="{FF2B5EF4-FFF2-40B4-BE49-F238E27FC236}">
                <a16:creationId xmlns:a16="http://schemas.microsoft.com/office/drawing/2014/main" id="{C58D9C27-9D86-406A-991A-D7559FA0B0C8}"/>
              </a:ext>
            </a:extLst>
          </p:cNvPr>
          <p:cNvGrpSpPr/>
          <p:nvPr/>
        </p:nvGrpSpPr>
        <p:grpSpPr>
          <a:xfrm>
            <a:off x="602608" y="1563625"/>
            <a:ext cx="629361" cy="624944"/>
            <a:chOff x="1645226" y="2127941"/>
            <a:chExt cx="443543" cy="440430"/>
          </a:xfrm>
        </p:grpSpPr>
        <p:sp>
          <p:nvSpPr>
            <p:cNvPr id="88" name="Rectangle 1025">
              <a:extLst>
                <a:ext uri="{FF2B5EF4-FFF2-40B4-BE49-F238E27FC236}">
                  <a16:creationId xmlns:a16="http://schemas.microsoft.com/office/drawing/2014/main" id="{4D4E3892-CA87-4B8E-9856-E52163733406}"/>
                </a:ext>
              </a:extLst>
            </p:cNvPr>
            <p:cNvSpPr>
              <a:spLocks noChangeArrowheads="1"/>
            </p:cNvSpPr>
            <p:nvPr/>
          </p:nvSpPr>
          <p:spPr bwMode="auto">
            <a:xfrm>
              <a:off x="1645226" y="2151285"/>
              <a:ext cx="143179" cy="3268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89" name="Rectangle 1026">
              <a:extLst>
                <a:ext uri="{FF2B5EF4-FFF2-40B4-BE49-F238E27FC236}">
                  <a16:creationId xmlns:a16="http://schemas.microsoft.com/office/drawing/2014/main" id="{2825B93E-FC92-43EE-9293-4C2A363D0F4D}"/>
                </a:ext>
              </a:extLst>
            </p:cNvPr>
            <p:cNvSpPr>
              <a:spLocks noChangeArrowheads="1"/>
            </p:cNvSpPr>
            <p:nvPr/>
          </p:nvSpPr>
          <p:spPr bwMode="auto">
            <a:xfrm>
              <a:off x="1645226" y="2185523"/>
              <a:ext cx="143179" cy="342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90" name="Rectangle 1027">
              <a:extLst>
                <a:ext uri="{FF2B5EF4-FFF2-40B4-BE49-F238E27FC236}">
                  <a16:creationId xmlns:a16="http://schemas.microsoft.com/office/drawing/2014/main" id="{265B8E35-C70F-4D43-AC1F-85E34E79F841}"/>
                </a:ext>
              </a:extLst>
            </p:cNvPr>
            <p:cNvSpPr>
              <a:spLocks noChangeArrowheads="1"/>
            </p:cNvSpPr>
            <p:nvPr/>
          </p:nvSpPr>
          <p:spPr bwMode="auto">
            <a:xfrm>
              <a:off x="1902014" y="2173073"/>
              <a:ext cx="164967" cy="2334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91" name="Rectangle 1028">
              <a:extLst>
                <a:ext uri="{FF2B5EF4-FFF2-40B4-BE49-F238E27FC236}">
                  <a16:creationId xmlns:a16="http://schemas.microsoft.com/office/drawing/2014/main" id="{DA0C3570-EC75-47DD-A217-CFCC2F6C53C9}"/>
                </a:ext>
              </a:extLst>
            </p:cNvPr>
            <p:cNvSpPr>
              <a:spLocks noChangeArrowheads="1"/>
            </p:cNvSpPr>
            <p:nvPr/>
          </p:nvSpPr>
          <p:spPr bwMode="auto">
            <a:xfrm>
              <a:off x="1810193" y="2127941"/>
              <a:ext cx="68477" cy="11516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92" name="Freeform 1029">
              <a:extLst>
                <a:ext uri="{FF2B5EF4-FFF2-40B4-BE49-F238E27FC236}">
                  <a16:creationId xmlns:a16="http://schemas.microsoft.com/office/drawing/2014/main" id="{863AF113-9354-486B-9DF8-A5B059FABFD8}"/>
                </a:ext>
              </a:extLst>
            </p:cNvPr>
            <p:cNvSpPr>
              <a:spLocks/>
            </p:cNvSpPr>
            <p:nvPr/>
          </p:nvSpPr>
          <p:spPr bwMode="auto">
            <a:xfrm>
              <a:off x="2057643" y="2152842"/>
              <a:ext cx="31126" cy="63808"/>
            </a:xfrm>
            <a:custGeom>
              <a:avLst/>
              <a:gdLst>
                <a:gd name="T0" fmla="*/ 20 w 20"/>
                <a:gd name="T1" fmla="*/ 21 h 41"/>
                <a:gd name="T2" fmla="*/ 0 w 20"/>
                <a:gd name="T3" fmla="*/ 41 h 41"/>
                <a:gd name="T4" fmla="*/ 0 w 20"/>
                <a:gd name="T5" fmla="*/ 0 h 41"/>
                <a:gd name="T6" fmla="*/ 20 w 20"/>
                <a:gd name="T7" fmla="*/ 21 h 41"/>
              </a:gdLst>
              <a:ahLst/>
              <a:cxnLst>
                <a:cxn ang="0">
                  <a:pos x="T0" y="T1"/>
                </a:cxn>
                <a:cxn ang="0">
                  <a:pos x="T2" y="T3"/>
                </a:cxn>
                <a:cxn ang="0">
                  <a:pos x="T4" y="T5"/>
                </a:cxn>
                <a:cxn ang="0">
                  <a:pos x="T6" y="T7"/>
                </a:cxn>
              </a:cxnLst>
              <a:rect l="0" t="0" r="r" b="b"/>
              <a:pathLst>
                <a:path w="20" h="41">
                  <a:moveTo>
                    <a:pt x="20" y="21"/>
                  </a:moveTo>
                  <a:lnTo>
                    <a:pt x="0" y="41"/>
                  </a:lnTo>
                  <a:lnTo>
                    <a:pt x="0" y="0"/>
                  </a:lnTo>
                  <a:lnTo>
                    <a:pt x="20" y="2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93" name="Rectangle 1030">
              <a:extLst>
                <a:ext uri="{FF2B5EF4-FFF2-40B4-BE49-F238E27FC236}">
                  <a16:creationId xmlns:a16="http://schemas.microsoft.com/office/drawing/2014/main" id="{C8CD6AA0-1D0F-4358-86AA-2358076CEEDE}"/>
                </a:ext>
              </a:extLst>
            </p:cNvPr>
            <p:cNvSpPr>
              <a:spLocks noChangeArrowheads="1"/>
            </p:cNvSpPr>
            <p:nvPr/>
          </p:nvSpPr>
          <p:spPr bwMode="auto">
            <a:xfrm>
              <a:off x="1645226" y="2313139"/>
              <a:ext cx="143179" cy="342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94" name="Rectangle 1031">
              <a:extLst>
                <a:ext uri="{FF2B5EF4-FFF2-40B4-BE49-F238E27FC236}">
                  <a16:creationId xmlns:a16="http://schemas.microsoft.com/office/drawing/2014/main" id="{57B4C2EC-FFB0-43EB-B356-869883EFBABC}"/>
                </a:ext>
              </a:extLst>
            </p:cNvPr>
            <p:cNvSpPr>
              <a:spLocks noChangeArrowheads="1"/>
            </p:cNvSpPr>
            <p:nvPr/>
          </p:nvSpPr>
          <p:spPr bwMode="auto">
            <a:xfrm>
              <a:off x="1645226" y="2347378"/>
              <a:ext cx="143179" cy="3579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95" name="Rectangle 1032">
              <a:extLst>
                <a:ext uri="{FF2B5EF4-FFF2-40B4-BE49-F238E27FC236}">
                  <a16:creationId xmlns:a16="http://schemas.microsoft.com/office/drawing/2014/main" id="{23CB0F26-346A-4018-BB3B-41F6C0219D6B}"/>
                </a:ext>
              </a:extLst>
            </p:cNvPr>
            <p:cNvSpPr>
              <a:spLocks noChangeArrowheads="1"/>
            </p:cNvSpPr>
            <p:nvPr/>
          </p:nvSpPr>
          <p:spPr bwMode="auto">
            <a:xfrm>
              <a:off x="1902014" y="2336484"/>
              <a:ext cx="164967" cy="2334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96" name="Rectangle 1033">
              <a:extLst>
                <a:ext uri="{FF2B5EF4-FFF2-40B4-BE49-F238E27FC236}">
                  <a16:creationId xmlns:a16="http://schemas.microsoft.com/office/drawing/2014/main" id="{8E6BBD13-6271-42D3-9695-BBBA2C45521A}"/>
                </a:ext>
              </a:extLst>
            </p:cNvPr>
            <p:cNvSpPr>
              <a:spLocks noChangeArrowheads="1"/>
            </p:cNvSpPr>
            <p:nvPr/>
          </p:nvSpPr>
          <p:spPr bwMode="auto">
            <a:xfrm>
              <a:off x="1810193" y="2289795"/>
              <a:ext cx="68477" cy="11516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97" name="Freeform 1034">
              <a:extLst>
                <a:ext uri="{FF2B5EF4-FFF2-40B4-BE49-F238E27FC236}">
                  <a16:creationId xmlns:a16="http://schemas.microsoft.com/office/drawing/2014/main" id="{CB8074EF-B0C0-487D-8777-26E5A969E10A}"/>
                </a:ext>
              </a:extLst>
            </p:cNvPr>
            <p:cNvSpPr>
              <a:spLocks/>
            </p:cNvSpPr>
            <p:nvPr/>
          </p:nvSpPr>
          <p:spPr bwMode="auto">
            <a:xfrm>
              <a:off x="2057643" y="2314696"/>
              <a:ext cx="31126" cy="65364"/>
            </a:xfrm>
            <a:custGeom>
              <a:avLst/>
              <a:gdLst>
                <a:gd name="T0" fmla="*/ 20 w 20"/>
                <a:gd name="T1" fmla="*/ 22 h 42"/>
                <a:gd name="T2" fmla="*/ 0 w 20"/>
                <a:gd name="T3" fmla="*/ 42 h 42"/>
                <a:gd name="T4" fmla="*/ 0 w 20"/>
                <a:gd name="T5" fmla="*/ 0 h 42"/>
                <a:gd name="T6" fmla="*/ 20 w 20"/>
                <a:gd name="T7" fmla="*/ 22 h 42"/>
              </a:gdLst>
              <a:ahLst/>
              <a:cxnLst>
                <a:cxn ang="0">
                  <a:pos x="T0" y="T1"/>
                </a:cxn>
                <a:cxn ang="0">
                  <a:pos x="T2" y="T3"/>
                </a:cxn>
                <a:cxn ang="0">
                  <a:pos x="T4" y="T5"/>
                </a:cxn>
                <a:cxn ang="0">
                  <a:pos x="T6" y="T7"/>
                </a:cxn>
              </a:cxnLst>
              <a:rect l="0" t="0" r="r" b="b"/>
              <a:pathLst>
                <a:path w="20" h="42">
                  <a:moveTo>
                    <a:pt x="20" y="22"/>
                  </a:moveTo>
                  <a:lnTo>
                    <a:pt x="0" y="42"/>
                  </a:lnTo>
                  <a:lnTo>
                    <a:pt x="0" y="0"/>
                  </a:lnTo>
                  <a:lnTo>
                    <a:pt x="20" y="22"/>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98" name="Rectangle 1035">
              <a:extLst>
                <a:ext uri="{FF2B5EF4-FFF2-40B4-BE49-F238E27FC236}">
                  <a16:creationId xmlns:a16="http://schemas.microsoft.com/office/drawing/2014/main" id="{FC44286B-F768-4070-A4E2-0443F10C4071}"/>
                </a:ext>
              </a:extLst>
            </p:cNvPr>
            <p:cNvSpPr>
              <a:spLocks noChangeArrowheads="1"/>
            </p:cNvSpPr>
            <p:nvPr/>
          </p:nvSpPr>
          <p:spPr bwMode="auto">
            <a:xfrm>
              <a:off x="1645226" y="2476550"/>
              <a:ext cx="143179" cy="3579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99" name="Rectangle 1036">
              <a:extLst>
                <a:ext uri="{FF2B5EF4-FFF2-40B4-BE49-F238E27FC236}">
                  <a16:creationId xmlns:a16="http://schemas.microsoft.com/office/drawing/2014/main" id="{1FDED6E4-5CCE-450E-B82E-09A5CDEBB255}"/>
                </a:ext>
              </a:extLst>
            </p:cNvPr>
            <p:cNvSpPr>
              <a:spLocks noChangeArrowheads="1"/>
            </p:cNvSpPr>
            <p:nvPr/>
          </p:nvSpPr>
          <p:spPr bwMode="auto">
            <a:xfrm>
              <a:off x="1645226" y="2510789"/>
              <a:ext cx="143179" cy="342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00" name="Rectangle 1037">
              <a:extLst>
                <a:ext uri="{FF2B5EF4-FFF2-40B4-BE49-F238E27FC236}">
                  <a16:creationId xmlns:a16="http://schemas.microsoft.com/office/drawing/2014/main" id="{85FC39EF-58BD-4BB9-A405-662E2FAE9EBC}"/>
                </a:ext>
              </a:extLst>
            </p:cNvPr>
            <p:cNvSpPr>
              <a:spLocks noChangeArrowheads="1"/>
            </p:cNvSpPr>
            <p:nvPr/>
          </p:nvSpPr>
          <p:spPr bwMode="auto">
            <a:xfrm>
              <a:off x="1902014" y="2498338"/>
              <a:ext cx="164967" cy="2334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01" name="Rectangle 1038">
              <a:extLst>
                <a:ext uri="{FF2B5EF4-FFF2-40B4-BE49-F238E27FC236}">
                  <a16:creationId xmlns:a16="http://schemas.microsoft.com/office/drawing/2014/main" id="{5F1447A5-A612-4DA3-A576-AB48458D45CA}"/>
                </a:ext>
              </a:extLst>
            </p:cNvPr>
            <p:cNvSpPr>
              <a:spLocks noChangeArrowheads="1"/>
            </p:cNvSpPr>
            <p:nvPr/>
          </p:nvSpPr>
          <p:spPr bwMode="auto">
            <a:xfrm>
              <a:off x="1944034" y="2498338"/>
              <a:ext cx="82484" cy="2334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02" name="Rectangle 1039">
              <a:extLst>
                <a:ext uri="{FF2B5EF4-FFF2-40B4-BE49-F238E27FC236}">
                  <a16:creationId xmlns:a16="http://schemas.microsoft.com/office/drawing/2014/main" id="{E1E6236C-8FD7-4144-9829-A3262B38C7CC}"/>
                </a:ext>
              </a:extLst>
            </p:cNvPr>
            <p:cNvSpPr>
              <a:spLocks noChangeArrowheads="1"/>
            </p:cNvSpPr>
            <p:nvPr/>
          </p:nvSpPr>
          <p:spPr bwMode="auto">
            <a:xfrm>
              <a:off x="1810193" y="2453205"/>
              <a:ext cx="68477" cy="11516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03" name="Rectangle 1040">
              <a:extLst>
                <a:ext uri="{FF2B5EF4-FFF2-40B4-BE49-F238E27FC236}">
                  <a16:creationId xmlns:a16="http://schemas.microsoft.com/office/drawing/2014/main" id="{0F3DF68C-7526-432C-82E7-24F6BA881F6A}"/>
                </a:ext>
              </a:extLst>
            </p:cNvPr>
            <p:cNvSpPr>
              <a:spLocks noChangeArrowheads="1"/>
            </p:cNvSpPr>
            <p:nvPr/>
          </p:nvSpPr>
          <p:spPr bwMode="auto">
            <a:xfrm>
              <a:off x="1842875" y="2453205"/>
              <a:ext cx="35795" cy="11516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04" name="Freeform 1041">
              <a:extLst>
                <a:ext uri="{FF2B5EF4-FFF2-40B4-BE49-F238E27FC236}">
                  <a16:creationId xmlns:a16="http://schemas.microsoft.com/office/drawing/2014/main" id="{7FE6D14D-1399-49CB-BAAA-D93CDD991513}"/>
                </a:ext>
              </a:extLst>
            </p:cNvPr>
            <p:cNvSpPr>
              <a:spLocks/>
            </p:cNvSpPr>
            <p:nvPr/>
          </p:nvSpPr>
          <p:spPr bwMode="auto">
            <a:xfrm>
              <a:off x="2057643" y="2478106"/>
              <a:ext cx="31126" cy="65364"/>
            </a:xfrm>
            <a:custGeom>
              <a:avLst/>
              <a:gdLst>
                <a:gd name="T0" fmla="*/ 20 w 20"/>
                <a:gd name="T1" fmla="*/ 21 h 42"/>
                <a:gd name="T2" fmla="*/ 0 w 20"/>
                <a:gd name="T3" fmla="*/ 42 h 42"/>
                <a:gd name="T4" fmla="*/ 0 w 20"/>
                <a:gd name="T5" fmla="*/ 0 h 42"/>
                <a:gd name="T6" fmla="*/ 20 w 20"/>
                <a:gd name="T7" fmla="*/ 21 h 42"/>
              </a:gdLst>
              <a:ahLst/>
              <a:cxnLst>
                <a:cxn ang="0">
                  <a:pos x="T0" y="T1"/>
                </a:cxn>
                <a:cxn ang="0">
                  <a:pos x="T2" y="T3"/>
                </a:cxn>
                <a:cxn ang="0">
                  <a:pos x="T4" y="T5"/>
                </a:cxn>
                <a:cxn ang="0">
                  <a:pos x="T6" y="T7"/>
                </a:cxn>
              </a:cxnLst>
              <a:rect l="0" t="0" r="r" b="b"/>
              <a:pathLst>
                <a:path w="20" h="42">
                  <a:moveTo>
                    <a:pt x="20" y="21"/>
                  </a:moveTo>
                  <a:lnTo>
                    <a:pt x="0" y="42"/>
                  </a:lnTo>
                  <a:lnTo>
                    <a:pt x="0" y="0"/>
                  </a:lnTo>
                  <a:lnTo>
                    <a:pt x="20" y="2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sp>
        <p:nvSpPr>
          <p:cNvPr id="124" name="Text Placeholder 12">
            <a:extLst>
              <a:ext uri="{FF2B5EF4-FFF2-40B4-BE49-F238E27FC236}">
                <a16:creationId xmlns:a16="http://schemas.microsoft.com/office/drawing/2014/main" id="{203B9DAB-B39F-43AF-B0AC-7A78BD0259EF}"/>
              </a:ext>
            </a:extLst>
          </p:cNvPr>
          <p:cNvSpPr txBox="1">
            <a:spLocks/>
          </p:cNvSpPr>
          <p:nvPr/>
        </p:nvSpPr>
        <p:spPr>
          <a:xfrm>
            <a:off x="496971" y="2319778"/>
            <a:ext cx="1570034" cy="369332"/>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dirty="0">
                <a:latin typeface="+mj-lt"/>
              </a:rPr>
              <a:t>Migration</a:t>
            </a:r>
          </a:p>
        </p:txBody>
      </p:sp>
      <p:grpSp>
        <p:nvGrpSpPr>
          <p:cNvPr id="129" name="Graphic 259" descr="hybrid cloud storage">
            <a:extLst>
              <a:ext uri="{FF2B5EF4-FFF2-40B4-BE49-F238E27FC236}">
                <a16:creationId xmlns:a16="http://schemas.microsoft.com/office/drawing/2014/main" id="{F7B7652E-F42D-4797-9014-930B5022B84F}"/>
              </a:ext>
            </a:extLst>
          </p:cNvPr>
          <p:cNvGrpSpPr/>
          <p:nvPr/>
        </p:nvGrpSpPr>
        <p:grpSpPr>
          <a:xfrm>
            <a:off x="5404657" y="1400110"/>
            <a:ext cx="951975" cy="951975"/>
            <a:chOff x="6302307" y="1209322"/>
            <a:chExt cx="503911" cy="503911"/>
          </a:xfrm>
        </p:grpSpPr>
        <p:sp>
          <p:nvSpPr>
            <p:cNvPr id="130" name="Freeform: Shape 129">
              <a:extLst>
                <a:ext uri="{FF2B5EF4-FFF2-40B4-BE49-F238E27FC236}">
                  <a16:creationId xmlns:a16="http://schemas.microsoft.com/office/drawing/2014/main" id="{A15AEDE4-4F02-48C5-A144-B9A9A3335B85}"/>
                </a:ext>
              </a:extLst>
            </p:cNvPr>
            <p:cNvSpPr/>
            <p:nvPr/>
          </p:nvSpPr>
          <p:spPr>
            <a:xfrm>
              <a:off x="6301258" y="1296096"/>
              <a:ext cx="270138" cy="270138"/>
            </a:xfrm>
            <a:custGeom>
              <a:avLst/>
              <a:gdLst>
                <a:gd name="connsiteX0" fmla="*/ 272212 w 270137"/>
                <a:gd name="connsiteY0" fmla="*/ 272212 h 270137"/>
                <a:gd name="connsiteX1" fmla="*/ 2089 w 270137"/>
                <a:gd name="connsiteY1" fmla="*/ 272212 h 270137"/>
                <a:gd name="connsiteX2" fmla="*/ 2089 w 270137"/>
                <a:gd name="connsiteY2" fmla="*/ 2089 h 270137"/>
                <a:gd name="connsiteX3" fmla="*/ 272212 w 270137"/>
                <a:gd name="connsiteY3" fmla="*/ 2089 h 270137"/>
                <a:gd name="connsiteX4" fmla="*/ 272212 w 270137"/>
                <a:gd name="connsiteY4" fmla="*/ 272212 h 2701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137" h="270137">
                  <a:moveTo>
                    <a:pt x="272212" y="272212"/>
                  </a:moveTo>
                  <a:lnTo>
                    <a:pt x="2089" y="272212"/>
                  </a:lnTo>
                  <a:lnTo>
                    <a:pt x="2089" y="2089"/>
                  </a:lnTo>
                  <a:lnTo>
                    <a:pt x="272212" y="2089"/>
                  </a:lnTo>
                  <a:lnTo>
                    <a:pt x="272212" y="272212"/>
                  </a:lnTo>
                  <a:close/>
                </a:path>
              </a:pathLst>
            </a:custGeom>
            <a:solidFill>
              <a:srgbClr val="0078D7"/>
            </a:soli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31" name="Freeform: Shape 130">
              <a:extLst>
                <a:ext uri="{FF2B5EF4-FFF2-40B4-BE49-F238E27FC236}">
                  <a16:creationId xmlns:a16="http://schemas.microsoft.com/office/drawing/2014/main" id="{B9865D3F-4DCB-44C5-840D-0F3C73167A6B}"/>
                </a:ext>
              </a:extLst>
            </p:cNvPr>
            <p:cNvSpPr/>
            <p:nvPr/>
          </p:nvSpPr>
          <p:spPr>
            <a:xfrm>
              <a:off x="6611413" y="1296867"/>
              <a:ext cx="166239" cy="166239"/>
            </a:xfrm>
            <a:custGeom>
              <a:avLst/>
              <a:gdLst>
                <a:gd name="connsiteX0" fmla="*/ 164691 w 166238"/>
                <a:gd name="connsiteY0" fmla="*/ 164690 h 166238"/>
                <a:gd name="connsiteX1" fmla="*/ 2089 w 166238"/>
                <a:gd name="connsiteY1" fmla="*/ 164690 h 166238"/>
                <a:gd name="connsiteX2" fmla="*/ 2089 w 166238"/>
                <a:gd name="connsiteY2" fmla="*/ 2089 h 166238"/>
                <a:gd name="connsiteX3" fmla="*/ 164779 w 166238"/>
                <a:gd name="connsiteY3" fmla="*/ 2089 h 166238"/>
                <a:gd name="connsiteX4" fmla="*/ 164779 w 166238"/>
                <a:gd name="connsiteY4" fmla="*/ 164690 h 166238"/>
                <a:gd name="connsiteX5" fmla="*/ 164691 w 166238"/>
                <a:gd name="connsiteY5" fmla="*/ 164690 h 166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6238" h="166238">
                  <a:moveTo>
                    <a:pt x="164691" y="164690"/>
                  </a:moveTo>
                  <a:lnTo>
                    <a:pt x="2089" y="164690"/>
                  </a:lnTo>
                  <a:lnTo>
                    <a:pt x="2089" y="2089"/>
                  </a:lnTo>
                  <a:lnTo>
                    <a:pt x="164779" y="2089"/>
                  </a:lnTo>
                  <a:lnTo>
                    <a:pt x="164779" y="164690"/>
                  </a:lnTo>
                  <a:lnTo>
                    <a:pt x="164691" y="164690"/>
                  </a:lnTo>
                  <a:close/>
                </a:path>
              </a:pathLst>
            </a:custGeom>
            <a:solidFill>
              <a:srgbClr val="0078D7"/>
            </a:soli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32" name="Freeform: Shape 131">
              <a:extLst>
                <a:ext uri="{FF2B5EF4-FFF2-40B4-BE49-F238E27FC236}">
                  <a16:creationId xmlns:a16="http://schemas.microsoft.com/office/drawing/2014/main" id="{FF43A669-3F4F-408F-ABEE-AFFE5402D6DC}"/>
                </a:ext>
              </a:extLst>
            </p:cNvPr>
            <p:cNvSpPr/>
            <p:nvPr/>
          </p:nvSpPr>
          <p:spPr>
            <a:xfrm>
              <a:off x="6610805" y="1499673"/>
              <a:ext cx="98704" cy="98704"/>
            </a:xfrm>
            <a:custGeom>
              <a:avLst/>
              <a:gdLst>
                <a:gd name="connsiteX0" fmla="*/ 98700 w 98704"/>
                <a:gd name="connsiteY0" fmla="*/ 98699 h 98704"/>
                <a:gd name="connsiteX1" fmla="*/ 2089 w 98704"/>
                <a:gd name="connsiteY1" fmla="*/ 98699 h 98704"/>
                <a:gd name="connsiteX2" fmla="*/ 2089 w 98704"/>
                <a:gd name="connsiteY2" fmla="*/ 2089 h 98704"/>
                <a:gd name="connsiteX3" fmla="*/ 98700 w 98704"/>
                <a:gd name="connsiteY3" fmla="*/ 2089 h 98704"/>
                <a:gd name="connsiteX4" fmla="*/ 98700 w 98704"/>
                <a:gd name="connsiteY4" fmla="*/ 98699 h 987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704" h="98704">
                  <a:moveTo>
                    <a:pt x="98700" y="98699"/>
                  </a:moveTo>
                  <a:lnTo>
                    <a:pt x="2089" y="98699"/>
                  </a:lnTo>
                  <a:lnTo>
                    <a:pt x="2089" y="2089"/>
                  </a:lnTo>
                  <a:lnTo>
                    <a:pt x="98700" y="2089"/>
                  </a:lnTo>
                  <a:lnTo>
                    <a:pt x="98700" y="98699"/>
                  </a:lnTo>
                  <a:close/>
                </a:path>
              </a:pathLst>
            </a:custGeom>
            <a:solidFill>
              <a:srgbClr val="0078D7"/>
            </a:soli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33" name="Freeform: Shape 132">
              <a:extLst>
                <a:ext uri="{FF2B5EF4-FFF2-40B4-BE49-F238E27FC236}">
                  <a16:creationId xmlns:a16="http://schemas.microsoft.com/office/drawing/2014/main" id="{3D451F98-5724-405B-A52B-06BD0683F3D4}"/>
                </a:ext>
              </a:extLst>
            </p:cNvPr>
            <p:cNvSpPr/>
            <p:nvPr/>
          </p:nvSpPr>
          <p:spPr>
            <a:xfrm>
              <a:off x="6743753" y="1563027"/>
              <a:ext cx="57145" cy="57145"/>
            </a:xfrm>
            <a:custGeom>
              <a:avLst/>
              <a:gdLst>
                <a:gd name="connsiteX0" fmla="*/ 58313 w 57144"/>
                <a:gd name="connsiteY0" fmla="*/ 58313 h 57144"/>
                <a:gd name="connsiteX1" fmla="*/ 2089 w 57144"/>
                <a:gd name="connsiteY1" fmla="*/ 58313 h 57144"/>
                <a:gd name="connsiteX2" fmla="*/ 2089 w 57144"/>
                <a:gd name="connsiteY2" fmla="*/ 2089 h 57144"/>
                <a:gd name="connsiteX3" fmla="*/ 58313 w 57144"/>
                <a:gd name="connsiteY3" fmla="*/ 2089 h 57144"/>
                <a:gd name="connsiteX4" fmla="*/ 58313 w 57144"/>
                <a:gd name="connsiteY4" fmla="*/ 58313 h 57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44" h="57144">
                  <a:moveTo>
                    <a:pt x="58313" y="58313"/>
                  </a:moveTo>
                  <a:lnTo>
                    <a:pt x="2089" y="58313"/>
                  </a:lnTo>
                  <a:lnTo>
                    <a:pt x="2089" y="2089"/>
                  </a:lnTo>
                  <a:lnTo>
                    <a:pt x="58313" y="2089"/>
                  </a:lnTo>
                  <a:lnTo>
                    <a:pt x="58313" y="58313"/>
                  </a:lnTo>
                  <a:close/>
                </a:path>
              </a:pathLst>
            </a:custGeom>
            <a:solidFill>
              <a:srgbClr val="0078D7"/>
            </a:soli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34" name="Freeform: Shape 133">
              <a:extLst>
                <a:ext uri="{FF2B5EF4-FFF2-40B4-BE49-F238E27FC236}">
                  <a16:creationId xmlns:a16="http://schemas.microsoft.com/office/drawing/2014/main" id="{8E4FD87B-6E9A-460B-B1D1-9CDD3A0B65F0}"/>
                </a:ext>
              </a:extLst>
            </p:cNvPr>
            <p:cNvSpPr/>
            <p:nvPr/>
          </p:nvSpPr>
          <p:spPr>
            <a:xfrm>
              <a:off x="6743835" y="1500119"/>
              <a:ext cx="31170" cy="31170"/>
            </a:xfrm>
            <a:custGeom>
              <a:avLst/>
              <a:gdLst>
                <a:gd name="connsiteX0" fmla="*/ 32972 w 31169"/>
                <a:gd name="connsiteY0" fmla="*/ 32973 h 31169"/>
                <a:gd name="connsiteX1" fmla="*/ 2089 w 31169"/>
                <a:gd name="connsiteY1" fmla="*/ 32973 h 31169"/>
                <a:gd name="connsiteX2" fmla="*/ 2089 w 31169"/>
                <a:gd name="connsiteY2" fmla="*/ 2089 h 31169"/>
                <a:gd name="connsiteX3" fmla="*/ 32972 w 31169"/>
                <a:gd name="connsiteY3" fmla="*/ 2089 h 31169"/>
                <a:gd name="connsiteX4" fmla="*/ 32972 w 31169"/>
                <a:gd name="connsiteY4" fmla="*/ 32973 h 31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169" h="31169">
                  <a:moveTo>
                    <a:pt x="32972" y="32973"/>
                  </a:moveTo>
                  <a:lnTo>
                    <a:pt x="2089" y="32973"/>
                  </a:lnTo>
                  <a:lnTo>
                    <a:pt x="2089" y="2089"/>
                  </a:lnTo>
                  <a:lnTo>
                    <a:pt x="32972" y="2089"/>
                  </a:lnTo>
                  <a:lnTo>
                    <a:pt x="32972" y="32973"/>
                  </a:lnTo>
                  <a:close/>
                </a:path>
              </a:pathLst>
            </a:custGeom>
            <a:solidFill>
              <a:srgbClr val="0078D7"/>
            </a:soli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35" name="Freeform: Shape 134">
              <a:extLst>
                <a:ext uri="{FF2B5EF4-FFF2-40B4-BE49-F238E27FC236}">
                  <a16:creationId xmlns:a16="http://schemas.microsoft.com/office/drawing/2014/main" id="{7DF3AB8A-3D93-4526-A7B8-CD424627B9EA}"/>
                </a:ext>
              </a:extLst>
            </p:cNvPr>
            <p:cNvSpPr/>
            <p:nvPr/>
          </p:nvSpPr>
          <p:spPr>
            <a:xfrm>
              <a:off x="6339713" y="1371219"/>
              <a:ext cx="197408" cy="119484"/>
            </a:xfrm>
            <a:custGeom>
              <a:avLst/>
              <a:gdLst>
                <a:gd name="connsiteX0" fmla="*/ 157299 w 197408"/>
                <a:gd name="connsiteY0" fmla="*/ 46523 h 119484"/>
                <a:gd name="connsiteX1" fmla="*/ 112866 w 197408"/>
                <a:gd name="connsiteY1" fmla="*/ 2089 h 119484"/>
                <a:gd name="connsiteX2" fmla="*/ 69576 w 197408"/>
                <a:gd name="connsiteY2" fmla="*/ 36756 h 119484"/>
                <a:gd name="connsiteX3" fmla="*/ 52242 w 197408"/>
                <a:gd name="connsiteY3" fmla="*/ 29365 h 119484"/>
                <a:gd name="connsiteX4" fmla="*/ 28045 w 197408"/>
                <a:gd name="connsiteY4" fmla="*/ 53562 h 119484"/>
                <a:gd name="connsiteX5" fmla="*/ 28045 w 197408"/>
                <a:gd name="connsiteY5" fmla="*/ 54178 h 119484"/>
                <a:gd name="connsiteX6" fmla="*/ 2089 w 197408"/>
                <a:gd name="connsiteY6" fmla="*/ 85765 h 119484"/>
                <a:gd name="connsiteX7" fmla="*/ 34293 w 197408"/>
                <a:gd name="connsiteY7" fmla="*/ 117969 h 119484"/>
                <a:gd name="connsiteX8" fmla="*/ 166450 w 197408"/>
                <a:gd name="connsiteY8" fmla="*/ 117969 h 119484"/>
                <a:gd name="connsiteX9" fmla="*/ 195663 w 197408"/>
                <a:gd name="connsiteY9" fmla="*/ 88757 h 119484"/>
                <a:gd name="connsiteX10" fmla="*/ 166450 w 197408"/>
                <a:gd name="connsiteY10" fmla="*/ 59545 h 119484"/>
                <a:gd name="connsiteX11" fmla="*/ 154396 w 197408"/>
                <a:gd name="connsiteY11" fmla="*/ 62184 h 119484"/>
                <a:gd name="connsiteX12" fmla="*/ 157299 w 197408"/>
                <a:gd name="connsiteY12" fmla="*/ 46523 h 119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7408" h="119484">
                  <a:moveTo>
                    <a:pt x="157299" y="46523"/>
                  </a:moveTo>
                  <a:cubicBezTo>
                    <a:pt x="157299" y="21974"/>
                    <a:pt x="137414" y="2089"/>
                    <a:pt x="112866" y="2089"/>
                  </a:cubicBezTo>
                  <a:cubicBezTo>
                    <a:pt x="91660" y="2089"/>
                    <a:pt x="73975" y="16871"/>
                    <a:pt x="69576" y="36756"/>
                  </a:cubicBezTo>
                  <a:cubicBezTo>
                    <a:pt x="65176" y="32180"/>
                    <a:pt x="59017" y="29365"/>
                    <a:pt x="52242" y="29365"/>
                  </a:cubicBezTo>
                  <a:cubicBezTo>
                    <a:pt x="38868" y="29365"/>
                    <a:pt x="28045" y="40187"/>
                    <a:pt x="28045" y="53562"/>
                  </a:cubicBezTo>
                  <a:cubicBezTo>
                    <a:pt x="28045" y="53737"/>
                    <a:pt x="28045" y="54002"/>
                    <a:pt x="28045" y="54178"/>
                  </a:cubicBezTo>
                  <a:cubicBezTo>
                    <a:pt x="13263" y="57081"/>
                    <a:pt x="2089" y="70104"/>
                    <a:pt x="2089" y="85765"/>
                  </a:cubicBezTo>
                  <a:cubicBezTo>
                    <a:pt x="2089" y="103539"/>
                    <a:pt x="16519" y="117969"/>
                    <a:pt x="34293" y="117969"/>
                  </a:cubicBezTo>
                  <a:lnTo>
                    <a:pt x="166450" y="117969"/>
                  </a:lnTo>
                  <a:cubicBezTo>
                    <a:pt x="182552" y="117969"/>
                    <a:pt x="195663" y="104858"/>
                    <a:pt x="195663" y="88757"/>
                  </a:cubicBezTo>
                  <a:cubicBezTo>
                    <a:pt x="195663" y="72655"/>
                    <a:pt x="182552" y="59545"/>
                    <a:pt x="166450" y="59545"/>
                  </a:cubicBezTo>
                  <a:cubicBezTo>
                    <a:pt x="162139" y="59545"/>
                    <a:pt x="158092" y="60513"/>
                    <a:pt x="154396" y="62184"/>
                  </a:cubicBezTo>
                  <a:cubicBezTo>
                    <a:pt x="156244" y="57345"/>
                    <a:pt x="157299" y="52066"/>
                    <a:pt x="157299" y="46523"/>
                  </a:cubicBezTo>
                  <a:close/>
                </a:path>
              </a:pathLst>
            </a:custGeom>
            <a:solidFill>
              <a:srgbClr val="50E6FF"/>
            </a:soli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105" name="Text Placeholder 80">
            <a:extLst>
              <a:ext uri="{FF2B5EF4-FFF2-40B4-BE49-F238E27FC236}">
                <a16:creationId xmlns:a16="http://schemas.microsoft.com/office/drawing/2014/main" id="{37E003CD-03BC-4566-89DC-0838B794FF5E}"/>
              </a:ext>
            </a:extLst>
          </p:cNvPr>
          <p:cNvSpPr txBox="1">
            <a:spLocks/>
          </p:cNvSpPr>
          <p:nvPr/>
        </p:nvSpPr>
        <p:spPr>
          <a:xfrm>
            <a:off x="5314415" y="2319778"/>
            <a:ext cx="4030980" cy="356145"/>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a:latin typeface="+mj-lt"/>
              </a:rPr>
              <a:t>Cloud-Native Applications</a:t>
            </a:r>
          </a:p>
        </p:txBody>
      </p:sp>
      <p:grpSp>
        <p:nvGrpSpPr>
          <p:cNvPr id="138" name="Group 137">
            <a:extLst>
              <a:ext uri="{FF2B5EF4-FFF2-40B4-BE49-F238E27FC236}">
                <a16:creationId xmlns:a16="http://schemas.microsoft.com/office/drawing/2014/main" id="{43652F61-5E4B-4097-A99C-1B80C068EA56}"/>
              </a:ext>
              <a:ext uri="{C183D7F6-B498-43B3-948B-1728B52AA6E4}">
                <adec:decorative xmlns:adec="http://schemas.microsoft.com/office/drawing/2017/decorative" val="1"/>
              </a:ext>
            </a:extLst>
          </p:cNvPr>
          <p:cNvGrpSpPr/>
          <p:nvPr/>
        </p:nvGrpSpPr>
        <p:grpSpPr>
          <a:xfrm>
            <a:off x="2597903" y="3218028"/>
            <a:ext cx="1743906" cy="569214"/>
            <a:chOff x="715956" y="2128938"/>
            <a:chExt cx="2886593" cy="942188"/>
          </a:xfrm>
        </p:grpSpPr>
        <p:pic>
          <p:nvPicPr>
            <p:cNvPr id="139" name="Picture 2" descr="See the source image">
              <a:extLst>
                <a:ext uri="{FF2B5EF4-FFF2-40B4-BE49-F238E27FC236}">
                  <a16:creationId xmlns:a16="http://schemas.microsoft.com/office/drawing/2014/main" id="{42A512AE-3B21-488F-932A-54E655A41134}"/>
                </a:ext>
              </a:extLst>
            </p:cNvPr>
            <p:cNvPicPr>
              <a:picLocks noChangeAspect="1" noChangeArrowheads="1"/>
            </p:cNvPicPr>
            <p:nvPr/>
          </p:nvPicPr>
          <p:blipFill rotWithShape="1">
            <a:blip r:embed="rId2" cstate="hqprint">
              <a:extLst>
                <a:ext uri="{28A0092B-C50C-407E-A947-70E740481C1C}">
                  <a14:useLocalDpi xmlns:a14="http://schemas.microsoft.com/office/drawing/2010/main"/>
                </a:ext>
              </a:extLst>
            </a:blip>
            <a:srcRect/>
            <a:stretch/>
          </p:blipFill>
          <p:spPr bwMode="auto">
            <a:xfrm>
              <a:off x="715956" y="2457365"/>
              <a:ext cx="1785885" cy="392311"/>
            </a:xfrm>
            <a:prstGeom prst="rect">
              <a:avLst/>
            </a:prstGeom>
            <a:noFill/>
            <a:extLst>
              <a:ext uri="{909E8E84-426E-40DD-AFC4-6F175D3DCCD1}">
                <a14:hiddenFill xmlns:a14="http://schemas.microsoft.com/office/drawing/2010/main">
                  <a:solidFill>
                    <a:srgbClr val="FFFFFF"/>
                  </a:solidFill>
                </a14:hiddenFill>
              </a:ext>
            </a:extLst>
          </p:spPr>
        </p:pic>
        <p:pic>
          <p:nvPicPr>
            <p:cNvPr id="140" name="Graphic 139">
              <a:extLst>
                <a:ext uri="{FF2B5EF4-FFF2-40B4-BE49-F238E27FC236}">
                  <a16:creationId xmlns:a16="http://schemas.microsoft.com/office/drawing/2014/main" id="{B2E1CE8D-CFA2-4FAD-936C-2B2891AA116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660361" y="2128938"/>
              <a:ext cx="942188" cy="942188"/>
            </a:xfrm>
            <a:prstGeom prst="rect">
              <a:avLst/>
            </a:prstGeom>
          </p:spPr>
        </p:pic>
        <p:sp>
          <p:nvSpPr>
            <p:cNvPr id="141" name="Arrow: Right 140">
              <a:extLst>
                <a:ext uri="{FF2B5EF4-FFF2-40B4-BE49-F238E27FC236}">
                  <a16:creationId xmlns:a16="http://schemas.microsoft.com/office/drawing/2014/main" id="{6FC12040-E4DE-47A7-80A3-5741F360F41B}"/>
                </a:ext>
              </a:extLst>
            </p:cNvPr>
            <p:cNvSpPr/>
            <p:nvPr/>
          </p:nvSpPr>
          <p:spPr bwMode="auto">
            <a:xfrm>
              <a:off x="2589451" y="2479031"/>
              <a:ext cx="152267" cy="392311"/>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000000"/>
                </a:solidFill>
                <a:ea typeface="Segoe UI" pitchFamily="34" charset="0"/>
                <a:cs typeface="Segoe UI" pitchFamily="34" charset="0"/>
              </a:endParaRPr>
            </a:p>
          </p:txBody>
        </p:sp>
      </p:grpSp>
      <p:grpSp>
        <p:nvGrpSpPr>
          <p:cNvPr id="142" name="Group 141">
            <a:extLst>
              <a:ext uri="{FF2B5EF4-FFF2-40B4-BE49-F238E27FC236}">
                <a16:creationId xmlns:a16="http://schemas.microsoft.com/office/drawing/2014/main" id="{1620737D-ED55-44A9-B902-AD6AE7AF29FB}"/>
              </a:ext>
              <a:ext uri="{C183D7F6-B498-43B3-948B-1728B52AA6E4}">
                <adec:decorative xmlns:adec="http://schemas.microsoft.com/office/drawing/2017/decorative" val="1"/>
              </a:ext>
            </a:extLst>
          </p:cNvPr>
          <p:cNvGrpSpPr>
            <a:grpSpLocks noChangeAspect="1"/>
          </p:cNvGrpSpPr>
          <p:nvPr/>
        </p:nvGrpSpPr>
        <p:grpSpPr>
          <a:xfrm>
            <a:off x="335952" y="3243907"/>
            <a:ext cx="1016757" cy="527566"/>
            <a:chOff x="364876" y="2347293"/>
            <a:chExt cx="2344987" cy="1216745"/>
          </a:xfrm>
        </p:grpSpPr>
        <p:sp>
          <p:nvSpPr>
            <p:cNvPr id="143" name="Freeform: Shape 142">
              <a:extLst>
                <a:ext uri="{FF2B5EF4-FFF2-40B4-BE49-F238E27FC236}">
                  <a16:creationId xmlns:a16="http://schemas.microsoft.com/office/drawing/2014/main" id="{0E9498E9-6DAA-445F-A6F0-2AE390F50B2C}"/>
                </a:ext>
              </a:extLst>
            </p:cNvPr>
            <p:cNvSpPr/>
            <p:nvPr/>
          </p:nvSpPr>
          <p:spPr>
            <a:xfrm rot="5400000">
              <a:off x="2197862" y="2729643"/>
              <a:ext cx="572032" cy="451970"/>
            </a:xfrm>
            <a:custGeom>
              <a:avLst/>
              <a:gdLst>
                <a:gd name="connsiteX0" fmla="*/ 105604 w 210982"/>
                <a:gd name="connsiteY0" fmla="*/ 0 h 170336"/>
                <a:gd name="connsiteX1" fmla="*/ 0 w 210982"/>
                <a:gd name="connsiteY1" fmla="*/ 170337 h 170336"/>
                <a:gd name="connsiteX2" fmla="*/ 210983 w 210982"/>
                <a:gd name="connsiteY2" fmla="*/ 170337 h 170336"/>
                <a:gd name="connsiteX3" fmla="*/ 105604 w 210982"/>
                <a:gd name="connsiteY3" fmla="*/ 0 h 170336"/>
              </a:gdLst>
              <a:ahLst/>
              <a:cxnLst>
                <a:cxn ang="0">
                  <a:pos x="connsiteX0" y="connsiteY0"/>
                </a:cxn>
                <a:cxn ang="0">
                  <a:pos x="connsiteX1" y="connsiteY1"/>
                </a:cxn>
                <a:cxn ang="0">
                  <a:pos x="connsiteX2" y="connsiteY2"/>
                </a:cxn>
                <a:cxn ang="0">
                  <a:pos x="connsiteX3" y="connsiteY3"/>
                </a:cxn>
              </a:cxnLst>
              <a:rect l="l" t="t" r="r" b="b"/>
              <a:pathLst>
                <a:path w="210982" h="170336">
                  <a:moveTo>
                    <a:pt x="105604" y="0"/>
                  </a:moveTo>
                  <a:cubicBezTo>
                    <a:pt x="105604" y="0"/>
                    <a:pt x="28162" y="72421"/>
                    <a:pt x="0" y="170337"/>
                  </a:cubicBezTo>
                  <a:lnTo>
                    <a:pt x="210983" y="170337"/>
                  </a:lnTo>
                  <a:cubicBezTo>
                    <a:pt x="182640" y="72016"/>
                    <a:pt x="105604" y="0"/>
                    <a:pt x="105604" y="0"/>
                  </a:cubicBezTo>
                  <a:close/>
                </a:path>
              </a:pathLst>
            </a:custGeom>
            <a:solidFill>
              <a:srgbClr val="7DD5E7"/>
            </a:solidFill>
            <a:ln w="16523" cap="flat">
              <a:noFill/>
              <a:prstDash val="solid"/>
              <a:miter/>
            </a:ln>
          </p:spPr>
          <p:txBody>
            <a:bodyPr rtlCol="0" anchor="ctr"/>
            <a:lstStyle/>
            <a:p>
              <a:endParaRPr lang="en-US"/>
            </a:p>
          </p:txBody>
        </p:sp>
        <p:sp>
          <p:nvSpPr>
            <p:cNvPr id="144" name="Freeform: Shape 143">
              <a:extLst>
                <a:ext uri="{FF2B5EF4-FFF2-40B4-BE49-F238E27FC236}">
                  <a16:creationId xmlns:a16="http://schemas.microsoft.com/office/drawing/2014/main" id="{676DE86D-D4DF-44E0-AA92-9A9A3283373D}"/>
                </a:ext>
              </a:extLst>
            </p:cNvPr>
            <p:cNvSpPr/>
            <p:nvPr/>
          </p:nvSpPr>
          <p:spPr>
            <a:xfrm rot="5400000">
              <a:off x="1453858" y="3052451"/>
              <a:ext cx="317727" cy="705447"/>
            </a:xfrm>
            <a:custGeom>
              <a:avLst/>
              <a:gdLst>
                <a:gd name="connsiteX0" fmla="*/ 224 w 117187"/>
                <a:gd name="connsiteY0" fmla="*/ 0 h 265865"/>
                <a:gd name="connsiteX1" fmla="*/ 0 w 117187"/>
                <a:gd name="connsiteY1" fmla="*/ 214162 h 265865"/>
                <a:gd name="connsiteX2" fmla="*/ 116964 w 117187"/>
                <a:gd name="connsiteY2" fmla="*/ 265865 h 265865"/>
                <a:gd name="connsiteX3" fmla="*/ 117188 w 117187"/>
                <a:gd name="connsiteY3" fmla="*/ 145777 h 265865"/>
                <a:gd name="connsiteX4" fmla="*/ 224 w 117187"/>
                <a:gd name="connsiteY4" fmla="*/ 0 h 265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187" h="265865">
                  <a:moveTo>
                    <a:pt x="224" y="0"/>
                  </a:moveTo>
                  <a:lnTo>
                    <a:pt x="0" y="214162"/>
                  </a:lnTo>
                  <a:lnTo>
                    <a:pt x="116964" y="265865"/>
                  </a:lnTo>
                  <a:lnTo>
                    <a:pt x="117188" y="145777"/>
                  </a:lnTo>
                  <a:lnTo>
                    <a:pt x="224" y="0"/>
                  </a:lnTo>
                  <a:close/>
                </a:path>
              </a:pathLst>
            </a:custGeom>
            <a:solidFill>
              <a:srgbClr val="347ABC"/>
            </a:solidFill>
            <a:ln w="16523" cap="flat">
              <a:noFill/>
              <a:prstDash val="solid"/>
              <a:miter/>
            </a:ln>
          </p:spPr>
          <p:txBody>
            <a:bodyPr rtlCol="0" anchor="ctr"/>
            <a:lstStyle/>
            <a:p>
              <a:endParaRPr lang="en-US"/>
            </a:p>
          </p:txBody>
        </p:sp>
        <p:sp>
          <p:nvSpPr>
            <p:cNvPr id="145" name="Freeform: Shape 144">
              <a:extLst>
                <a:ext uri="{FF2B5EF4-FFF2-40B4-BE49-F238E27FC236}">
                  <a16:creationId xmlns:a16="http://schemas.microsoft.com/office/drawing/2014/main" id="{D7245097-E57F-43D4-AE67-4F8389DD9E95}"/>
                </a:ext>
              </a:extLst>
            </p:cNvPr>
            <p:cNvSpPr/>
            <p:nvPr/>
          </p:nvSpPr>
          <p:spPr>
            <a:xfrm rot="5400000">
              <a:off x="1452989" y="2154004"/>
              <a:ext cx="318869" cy="705447"/>
            </a:xfrm>
            <a:custGeom>
              <a:avLst/>
              <a:gdLst>
                <a:gd name="connsiteX0" fmla="*/ 117384 w 117608"/>
                <a:gd name="connsiteY0" fmla="*/ 0 h 265865"/>
                <a:gd name="connsiteX1" fmla="*/ 117608 w 117608"/>
                <a:gd name="connsiteY1" fmla="*/ 214164 h 265865"/>
                <a:gd name="connsiteX2" fmla="*/ 224 w 117608"/>
                <a:gd name="connsiteY2" fmla="*/ 265865 h 265865"/>
                <a:gd name="connsiteX3" fmla="*/ 0 w 117608"/>
                <a:gd name="connsiteY3" fmla="*/ 145778 h 265865"/>
                <a:gd name="connsiteX4" fmla="*/ 117384 w 117608"/>
                <a:gd name="connsiteY4" fmla="*/ 0 h 265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608" h="265865">
                  <a:moveTo>
                    <a:pt x="117384" y="0"/>
                  </a:moveTo>
                  <a:lnTo>
                    <a:pt x="117608" y="214164"/>
                  </a:lnTo>
                  <a:lnTo>
                    <a:pt x="224" y="265865"/>
                  </a:lnTo>
                  <a:lnTo>
                    <a:pt x="0" y="145778"/>
                  </a:lnTo>
                  <a:lnTo>
                    <a:pt x="117384" y="0"/>
                  </a:lnTo>
                  <a:close/>
                </a:path>
              </a:pathLst>
            </a:custGeom>
            <a:solidFill>
              <a:srgbClr val="347ABC"/>
            </a:solidFill>
            <a:ln w="16523" cap="flat">
              <a:noFill/>
              <a:prstDash val="solid"/>
              <a:miter/>
            </a:ln>
          </p:spPr>
          <p:txBody>
            <a:bodyPr rtlCol="0" anchor="ctr"/>
            <a:lstStyle/>
            <a:p>
              <a:endParaRPr lang="en-US"/>
            </a:p>
          </p:txBody>
        </p:sp>
        <p:sp>
          <p:nvSpPr>
            <p:cNvPr id="146" name="Freeform: Shape 145">
              <a:extLst>
                <a:ext uri="{FF2B5EF4-FFF2-40B4-BE49-F238E27FC236}">
                  <a16:creationId xmlns:a16="http://schemas.microsoft.com/office/drawing/2014/main" id="{F5A4D3DE-A149-4710-8A12-5DED608C22F8}"/>
                </a:ext>
              </a:extLst>
            </p:cNvPr>
            <p:cNvSpPr/>
            <p:nvPr/>
          </p:nvSpPr>
          <p:spPr>
            <a:xfrm rot="5400000">
              <a:off x="1428368" y="2416887"/>
              <a:ext cx="581437" cy="1079987"/>
            </a:xfrm>
            <a:custGeom>
              <a:avLst/>
              <a:gdLst>
                <a:gd name="connsiteX0" fmla="*/ 0 w 554137"/>
                <a:gd name="connsiteY0" fmla="*/ 781748 h 992197"/>
                <a:gd name="connsiteX1" fmla="*/ 18911 w 554137"/>
                <a:gd name="connsiteY1" fmla="*/ 38979 h 992197"/>
                <a:gd name="connsiteX2" fmla="*/ 25612 w 554137"/>
                <a:gd name="connsiteY2" fmla="*/ 19367 h 992197"/>
                <a:gd name="connsiteX3" fmla="*/ 29441 w 554137"/>
                <a:gd name="connsiteY3" fmla="*/ 63 h 992197"/>
                <a:gd name="connsiteX4" fmla="*/ 524995 w 554137"/>
                <a:gd name="connsiteY4" fmla="*/ 63 h 992197"/>
                <a:gd name="connsiteX5" fmla="*/ 533184 w 554137"/>
                <a:gd name="connsiteY5" fmla="*/ 0 h 992197"/>
                <a:gd name="connsiteX6" fmla="*/ 548855 w 554137"/>
                <a:gd name="connsiteY6" fmla="*/ 680402 h 992197"/>
                <a:gd name="connsiteX7" fmla="*/ 551078 w 554137"/>
                <a:gd name="connsiteY7" fmla="*/ 780736 h 992197"/>
                <a:gd name="connsiteX8" fmla="*/ 554137 w 554137"/>
                <a:gd name="connsiteY8" fmla="*/ 780736 h 992197"/>
                <a:gd name="connsiteX9" fmla="*/ 551185 w 554137"/>
                <a:gd name="connsiteY9" fmla="*/ 785563 h 992197"/>
                <a:gd name="connsiteX10" fmla="*/ 551215 w 554137"/>
                <a:gd name="connsiteY10" fmla="*/ 786899 h 992197"/>
                <a:gd name="connsiteX11" fmla="*/ 550373 w 554137"/>
                <a:gd name="connsiteY11" fmla="*/ 786891 h 992197"/>
                <a:gd name="connsiteX12" fmla="*/ 424818 w 554137"/>
                <a:gd name="connsiteY12" fmla="*/ 992197 h 992197"/>
                <a:gd name="connsiteX13" fmla="*/ 134777 w 554137"/>
                <a:gd name="connsiteY13" fmla="*/ 992197 h 992197"/>
                <a:gd name="connsiteX14" fmla="*/ 7095 w 554137"/>
                <a:gd name="connsiteY14" fmla="*/ 781814 h 992197"/>
                <a:gd name="connsiteX0" fmla="*/ 0 w 547042"/>
                <a:gd name="connsiteY0" fmla="*/ 781814 h 992197"/>
                <a:gd name="connsiteX1" fmla="*/ 11816 w 547042"/>
                <a:gd name="connsiteY1" fmla="*/ 38979 h 992197"/>
                <a:gd name="connsiteX2" fmla="*/ 18517 w 547042"/>
                <a:gd name="connsiteY2" fmla="*/ 19367 h 992197"/>
                <a:gd name="connsiteX3" fmla="*/ 22346 w 547042"/>
                <a:gd name="connsiteY3" fmla="*/ 63 h 992197"/>
                <a:gd name="connsiteX4" fmla="*/ 517900 w 547042"/>
                <a:gd name="connsiteY4" fmla="*/ 63 h 992197"/>
                <a:gd name="connsiteX5" fmla="*/ 526089 w 547042"/>
                <a:gd name="connsiteY5" fmla="*/ 0 h 992197"/>
                <a:gd name="connsiteX6" fmla="*/ 541760 w 547042"/>
                <a:gd name="connsiteY6" fmla="*/ 680402 h 992197"/>
                <a:gd name="connsiteX7" fmla="*/ 543983 w 547042"/>
                <a:gd name="connsiteY7" fmla="*/ 780736 h 992197"/>
                <a:gd name="connsiteX8" fmla="*/ 547042 w 547042"/>
                <a:gd name="connsiteY8" fmla="*/ 780736 h 992197"/>
                <a:gd name="connsiteX9" fmla="*/ 544090 w 547042"/>
                <a:gd name="connsiteY9" fmla="*/ 785563 h 992197"/>
                <a:gd name="connsiteX10" fmla="*/ 544120 w 547042"/>
                <a:gd name="connsiteY10" fmla="*/ 786899 h 992197"/>
                <a:gd name="connsiteX11" fmla="*/ 543278 w 547042"/>
                <a:gd name="connsiteY11" fmla="*/ 786891 h 992197"/>
                <a:gd name="connsiteX12" fmla="*/ 417723 w 547042"/>
                <a:gd name="connsiteY12" fmla="*/ 992197 h 992197"/>
                <a:gd name="connsiteX13" fmla="*/ 127682 w 547042"/>
                <a:gd name="connsiteY13" fmla="*/ 992197 h 992197"/>
                <a:gd name="connsiteX14" fmla="*/ 0 w 547042"/>
                <a:gd name="connsiteY14" fmla="*/ 781814 h 992197"/>
                <a:gd name="connsiteX0" fmla="*/ 0 w 547042"/>
                <a:gd name="connsiteY0" fmla="*/ 781814 h 992197"/>
                <a:gd name="connsiteX1" fmla="*/ 11816 w 547042"/>
                <a:gd name="connsiteY1" fmla="*/ 38979 h 992197"/>
                <a:gd name="connsiteX2" fmla="*/ 18517 w 547042"/>
                <a:gd name="connsiteY2" fmla="*/ 19367 h 992197"/>
                <a:gd name="connsiteX3" fmla="*/ 22346 w 547042"/>
                <a:gd name="connsiteY3" fmla="*/ 63 h 992197"/>
                <a:gd name="connsiteX4" fmla="*/ 517900 w 547042"/>
                <a:gd name="connsiteY4" fmla="*/ 63 h 992197"/>
                <a:gd name="connsiteX5" fmla="*/ 526089 w 547042"/>
                <a:gd name="connsiteY5" fmla="*/ 0 h 992197"/>
                <a:gd name="connsiteX6" fmla="*/ 543983 w 547042"/>
                <a:gd name="connsiteY6" fmla="*/ 780736 h 992197"/>
                <a:gd name="connsiteX7" fmla="*/ 547042 w 547042"/>
                <a:gd name="connsiteY7" fmla="*/ 780736 h 992197"/>
                <a:gd name="connsiteX8" fmla="*/ 544090 w 547042"/>
                <a:gd name="connsiteY8" fmla="*/ 785563 h 992197"/>
                <a:gd name="connsiteX9" fmla="*/ 544120 w 547042"/>
                <a:gd name="connsiteY9" fmla="*/ 786899 h 992197"/>
                <a:gd name="connsiteX10" fmla="*/ 543278 w 547042"/>
                <a:gd name="connsiteY10" fmla="*/ 786891 h 992197"/>
                <a:gd name="connsiteX11" fmla="*/ 417723 w 547042"/>
                <a:gd name="connsiteY11" fmla="*/ 992197 h 992197"/>
                <a:gd name="connsiteX12" fmla="*/ 127682 w 547042"/>
                <a:gd name="connsiteY12" fmla="*/ 992197 h 992197"/>
                <a:gd name="connsiteX13" fmla="*/ 0 w 547042"/>
                <a:gd name="connsiteY13" fmla="*/ 781814 h 992197"/>
                <a:gd name="connsiteX0" fmla="*/ 0 w 547042"/>
                <a:gd name="connsiteY0" fmla="*/ 781814 h 992197"/>
                <a:gd name="connsiteX1" fmla="*/ 11816 w 547042"/>
                <a:gd name="connsiteY1" fmla="*/ 38979 h 992197"/>
                <a:gd name="connsiteX2" fmla="*/ 18517 w 547042"/>
                <a:gd name="connsiteY2" fmla="*/ 19367 h 992197"/>
                <a:gd name="connsiteX3" fmla="*/ 22346 w 547042"/>
                <a:gd name="connsiteY3" fmla="*/ 63 h 992197"/>
                <a:gd name="connsiteX4" fmla="*/ 517900 w 547042"/>
                <a:gd name="connsiteY4" fmla="*/ 63 h 992197"/>
                <a:gd name="connsiteX5" fmla="*/ 526089 w 547042"/>
                <a:gd name="connsiteY5" fmla="*/ 0 h 992197"/>
                <a:gd name="connsiteX6" fmla="*/ 543983 w 547042"/>
                <a:gd name="connsiteY6" fmla="*/ 780736 h 992197"/>
                <a:gd name="connsiteX7" fmla="*/ 547042 w 547042"/>
                <a:gd name="connsiteY7" fmla="*/ 780736 h 992197"/>
                <a:gd name="connsiteX8" fmla="*/ 544090 w 547042"/>
                <a:gd name="connsiteY8" fmla="*/ 785563 h 992197"/>
                <a:gd name="connsiteX9" fmla="*/ 544120 w 547042"/>
                <a:gd name="connsiteY9" fmla="*/ 786899 h 992197"/>
                <a:gd name="connsiteX10" fmla="*/ 417723 w 547042"/>
                <a:gd name="connsiteY10" fmla="*/ 992197 h 992197"/>
                <a:gd name="connsiteX11" fmla="*/ 127682 w 547042"/>
                <a:gd name="connsiteY11" fmla="*/ 992197 h 992197"/>
                <a:gd name="connsiteX12" fmla="*/ 0 w 547042"/>
                <a:gd name="connsiteY12" fmla="*/ 781814 h 992197"/>
                <a:gd name="connsiteX0" fmla="*/ 0 w 547042"/>
                <a:gd name="connsiteY0" fmla="*/ 781814 h 992197"/>
                <a:gd name="connsiteX1" fmla="*/ 11816 w 547042"/>
                <a:gd name="connsiteY1" fmla="*/ 38979 h 992197"/>
                <a:gd name="connsiteX2" fmla="*/ 18517 w 547042"/>
                <a:gd name="connsiteY2" fmla="*/ 19367 h 992197"/>
                <a:gd name="connsiteX3" fmla="*/ 22346 w 547042"/>
                <a:gd name="connsiteY3" fmla="*/ 63 h 992197"/>
                <a:gd name="connsiteX4" fmla="*/ 517900 w 547042"/>
                <a:gd name="connsiteY4" fmla="*/ 63 h 992197"/>
                <a:gd name="connsiteX5" fmla="*/ 526089 w 547042"/>
                <a:gd name="connsiteY5" fmla="*/ 0 h 992197"/>
                <a:gd name="connsiteX6" fmla="*/ 543983 w 547042"/>
                <a:gd name="connsiteY6" fmla="*/ 780736 h 992197"/>
                <a:gd name="connsiteX7" fmla="*/ 547042 w 547042"/>
                <a:gd name="connsiteY7" fmla="*/ 780736 h 992197"/>
                <a:gd name="connsiteX8" fmla="*/ 544120 w 547042"/>
                <a:gd name="connsiteY8" fmla="*/ 786899 h 992197"/>
                <a:gd name="connsiteX9" fmla="*/ 417723 w 547042"/>
                <a:gd name="connsiteY9" fmla="*/ 992197 h 992197"/>
                <a:gd name="connsiteX10" fmla="*/ 127682 w 547042"/>
                <a:gd name="connsiteY10" fmla="*/ 992197 h 992197"/>
                <a:gd name="connsiteX11" fmla="*/ 0 w 547042"/>
                <a:gd name="connsiteY11" fmla="*/ 781814 h 992197"/>
                <a:gd name="connsiteX0" fmla="*/ 0 w 547042"/>
                <a:gd name="connsiteY0" fmla="*/ 781814 h 992197"/>
                <a:gd name="connsiteX1" fmla="*/ 11816 w 547042"/>
                <a:gd name="connsiteY1" fmla="*/ 38979 h 992197"/>
                <a:gd name="connsiteX2" fmla="*/ 18517 w 547042"/>
                <a:gd name="connsiteY2" fmla="*/ 19367 h 992197"/>
                <a:gd name="connsiteX3" fmla="*/ 22346 w 547042"/>
                <a:gd name="connsiteY3" fmla="*/ 63 h 992197"/>
                <a:gd name="connsiteX4" fmla="*/ 517900 w 547042"/>
                <a:gd name="connsiteY4" fmla="*/ 63 h 992197"/>
                <a:gd name="connsiteX5" fmla="*/ 526089 w 547042"/>
                <a:gd name="connsiteY5" fmla="*/ 0 h 992197"/>
                <a:gd name="connsiteX6" fmla="*/ 543983 w 547042"/>
                <a:gd name="connsiteY6" fmla="*/ 780736 h 992197"/>
                <a:gd name="connsiteX7" fmla="*/ 547042 w 547042"/>
                <a:gd name="connsiteY7" fmla="*/ 780736 h 992197"/>
                <a:gd name="connsiteX8" fmla="*/ 417723 w 547042"/>
                <a:gd name="connsiteY8" fmla="*/ 992197 h 992197"/>
                <a:gd name="connsiteX9" fmla="*/ 127682 w 547042"/>
                <a:gd name="connsiteY9" fmla="*/ 992197 h 992197"/>
                <a:gd name="connsiteX10" fmla="*/ 0 w 547042"/>
                <a:gd name="connsiteY10" fmla="*/ 781814 h 992197"/>
                <a:gd name="connsiteX0" fmla="*/ 0 w 543983"/>
                <a:gd name="connsiteY0" fmla="*/ 781814 h 992197"/>
                <a:gd name="connsiteX1" fmla="*/ 11816 w 543983"/>
                <a:gd name="connsiteY1" fmla="*/ 38979 h 992197"/>
                <a:gd name="connsiteX2" fmla="*/ 18517 w 543983"/>
                <a:gd name="connsiteY2" fmla="*/ 19367 h 992197"/>
                <a:gd name="connsiteX3" fmla="*/ 22346 w 543983"/>
                <a:gd name="connsiteY3" fmla="*/ 63 h 992197"/>
                <a:gd name="connsiteX4" fmla="*/ 517900 w 543983"/>
                <a:gd name="connsiteY4" fmla="*/ 63 h 992197"/>
                <a:gd name="connsiteX5" fmla="*/ 526089 w 543983"/>
                <a:gd name="connsiteY5" fmla="*/ 0 h 992197"/>
                <a:gd name="connsiteX6" fmla="*/ 543983 w 543983"/>
                <a:gd name="connsiteY6" fmla="*/ 780736 h 992197"/>
                <a:gd name="connsiteX7" fmla="*/ 417723 w 543983"/>
                <a:gd name="connsiteY7" fmla="*/ 992197 h 992197"/>
                <a:gd name="connsiteX8" fmla="*/ 127682 w 543983"/>
                <a:gd name="connsiteY8" fmla="*/ 992197 h 992197"/>
                <a:gd name="connsiteX9" fmla="*/ 0 w 543983"/>
                <a:gd name="connsiteY9" fmla="*/ 781814 h 992197"/>
                <a:gd name="connsiteX0" fmla="*/ 0 w 541407"/>
                <a:gd name="connsiteY0" fmla="*/ 781814 h 992197"/>
                <a:gd name="connsiteX1" fmla="*/ 11816 w 541407"/>
                <a:gd name="connsiteY1" fmla="*/ 38979 h 992197"/>
                <a:gd name="connsiteX2" fmla="*/ 18517 w 541407"/>
                <a:gd name="connsiteY2" fmla="*/ 19367 h 992197"/>
                <a:gd name="connsiteX3" fmla="*/ 22346 w 541407"/>
                <a:gd name="connsiteY3" fmla="*/ 63 h 992197"/>
                <a:gd name="connsiteX4" fmla="*/ 517900 w 541407"/>
                <a:gd name="connsiteY4" fmla="*/ 63 h 992197"/>
                <a:gd name="connsiteX5" fmla="*/ 526089 w 541407"/>
                <a:gd name="connsiteY5" fmla="*/ 0 h 992197"/>
                <a:gd name="connsiteX6" fmla="*/ 541407 w 541407"/>
                <a:gd name="connsiteY6" fmla="*/ 780736 h 992197"/>
                <a:gd name="connsiteX7" fmla="*/ 417723 w 541407"/>
                <a:gd name="connsiteY7" fmla="*/ 992197 h 992197"/>
                <a:gd name="connsiteX8" fmla="*/ 127682 w 541407"/>
                <a:gd name="connsiteY8" fmla="*/ 992197 h 992197"/>
                <a:gd name="connsiteX9" fmla="*/ 0 w 541407"/>
                <a:gd name="connsiteY9" fmla="*/ 781814 h 992197"/>
                <a:gd name="connsiteX0" fmla="*/ 0 w 527274"/>
                <a:gd name="connsiteY0" fmla="*/ 781814 h 992197"/>
                <a:gd name="connsiteX1" fmla="*/ 11816 w 527274"/>
                <a:gd name="connsiteY1" fmla="*/ 38979 h 992197"/>
                <a:gd name="connsiteX2" fmla="*/ 18517 w 527274"/>
                <a:gd name="connsiteY2" fmla="*/ 19367 h 992197"/>
                <a:gd name="connsiteX3" fmla="*/ 22346 w 527274"/>
                <a:gd name="connsiteY3" fmla="*/ 63 h 992197"/>
                <a:gd name="connsiteX4" fmla="*/ 517900 w 527274"/>
                <a:gd name="connsiteY4" fmla="*/ 63 h 992197"/>
                <a:gd name="connsiteX5" fmla="*/ 526089 w 527274"/>
                <a:gd name="connsiteY5" fmla="*/ 0 h 992197"/>
                <a:gd name="connsiteX6" fmla="*/ 524664 w 527274"/>
                <a:gd name="connsiteY6" fmla="*/ 782024 h 992197"/>
                <a:gd name="connsiteX7" fmla="*/ 417723 w 527274"/>
                <a:gd name="connsiteY7" fmla="*/ 992197 h 992197"/>
                <a:gd name="connsiteX8" fmla="*/ 127682 w 527274"/>
                <a:gd name="connsiteY8" fmla="*/ 992197 h 992197"/>
                <a:gd name="connsiteX9" fmla="*/ 0 w 527274"/>
                <a:gd name="connsiteY9" fmla="*/ 781814 h 992197"/>
                <a:gd name="connsiteX0" fmla="*/ 0 w 533681"/>
                <a:gd name="connsiteY0" fmla="*/ 781814 h 992197"/>
                <a:gd name="connsiteX1" fmla="*/ 11816 w 533681"/>
                <a:gd name="connsiteY1" fmla="*/ 38979 h 992197"/>
                <a:gd name="connsiteX2" fmla="*/ 18517 w 533681"/>
                <a:gd name="connsiteY2" fmla="*/ 19367 h 992197"/>
                <a:gd name="connsiteX3" fmla="*/ 22346 w 533681"/>
                <a:gd name="connsiteY3" fmla="*/ 63 h 992197"/>
                <a:gd name="connsiteX4" fmla="*/ 517900 w 533681"/>
                <a:gd name="connsiteY4" fmla="*/ 63 h 992197"/>
                <a:gd name="connsiteX5" fmla="*/ 526089 w 533681"/>
                <a:gd name="connsiteY5" fmla="*/ 0 h 992197"/>
                <a:gd name="connsiteX6" fmla="*/ 533681 w 533681"/>
                <a:gd name="connsiteY6" fmla="*/ 783312 h 992197"/>
                <a:gd name="connsiteX7" fmla="*/ 417723 w 533681"/>
                <a:gd name="connsiteY7" fmla="*/ 992197 h 992197"/>
                <a:gd name="connsiteX8" fmla="*/ 127682 w 533681"/>
                <a:gd name="connsiteY8" fmla="*/ 992197 h 992197"/>
                <a:gd name="connsiteX9" fmla="*/ 0 w 533681"/>
                <a:gd name="connsiteY9" fmla="*/ 781814 h 992197"/>
                <a:gd name="connsiteX0" fmla="*/ 327 w 534008"/>
                <a:gd name="connsiteY0" fmla="*/ 781814 h 992197"/>
                <a:gd name="connsiteX1" fmla="*/ 0 w 534008"/>
                <a:gd name="connsiteY1" fmla="*/ 42264 h 992197"/>
                <a:gd name="connsiteX2" fmla="*/ 18844 w 534008"/>
                <a:gd name="connsiteY2" fmla="*/ 19367 h 992197"/>
                <a:gd name="connsiteX3" fmla="*/ 22673 w 534008"/>
                <a:gd name="connsiteY3" fmla="*/ 63 h 992197"/>
                <a:gd name="connsiteX4" fmla="*/ 518227 w 534008"/>
                <a:gd name="connsiteY4" fmla="*/ 63 h 992197"/>
                <a:gd name="connsiteX5" fmla="*/ 526416 w 534008"/>
                <a:gd name="connsiteY5" fmla="*/ 0 h 992197"/>
                <a:gd name="connsiteX6" fmla="*/ 534008 w 534008"/>
                <a:gd name="connsiteY6" fmla="*/ 783312 h 992197"/>
                <a:gd name="connsiteX7" fmla="*/ 418050 w 534008"/>
                <a:gd name="connsiteY7" fmla="*/ 992197 h 992197"/>
                <a:gd name="connsiteX8" fmla="*/ 128009 w 534008"/>
                <a:gd name="connsiteY8" fmla="*/ 992197 h 992197"/>
                <a:gd name="connsiteX9" fmla="*/ 327 w 534008"/>
                <a:gd name="connsiteY9" fmla="*/ 781814 h 992197"/>
                <a:gd name="connsiteX0" fmla="*/ 327 w 534008"/>
                <a:gd name="connsiteY0" fmla="*/ 781814 h 992197"/>
                <a:gd name="connsiteX1" fmla="*/ 0 w 534008"/>
                <a:gd name="connsiteY1" fmla="*/ 42264 h 992197"/>
                <a:gd name="connsiteX2" fmla="*/ 22673 w 534008"/>
                <a:gd name="connsiteY2" fmla="*/ 63 h 992197"/>
                <a:gd name="connsiteX3" fmla="*/ 518227 w 534008"/>
                <a:gd name="connsiteY3" fmla="*/ 63 h 992197"/>
                <a:gd name="connsiteX4" fmla="*/ 526416 w 534008"/>
                <a:gd name="connsiteY4" fmla="*/ 0 h 992197"/>
                <a:gd name="connsiteX5" fmla="*/ 534008 w 534008"/>
                <a:gd name="connsiteY5" fmla="*/ 783312 h 992197"/>
                <a:gd name="connsiteX6" fmla="*/ 418050 w 534008"/>
                <a:gd name="connsiteY6" fmla="*/ 992197 h 992197"/>
                <a:gd name="connsiteX7" fmla="*/ 128009 w 534008"/>
                <a:gd name="connsiteY7" fmla="*/ 992197 h 992197"/>
                <a:gd name="connsiteX8" fmla="*/ 327 w 534008"/>
                <a:gd name="connsiteY8" fmla="*/ 781814 h 992197"/>
                <a:gd name="connsiteX0" fmla="*/ 327 w 534008"/>
                <a:gd name="connsiteY0" fmla="*/ 781814 h 992197"/>
                <a:gd name="connsiteX1" fmla="*/ 0 w 534008"/>
                <a:gd name="connsiteY1" fmla="*/ 42264 h 992197"/>
                <a:gd name="connsiteX2" fmla="*/ 518227 w 534008"/>
                <a:gd name="connsiteY2" fmla="*/ 63 h 992197"/>
                <a:gd name="connsiteX3" fmla="*/ 526416 w 534008"/>
                <a:gd name="connsiteY3" fmla="*/ 0 h 992197"/>
                <a:gd name="connsiteX4" fmla="*/ 534008 w 534008"/>
                <a:gd name="connsiteY4" fmla="*/ 783312 h 992197"/>
                <a:gd name="connsiteX5" fmla="*/ 418050 w 534008"/>
                <a:gd name="connsiteY5" fmla="*/ 992197 h 992197"/>
                <a:gd name="connsiteX6" fmla="*/ 128009 w 534008"/>
                <a:gd name="connsiteY6" fmla="*/ 992197 h 992197"/>
                <a:gd name="connsiteX7" fmla="*/ 327 w 534008"/>
                <a:gd name="connsiteY7" fmla="*/ 781814 h 992197"/>
                <a:gd name="connsiteX0" fmla="*/ 0 w 533681"/>
                <a:gd name="connsiteY0" fmla="*/ 782257 h 992640"/>
                <a:gd name="connsiteX1" fmla="*/ 4090 w 533681"/>
                <a:gd name="connsiteY1" fmla="*/ 0 h 992640"/>
                <a:gd name="connsiteX2" fmla="*/ 517900 w 533681"/>
                <a:gd name="connsiteY2" fmla="*/ 506 h 992640"/>
                <a:gd name="connsiteX3" fmla="*/ 526089 w 533681"/>
                <a:gd name="connsiteY3" fmla="*/ 443 h 992640"/>
                <a:gd name="connsiteX4" fmla="*/ 533681 w 533681"/>
                <a:gd name="connsiteY4" fmla="*/ 783755 h 992640"/>
                <a:gd name="connsiteX5" fmla="*/ 417723 w 533681"/>
                <a:gd name="connsiteY5" fmla="*/ 992640 h 992640"/>
                <a:gd name="connsiteX6" fmla="*/ 127682 w 533681"/>
                <a:gd name="connsiteY6" fmla="*/ 992640 h 992640"/>
                <a:gd name="connsiteX7" fmla="*/ 0 w 533681"/>
                <a:gd name="connsiteY7" fmla="*/ 782257 h 992640"/>
                <a:gd name="connsiteX0" fmla="*/ 0 w 533681"/>
                <a:gd name="connsiteY0" fmla="*/ 782257 h 992640"/>
                <a:gd name="connsiteX1" fmla="*/ 4090 w 533681"/>
                <a:gd name="connsiteY1" fmla="*/ 0 h 992640"/>
                <a:gd name="connsiteX2" fmla="*/ 526089 w 533681"/>
                <a:gd name="connsiteY2" fmla="*/ 443 h 992640"/>
                <a:gd name="connsiteX3" fmla="*/ 533681 w 533681"/>
                <a:gd name="connsiteY3" fmla="*/ 783755 h 992640"/>
                <a:gd name="connsiteX4" fmla="*/ 417723 w 533681"/>
                <a:gd name="connsiteY4" fmla="*/ 992640 h 992640"/>
                <a:gd name="connsiteX5" fmla="*/ 127682 w 533681"/>
                <a:gd name="connsiteY5" fmla="*/ 992640 h 992640"/>
                <a:gd name="connsiteX6" fmla="*/ 0 w 533681"/>
                <a:gd name="connsiteY6" fmla="*/ 782257 h 992640"/>
                <a:gd name="connsiteX0" fmla="*/ 0 w 534209"/>
                <a:gd name="connsiteY0" fmla="*/ 782257 h 992640"/>
                <a:gd name="connsiteX1" fmla="*/ 4090 w 534209"/>
                <a:gd name="connsiteY1" fmla="*/ 0 h 992640"/>
                <a:gd name="connsiteX2" fmla="*/ 532715 w 534209"/>
                <a:gd name="connsiteY2" fmla="*/ 443 h 992640"/>
                <a:gd name="connsiteX3" fmla="*/ 533681 w 534209"/>
                <a:gd name="connsiteY3" fmla="*/ 783755 h 992640"/>
                <a:gd name="connsiteX4" fmla="*/ 417723 w 534209"/>
                <a:gd name="connsiteY4" fmla="*/ 992640 h 992640"/>
                <a:gd name="connsiteX5" fmla="*/ 127682 w 534209"/>
                <a:gd name="connsiteY5" fmla="*/ 992640 h 992640"/>
                <a:gd name="connsiteX6" fmla="*/ 0 w 534209"/>
                <a:gd name="connsiteY6" fmla="*/ 782257 h 992640"/>
                <a:gd name="connsiteX0" fmla="*/ 0 w 539202"/>
                <a:gd name="connsiteY0" fmla="*/ 782257 h 992640"/>
                <a:gd name="connsiteX1" fmla="*/ 4090 w 539202"/>
                <a:gd name="connsiteY1" fmla="*/ 0 h 992640"/>
                <a:gd name="connsiteX2" fmla="*/ 532715 w 539202"/>
                <a:gd name="connsiteY2" fmla="*/ 443 h 992640"/>
                <a:gd name="connsiteX3" fmla="*/ 539202 w 539202"/>
                <a:gd name="connsiteY3" fmla="*/ 784849 h 992640"/>
                <a:gd name="connsiteX4" fmla="*/ 417723 w 539202"/>
                <a:gd name="connsiteY4" fmla="*/ 992640 h 992640"/>
                <a:gd name="connsiteX5" fmla="*/ 127682 w 539202"/>
                <a:gd name="connsiteY5" fmla="*/ 992640 h 992640"/>
                <a:gd name="connsiteX6" fmla="*/ 0 w 539202"/>
                <a:gd name="connsiteY6" fmla="*/ 782257 h 992640"/>
                <a:gd name="connsiteX0" fmla="*/ 0 w 540673"/>
                <a:gd name="connsiteY0" fmla="*/ 782257 h 992640"/>
                <a:gd name="connsiteX1" fmla="*/ 4090 w 540673"/>
                <a:gd name="connsiteY1" fmla="*/ 0 h 992640"/>
                <a:gd name="connsiteX2" fmla="*/ 539340 w 540673"/>
                <a:gd name="connsiteY2" fmla="*/ 443 h 992640"/>
                <a:gd name="connsiteX3" fmla="*/ 539202 w 540673"/>
                <a:gd name="connsiteY3" fmla="*/ 784849 h 992640"/>
                <a:gd name="connsiteX4" fmla="*/ 417723 w 540673"/>
                <a:gd name="connsiteY4" fmla="*/ 992640 h 992640"/>
                <a:gd name="connsiteX5" fmla="*/ 127682 w 540673"/>
                <a:gd name="connsiteY5" fmla="*/ 992640 h 992640"/>
                <a:gd name="connsiteX6" fmla="*/ 0 w 540673"/>
                <a:gd name="connsiteY6" fmla="*/ 782257 h 992640"/>
                <a:gd name="connsiteX0" fmla="*/ 0 w 539202"/>
                <a:gd name="connsiteY0" fmla="*/ 782908 h 993291"/>
                <a:gd name="connsiteX1" fmla="*/ 4090 w 539202"/>
                <a:gd name="connsiteY1" fmla="*/ 651 h 993291"/>
                <a:gd name="connsiteX2" fmla="*/ 533820 w 539202"/>
                <a:gd name="connsiteY2" fmla="*/ 0 h 993291"/>
                <a:gd name="connsiteX3" fmla="*/ 539202 w 539202"/>
                <a:gd name="connsiteY3" fmla="*/ 785500 h 993291"/>
                <a:gd name="connsiteX4" fmla="*/ 417723 w 539202"/>
                <a:gd name="connsiteY4" fmla="*/ 993291 h 993291"/>
                <a:gd name="connsiteX5" fmla="*/ 127682 w 539202"/>
                <a:gd name="connsiteY5" fmla="*/ 993291 h 993291"/>
                <a:gd name="connsiteX6" fmla="*/ 0 w 539202"/>
                <a:gd name="connsiteY6" fmla="*/ 782908 h 9932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9202" h="993291">
                  <a:moveTo>
                    <a:pt x="0" y="782908"/>
                  </a:moveTo>
                  <a:cubicBezTo>
                    <a:pt x="1363" y="522156"/>
                    <a:pt x="2727" y="261403"/>
                    <a:pt x="4090" y="651"/>
                  </a:cubicBezTo>
                  <a:lnTo>
                    <a:pt x="533820" y="0"/>
                  </a:lnTo>
                  <a:cubicBezTo>
                    <a:pt x="538167" y="130112"/>
                    <a:pt x="535710" y="655377"/>
                    <a:pt x="539202" y="785500"/>
                  </a:cubicBezTo>
                  <a:lnTo>
                    <a:pt x="417723" y="993291"/>
                  </a:lnTo>
                  <a:lnTo>
                    <a:pt x="127682" y="993291"/>
                  </a:lnTo>
                  <a:lnTo>
                    <a:pt x="0" y="782908"/>
                  </a:lnTo>
                  <a:close/>
                </a:path>
              </a:pathLst>
            </a:custGeom>
            <a:solidFill>
              <a:srgbClr val="FFFFFF"/>
            </a:solidFill>
            <a:ln w="16523" cap="flat">
              <a:noFill/>
              <a:prstDash val="solid"/>
              <a:miter/>
            </a:ln>
          </p:spPr>
          <p:txBody>
            <a:bodyPr rtlCol="0" anchor="ctr"/>
            <a:lstStyle/>
            <a:p>
              <a:endParaRPr lang="en-US"/>
            </a:p>
          </p:txBody>
        </p:sp>
        <p:sp>
          <p:nvSpPr>
            <p:cNvPr id="147" name="Freeform: Shape 146">
              <a:extLst>
                <a:ext uri="{FF2B5EF4-FFF2-40B4-BE49-F238E27FC236}">
                  <a16:creationId xmlns:a16="http://schemas.microsoft.com/office/drawing/2014/main" id="{2959CFEE-5CF1-4922-BE9A-FD98FDFEAC13}"/>
                </a:ext>
              </a:extLst>
            </p:cNvPr>
            <p:cNvSpPr/>
            <p:nvPr/>
          </p:nvSpPr>
          <p:spPr>
            <a:xfrm rot="5400000">
              <a:off x="1820617" y="2811265"/>
              <a:ext cx="296587" cy="288964"/>
            </a:xfrm>
            <a:custGeom>
              <a:avLst/>
              <a:gdLst>
                <a:gd name="connsiteX0" fmla="*/ 54696 w 109390"/>
                <a:gd name="connsiteY0" fmla="*/ 108904 h 108903"/>
                <a:gd name="connsiteX1" fmla="*/ 109391 w 109390"/>
                <a:gd name="connsiteY1" fmla="*/ 54452 h 108903"/>
                <a:gd name="connsiteX2" fmla="*/ 54696 w 109390"/>
                <a:gd name="connsiteY2" fmla="*/ 0 h 108903"/>
                <a:gd name="connsiteX3" fmla="*/ 0 w 109390"/>
                <a:gd name="connsiteY3" fmla="*/ 54452 h 108903"/>
                <a:gd name="connsiteX4" fmla="*/ 54696 w 109390"/>
                <a:gd name="connsiteY4" fmla="*/ 108904 h 1089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390" h="108903">
                  <a:moveTo>
                    <a:pt x="54696" y="108904"/>
                  </a:moveTo>
                  <a:cubicBezTo>
                    <a:pt x="84902" y="108904"/>
                    <a:pt x="109391" y="84525"/>
                    <a:pt x="109391" y="54452"/>
                  </a:cubicBezTo>
                  <a:cubicBezTo>
                    <a:pt x="109391" y="24379"/>
                    <a:pt x="84902" y="0"/>
                    <a:pt x="54696" y="0"/>
                  </a:cubicBezTo>
                  <a:cubicBezTo>
                    <a:pt x="24488" y="0"/>
                    <a:pt x="0" y="24379"/>
                    <a:pt x="0" y="54452"/>
                  </a:cubicBezTo>
                  <a:cubicBezTo>
                    <a:pt x="0" y="84525"/>
                    <a:pt x="24488" y="108904"/>
                    <a:pt x="54696" y="108904"/>
                  </a:cubicBezTo>
                  <a:close/>
                </a:path>
              </a:pathLst>
            </a:custGeom>
            <a:solidFill>
              <a:srgbClr val="347ABC"/>
            </a:solidFill>
            <a:ln w="16523" cap="flat">
              <a:noFill/>
              <a:prstDash val="solid"/>
              <a:miter/>
            </a:ln>
          </p:spPr>
          <p:txBody>
            <a:bodyPr rtlCol="0" anchor="ctr"/>
            <a:lstStyle/>
            <a:p>
              <a:endParaRPr lang="en-US"/>
            </a:p>
          </p:txBody>
        </p:sp>
        <p:sp>
          <p:nvSpPr>
            <p:cNvPr id="148" name="Freeform: Shape 147">
              <a:extLst>
                <a:ext uri="{FF2B5EF4-FFF2-40B4-BE49-F238E27FC236}">
                  <a16:creationId xmlns:a16="http://schemas.microsoft.com/office/drawing/2014/main" id="{618A5BE6-1AFB-425E-81E4-3159A8808ECB}"/>
                </a:ext>
              </a:extLst>
            </p:cNvPr>
            <p:cNvSpPr/>
            <p:nvPr/>
          </p:nvSpPr>
          <p:spPr>
            <a:xfrm rot="5400000">
              <a:off x="998706" y="3000856"/>
              <a:ext cx="58710" cy="173604"/>
            </a:xfrm>
            <a:custGeom>
              <a:avLst/>
              <a:gdLst>
                <a:gd name="connsiteX0" fmla="*/ 10827 w 21654"/>
                <a:gd name="connsiteY0" fmla="*/ 65427 h 65427"/>
                <a:gd name="connsiteX1" fmla="*/ 0 w 21654"/>
                <a:gd name="connsiteY1" fmla="*/ 54648 h 65427"/>
                <a:gd name="connsiteX2" fmla="*/ 0 w 21654"/>
                <a:gd name="connsiteY2" fmla="*/ 10779 h 65427"/>
                <a:gd name="connsiteX3" fmla="*/ 10827 w 21654"/>
                <a:gd name="connsiteY3" fmla="*/ 0 h 65427"/>
                <a:gd name="connsiteX4" fmla="*/ 21654 w 21654"/>
                <a:gd name="connsiteY4" fmla="*/ 10779 h 65427"/>
                <a:gd name="connsiteX5" fmla="*/ 21654 w 21654"/>
                <a:gd name="connsiteY5" fmla="*/ 54648 h 65427"/>
                <a:gd name="connsiteX6" fmla="*/ 10827 w 21654"/>
                <a:gd name="connsiteY6" fmla="*/ 65427 h 65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54" h="65427">
                  <a:moveTo>
                    <a:pt x="10827" y="65427"/>
                  </a:moveTo>
                  <a:cubicBezTo>
                    <a:pt x="4853" y="65427"/>
                    <a:pt x="0" y="60595"/>
                    <a:pt x="0" y="54648"/>
                  </a:cubicBezTo>
                  <a:lnTo>
                    <a:pt x="0" y="10779"/>
                  </a:lnTo>
                  <a:cubicBezTo>
                    <a:pt x="0" y="4832"/>
                    <a:pt x="4853" y="0"/>
                    <a:pt x="10827" y="0"/>
                  </a:cubicBezTo>
                  <a:cubicBezTo>
                    <a:pt x="16803" y="0"/>
                    <a:pt x="21654" y="4832"/>
                    <a:pt x="21654" y="10779"/>
                  </a:cubicBezTo>
                  <a:lnTo>
                    <a:pt x="21654" y="54648"/>
                  </a:lnTo>
                  <a:cubicBezTo>
                    <a:pt x="21654" y="60595"/>
                    <a:pt x="16803" y="65427"/>
                    <a:pt x="10827" y="65427"/>
                  </a:cubicBezTo>
                  <a:close/>
                </a:path>
              </a:pathLst>
            </a:custGeom>
            <a:solidFill>
              <a:srgbClr val="FFFFFF"/>
            </a:solidFill>
            <a:ln w="16523" cap="flat">
              <a:noFill/>
              <a:prstDash val="solid"/>
              <a:miter/>
            </a:ln>
          </p:spPr>
          <p:txBody>
            <a:bodyPr rtlCol="0" anchor="ctr"/>
            <a:lstStyle/>
            <a:p>
              <a:endParaRPr lang="en-US"/>
            </a:p>
          </p:txBody>
        </p:sp>
        <p:sp>
          <p:nvSpPr>
            <p:cNvPr id="149" name="Freeform: Shape 148">
              <a:extLst>
                <a:ext uri="{FF2B5EF4-FFF2-40B4-BE49-F238E27FC236}">
                  <a16:creationId xmlns:a16="http://schemas.microsoft.com/office/drawing/2014/main" id="{D1F46523-074E-46F7-9043-311B66179103}"/>
                </a:ext>
              </a:extLst>
            </p:cNvPr>
            <p:cNvSpPr/>
            <p:nvPr/>
          </p:nvSpPr>
          <p:spPr>
            <a:xfrm rot="5400000">
              <a:off x="997547" y="2736804"/>
              <a:ext cx="58705" cy="173599"/>
            </a:xfrm>
            <a:custGeom>
              <a:avLst/>
              <a:gdLst>
                <a:gd name="connsiteX0" fmla="*/ 10827 w 21652"/>
                <a:gd name="connsiteY0" fmla="*/ 65425 h 65425"/>
                <a:gd name="connsiteX1" fmla="*/ 0 w 21652"/>
                <a:gd name="connsiteY1" fmla="*/ 54648 h 65425"/>
                <a:gd name="connsiteX2" fmla="*/ 0 w 21652"/>
                <a:gd name="connsiteY2" fmla="*/ 10779 h 65425"/>
                <a:gd name="connsiteX3" fmla="*/ 10827 w 21652"/>
                <a:gd name="connsiteY3" fmla="*/ 0 h 65425"/>
                <a:gd name="connsiteX4" fmla="*/ 21653 w 21652"/>
                <a:gd name="connsiteY4" fmla="*/ 10779 h 65425"/>
                <a:gd name="connsiteX5" fmla="*/ 21653 w 21652"/>
                <a:gd name="connsiteY5" fmla="*/ 54648 h 65425"/>
                <a:gd name="connsiteX6" fmla="*/ 10827 w 21652"/>
                <a:gd name="connsiteY6" fmla="*/ 65425 h 65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52" h="65425">
                  <a:moveTo>
                    <a:pt x="10827" y="65425"/>
                  </a:moveTo>
                  <a:cubicBezTo>
                    <a:pt x="4852" y="65425"/>
                    <a:pt x="0" y="60595"/>
                    <a:pt x="0" y="54648"/>
                  </a:cubicBezTo>
                  <a:lnTo>
                    <a:pt x="0" y="10779"/>
                  </a:lnTo>
                  <a:cubicBezTo>
                    <a:pt x="0" y="4830"/>
                    <a:pt x="4852" y="0"/>
                    <a:pt x="10827" y="0"/>
                  </a:cubicBezTo>
                  <a:cubicBezTo>
                    <a:pt x="16801" y="0"/>
                    <a:pt x="21653" y="4830"/>
                    <a:pt x="21653" y="10779"/>
                  </a:cubicBezTo>
                  <a:lnTo>
                    <a:pt x="21653" y="54648"/>
                  </a:lnTo>
                  <a:cubicBezTo>
                    <a:pt x="21653" y="60595"/>
                    <a:pt x="16801" y="65425"/>
                    <a:pt x="10827" y="65425"/>
                  </a:cubicBezTo>
                  <a:close/>
                </a:path>
              </a:pathLst>
            </a:custGeom>
            <a:solidFill>
              <a:srgbClr val="FFFFFF"/>
            </a:solidFill>
            <a:ln w="16523" cap="flat">
              <a:noFill/>
              <a:prstDash val="solid"/>
              <a:miter/>
            </a:ln>
          </p:spPr>
          <p:txBody>
            <a:bodyPr rtlCol="0" anchor="ctr"/>
            <a:lstStyle/>
            <a:p>
              <a:endParaRPr lang="en-US"/>
            </a:p>
          </p:txBody>
        </p:sp>
        <p:sp>
          <p:nvSpPr>
            <p:cNvPr id="150" name="Freeform: Shape 149">
              <a:extLst>
                <a:ext uri="{FF2B5EF4-FFF2-40B4-BE49-F238E27FC236}">
                  <a16:creationId xmlns:a16="http://schemas.microsoft.com/office/drawing/2014/main" id="{BBD366CF-0B85-4C40-A1C0-5CC7D4922DB4}"/>
                </a:ext>
              </a:extLst>
            </p:cNvPr>
            <p:cNvSpPr/>
            <p:nvPr/>
          </p:nvSpPr>
          <p:spPr>
            <a:xfrm rot="5400000">
              <a:off x="956828" y="2826949"/>
              <a:ext cx="58705" cy="257364"/>
            </a:xfrm>
            <a:custGeom>
              <a:avLst/>
              <a:gdLst>
                <a:gd name="connsiteX0" fmla="*/ 10826 w 21652"/>
                <a:gd name="connsiteY0" fmla="*/ 96995 h 96994"/>
                <a:gd name="connsiteX1" fmla="*/ 0 w 21652"/>
                <a:gd name="connsiteY1" fmla="*/ 86215 h 96994"/>
                <a:gd name="connsiteX2" fmla="*/ 0 w 21652"/>
                <a:gd name="connsiteY2" fmla="*/ 10779 h 96994"/>
                <a:gd name="connsiteX3" fmla="*/ 10826 w 21652"/>
                <a:gd name="connsiteY3" fmla="*/ 0 h 96994"/>
                <a:gd name="connsiteX4" fmla="*/ 21653 w 21652"/>
                <a:gd name="connsiteY4" fmla="*/ 10779 h 96994"/>
                <a:gd name="connsiteX5" fmla="*/ 21653 w 21652"/>
                <a:gd name="connsiteY5" fmla="*/ 86215 h 96994"/>
                <a:gd name="connsiteX6" fmla="*/ 10826 w 21652"/>
                <a:gd name="connsiteY6" fmla="*/ 96995 h 96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52" h="96994">
                  <a:moveTo>
                    <a:pt x="10826" y="96995"/>
                  </a:moveTo>
                  <a:cubicBezTo>
                    <a:pt x="4852" y="96995"/>
                    <a:pt x="0" y="92164"/>
                    <a:pt x="0" y="86215"/>
                  </a:cubicBezTo>
                  <a:lnTo>
                    <a:pt x="0" y="10779"/>
                  </a:lnTo>
                  <a:cubicBezTo>
                    <a:pt x="0" y="4832"/>
                    <a:pt x="4852" y="0"/>
                    <a:pt x="10826" y="0"/>
                  </a:cubicBezTo>
                  <a:cubicBezTo>
                    <a:pt x="16801" y="0"/>
                    <a:pt x="21653" y="4832"/>
                    <a:pt x="21653" y="10779"/>
                  </a:cubicBezTo>
                  <a:lnTo>
                    <a:pt x="21653" y="86215"/>
                  </a:lnTo>
                  <a:cubicBezTo>
                    <a:pt x="21653" y="92164"/>
                    <a:pt x="16801" y="96995"/>
                    <a:pt x="10826" y="96995"/>
                  </a:cubicBezTo>
                  <a:close/>
                </a:path>
              </a:pathLst>
            </a:custGeom>
            <a:solidFill>
              <a:srgbClr val="FFFFFF"/>
            </a:solidFill>
            <a:ln w="16523" cap="flat">
              <a:noFill/>
              <a:prstDash val="solid"/>
              <a:miter/>
            </a:ln>
          </p:spPr>
          <p:txBody>
            <a:bodyPr rtlCol="0" anchor="ctr"/>
            <a:lstStyle/>
            <a:p>
              <a:endParaRPr lang="en-US"/>
            </a:p>
          </p:txBody>
        </p:sp>
        <p:sp>
          <p:nvSpPr>
            <p:cNvPr id="151" name="Freeform: Shape 150">
              <a:extLst>
                <a:ext uri="{FF2B5EF4-FFF2-40B4-BE49-F238E27FC236}">
                  <a16:creationId xmlns:a16="http://schemas.microsoft.com/office/drawing/2014/main" id="{83514623-9AA0-4EF9-8EEE-5BAA2FED40DC}"/>
                </a:ext>
              </a:extLst>
            </p:cNvPr>
            <p:cNvSpPr/>
            <p:nvPr/>
          </p:nvSpPr>
          <p:spPr>
            <a:xfrm rot="5400000">
              <a:off x="1048017" y="3050167"/>
              <a:ext cx="58710" cy="74983"/>
            </a:xfrm>
            <a:custGeom>
              <a:avLst/>
              <a:gdLst>
                <a:gd name="connsiteX0" fmla="*/ 10827 w 21654"/>
                <a:gd name="connsiteY0" fmla="*/ 28260 h 28259"/>
                <a:gd name="connsiteX1" fmla="*/ 0 w 21654"/>
                <a:gd name="connsiteY1" fmla="*/ 17481 h 28259"/>
                <a:gd name="connsiteX2" fmla="*/ 0 w 21654"/>
                <a:gd name="connsiteY2" fmla="*/ 10779 h 28259"/>
                <a:gd name="connsiteX3" fmla="*/ 10827 w 21654"/>
                <a:gd name="connsiteY3" fmla="*/ 0 h 28259"/>
                <a:gd name="connsiteX4" fmla="*/ 21654 w 21654"/>
                <a:gd name="connsiteY4" fmla="*/ 10779 h 28259"/>
                <a:gd name="connsiteX5" fmla="*/ 21654 w 21654"/>
                <a:gd name="connsiteY5" fmla="*/ 17481 h 28259"/>
                <a:gd name="connsiteX6" fmla="*/ 10827 w 21654"/>
                <a:gd name="connsiteY6" fmla="*/ 28260 h 28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54" h="28259">
                  <a:moveTo>
                    <a:pt x="10827" y="28260"/>
                  </a:moveTo>
                  <a:cubicBezTo>
                    <a:pt x="4853" y="28260"/>
                    <a:pt x="0" y="23428"/>
                    <a:pt x="0" y="17481"/>
                  </a:cubicBezTo>
                  <a:lnTo>
                    <a:pt x="0" y="10779"/>
                  </a:lnTo>
                  <a:cubicBezTo>
                    <a:pt x="0" y="4832"/>
                    <a:pt x="4853" y="0"/>
                    <a:pt x="10827" y="0"/>
                  </a:cubicBezTo>
                  <a:cubicBezTo>
                    <a:pt x="16803" y="0"/>
                    <a:pt x="21654" y="4832"/>
                    <a:pt x="21654" y="10779"/>
                  </a:cubicBezTo>
                  <a:lnTo>
                    <a:pt x="21654" y="17481"/>
                  </a:lnTo>
                  <a:cubicBezTo>
                    <a:pt x="21654" y="23428"/>
                    <a:pt x="16803" y="28260"/>
                    <a:pt x="10827" y="28260"/>
                  </a:cubicBezTo>
                  <a:close/>
                </a:path>
              </a:pathLst>
            </a:custGeom>
            <a:solidFill>
              <a:srgbClr val="FFFFFF">
                <a:alpha val="20000"/>
              </a:srgbClr>
            </a:solidFill>
            <a:ln w="16523" cap="flat">
              <a:noFill/>
              <a:prstDash val="solid"/>
              <a:miter/>
            </a:ln>
          </p:spPr>
          <p:txBody>
            <a:bodyPr rtlCol="0" anchor="ctr"/>
            <a:lstStyle/>
            <a:p>
              <a:endParaRPr lang="en-US"/>
            </a:p>
          </p:txBody>
        </p:sp>
        <p:sp>
          <p:nvSpPr>
            <p:cNvPr id="152" name="Freeform: Shape 151">
              <a:extLst>
                <a:ext uri="{FF2B5EF4-FFF2-40B4-BE49-F238E27FC236}">
                  <a16:creationId xmlns:a16="http://schemas.microsoft.com/office/drawing/2014/main" id="{41CDEB8A-2A21-4869-B476-1B3528ADA174}"/>
                </a:ext>
              </a:extLst>
            </p:cNvPr>
            <p:cNvSpPr/>
            <p:nvPr/>
          </p:nvSpPr>
          <p:spPr>
            <a:xfrm rot="5400000">
              <a:off x="1047505" y="2786113"/>
              <a:ext cx="58705" cy="74983"/>
            </a:xfrm>
            <a:custGeom>
              <a:avLst/>
              <a:gdLst>
                <a:gd name="connsiteX0" fmla="*/ 10827 w 21652"/>
                <a:gd name="connsiteY0" fmla="*/ 28260 h 28259"/>
                <a:gd name="connsiteX1" fmla="*/ 0 w 21652"/>
                <a:gd name="connsiteY1" fmla="*/ 17481 h 28259"/>
                <a:gd name="connsiteX2" fmla="*/ 0 w 21652"/>
                <a:gd name="connsiteY2" fmla="*/ 10779 h 28259"/>
                <a:gd name="connsiteX3" fmla="*/ 10827 w 21652"/>
                <a:gd name="connsiteY3" fmla="*/ 0 h 28259"/>
                <a:gd name="connsiteX4" fmla="*/ 21653 w 21652"/>
                <a:gd name="connsiteY4" fmla="*/ 10779 h 28259"/>
                <a:gd name="connsiteX5" fmla="*/ 21653 w 21652"/>
                <a:gd name="connsiteY5" fmla="*/ 17481 h 28259"/>
                <a:gd name="connsiteX6" fmla="*/ 10827 w 21652"/>
                <a:gd name="connsiteY6" fmla="*/ 28260 h 28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52" h="28259">
                  <a:moveTo>
                    <a:pt x="10827" y="28260"/>
                  </a:moveTo>
                  <a:cubicBezTo>
                    <a:pt x="4852" y="28260"/>
                    <a:pt x="0" y="23430"/>
                    <a:pt x="0" y="17481"/>
                  </a:cubicBezTo>
                  <a:lnTo>
                    <a:pt x="0" y="10779"/>
                  </a:lnTo>
                  <a:cubicBezTo>
                    <a:pt x="0" y="4832"/>
                    <a:pt x="4852" y="0"/>
                    <a:pt x="10827" y="0"/>
                  </a:cubicBezTo>
                  <a:cubicBezTo>
                    <a:pt x="16801" y="0"/>
                    <a:pt x="21653" y="4832"/>
                    <a:pt x="21653" y="10779"/>
                  </a:cubicBezTo>
                  <a:lnTo>
                    <a:pt x="21653" y="17481"/>
                  </a:lnTo>
                  <a:cubicBezTo>
                    <a:pt x="21653" y="23430"/>
                    <a:pt x="16801" y="28260"/>
                    <a:pt x="10827" y="28260"/>
                  </a:cubicBezTo>
                  <a:close/>
                </a:path>
              </a:pathLst>
            </a:custGeom>
            <a:solidFill>
              <a:srgbClr val="FFFFFF">
                <a:alpha val="20000"/>
              </a:srgbClr>
            </a:solidFill>
            <a:ln w="16523" cap="flat">
              <a:noFill/>
              <a:prstDash val="solid"/>
              <a:miter/>
            </a:ln>
          </p:spPr>
          <p:txBody>
            <a:bodyPr rtlCol="0" anchor="ctr"/>
            <a:lstStyle/>
            <a:p>
              <a:endParaRPr lang="en-US"/>
            </a:p>
          </p:txBody>
        </p:sp>
        <p:sp>
          <p:nvSpPr>
            <p:cNvPr id="153" name="Freeform: Shape 152">
              <a:extLst>
                <a:ext uri="{FF2B5EF4-FFF2-40B4-BE49-F238E27FC236}">
                  <a16:creationId xmlns:a16="http://schemas.microsoft.com/office/drawing/2014/main" id="{77884D5B-85D0-4E98-A787-6A93C6FB862F}"/>
                </a:ext>
              </a:extLst>
            </p:cNvPr>
            <p:cNvSpPr/>
            <p:nvPr/>
          </p:nvSpPr>
          <p:spPr>
            <a:xfrm rot="5400000">
              <a:off x="1029940" y="2900061"/>
              <a:ext cx="58705" cy="111140"/>
            </a:xfrm>
            <a:custGeom>
              <a:avLst/>
              <a:gdLst>
                <a:gd name="connsiteX0" fmla="*/ 10826 w 21652"/>
                <a:gd name="connsiteY0" fmla="*/ 41886 h 41886"/>
                <a:gd name="connsiteX1" fmla="*/ 0 w 21652"/>
                <a:gd name="connsiteY1" fmla="*/ 31107 h 41886"/>
                <a:gd name="connsiteX2" fmla="*/ 0 w 21652"/>
                <a:gd name="connsiteY2" fmla="*/ 10779 h 41886"/>
                <a:gd name="connsiteX3" fmla="*/ 10826 w 21652"/>
                <a:gd name="connsiteY3" fmla="*/ 0 h 41886"/>
                <a:gd name="connsiteX4" fmla="*/ 21653 w 21652"/>
                <a:gd name="connsiteY4" fmla="*/ 10779 h 41886"/>
                <a:gd name="connsiteX5" fmla="*/ 21653 w 21652"/>
                <a:gd name="connsiteY5" fmla="*/ 31107 h 41886"/>
                <a:gd name="connsiteX6" fmla="*/ 10826 w 21652"/>
                <a:gd name="connsiteY6" fmla="*/ 41886 h 41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52" h="41886">
                  <a:moveTo>
                    <a:pt x="10826" y="41886"/>
                  </a:moveTo>
                  <a:cubicBezTo>
                    <a:pt x="4852" y="41886"/>
                    <a:pt x="0" y="37056"/>
                    <a:pt x="0" y="31107"/>
                  </a:cubicBezTo>
                  <a:lnTo>
                    <a:pt x="0" y="10779"/>
                  </a:lnTo>
                  <a:cubicBezTo>
                    <a:pt x="0" y="4832"/>
                    <a:pt x="4852" y="0"/>
                    <a:pt x="10826" y="0"/>
                  </a:cubicBezTo>
                  <a:cubicBezTo>
                    <a:pt x="16801" y="0"/>
                    <a:pt x="21653" y="4832"/>
                    <a:pt x="21653" y="10779"/>
                  </a:cubicBezTo>
                  <a:lnTo>
                    <a:pt x="21653" y="31107"/>
                  </a:lnTo>
                  <a:cubicBezTo>
                    <a:pt x="21653" y="37056"/>
                    <a:pt x="16801" y="41886"/>
                    <a:pt x="10826" y="41886"/>
                  </a:cubicBezTo>
                  <a:close/>
                </a:path>
              </a:pathLst>
            </a:custGeom>
            <a:solidFill>
              <a:srgbClr val="FFFFFF">
                <a:alpha val="20000"/>
              </a:srgbClr>
            </a:solidFill>
            <a:ln w="16523" cap="flat">
              <a:noFill/>
              <a:prstDash val="solid"/>
              <a:miter/>
            </a:ln>
          </p:spPr>
          <p:txBody>
            <a:bodyPr rtlCol="0" anchor="ctr"/>
            <a:lstStyle/>
            <a:p>
              <a:endParaRPr lang="en-US"/>
            </a:p>
          </p:txBody>
        </p:sp>
        <p:sp>
          <p:nvSpPr>
            <p:cNvPr id="154" name="Freeform: Shape 153">
              <a:extLst>
                <a:ext uri="{FF2B5EF4-FFF2-40B4-BE49-F238E27FC236}">
                  <a16:creationId xmlns:a16="http://schemas.microsoft.com/office/drawing/2014/main" id="{57F0BF39-1930-42F0-B7EB-E753D3D0D9D6}"/>
                </a:ext>
              </a:extLst>
            </p:cNvPr>
            <p:cNvSpPr/>
            <p:nvPr/>
          </p:nvSpPr>
          <p:spPr>
            <a:xfrm rot="5400000">
              <a:off x="1895412" y="2893579"/>
              <a:ext cx="146156" cy="288125"/>
            </a:xfrm>
            <a:custGeom>
              <a:avLst/>
              <a:gdLst>
                <a:gd name="connsiteX0" fmla="*/ 0 w 146156"/>
                <a:gd name="connsiteY0" fmla="*/ 288125 h 288125"/>
                <a:gd name="connsiteX1" fmla="*/ 0 w 146156"/>
                <a:gd name="connsiteY1" fmla="*/ 0 h 288125"/>
                <a:gd name="connsiteX2" fmla="*/ 55584 w 146156"/>
                <a:gd name="connsiteY2" fmla="*/ 10933 h 288125"/>
                <a:gd name="connsiteX3" fmla="*/ 146156 w 146156"/>
                <a:gd name="connsiteY3" fmla="*/ 144062 h 288125"/>
                <a:gd name="connsiteX4" fmla="*/ 55584 w 146156"/>
                <a:gd name="connsiteY4" fmla="*/ 277192 h 288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156" h="288125">
                  <a:moveTo>
                    <a:pt x="0" y="288125"/>
                  </a:moveTo>
                  <a:lnTo>
                    <a:pt x="0" y="0"/>
                  </a:lnTo>
                  <a:lnTo>
                    <a:pt x="55584" y="10933"/>
                  </a:lnTo>
                  <a:cubicBezTo>
                    <a:pt x="108808" y="32867"/>
                    <a:pt x="146156" y="84216"/>
                    <a:pt x="146156" y="144062"/>
                  </a:cubicBezTo>
                  <a:cubicBezTo>
                    <a:pt x="146156" y="203909"/>
                    <a:pt x="108808" y="255258"/>
                    <a:pt x="55584" y="277192"/>
                  </a:cubicBezTo>
                  <a:close/>
                </a:path>
              </a:pathLst>
            </a:custGeom>
            <a:solidFill>
              <a:srgbClr val="7DD5E7"/>
            </a:solidFill>
            <a:ln w="16523" cap="flat">
              <a:noFill/>
              <a:prstDash val="solid"/>
              <a:miter/>
            </a:ln>
          </p:spPr>
          <p:txBody>
            <a:bodyPr rtlCol="0" anchor="ctr"/>
            <a:lstStyle/>
            <a:p>
              <a:endParaRPr lang="en-US"/>
            </a:p>
          </p:txBody>
        </p:sp>
        <p:sp>
          <p:nvSpPr>
            <p:cNvPr id="155" name="Freeform: Shape 154">
              <a:extLst>
                <a:ext uri="{FF2B5EF4-FFF2-40B4-BE49-F238E27FC236}">
                  <a16:creationId xmlns:a16="http://schemas.microsoft.com/office/drawing/2014/main" id="{6A615DFB-2C7F-424C-B05E-DDCCD87A4380}"/>
                </a:ext>
              </a:extLst>
            </p:cNvPr>
            <p:cNvSpPr/>
            <p:nvPr/>
          </p:nvSpPr>
          <p:spPr>
            <a:xfrm rot="5400000">
              <a:off x="1008611" y="2514934"/>
              <a:ext cx="36576" cy="182880"/>
            </a:xfrm>
            <a:custGeom>
              <a:avLst/>
              <a:gdLst>
                <a:gd name="connsiteX0" fmla="*/ 10827 w 21652"/>
                <a:gd name="connsiteY0" fmla="*/ 65425 h 65425"/>
                <a:gd name="connsiteX1" fmla="*/ 0 w 21652"/>
                <a:gd name="connsiteY1" fmla="*/ 54648 h 65425"/>
                <a:gd name="connsiteX2" fmla="*/ 0 w 21652"/>
                <a:gd name="connsiteY2" fmla="*/ 10779 h 65425"/>
                <a:gd name="connsiteX3" fmla="*/ 10827 w 21652"/>
                <a:gd name="connsiteY3" fmla="*/ 0 h 65425"/>
                <a:gd name="connsiteX4" fmla="*/ 21653 w 21652"/>
                <a:gd name="connsiteY4" fmla="*/ 10779 h 65425"/>
                <a:gd name="connsiteX5" fmla="*/ 21653 w 21652"/>
                <a:gd name="connsiteY5" fmla="*/ 54648 h 65425"/>
                <a:gd name="connsiteX6" fmla="*/ 10827 w 21652"/>
                <a:gd name="connsiteY6" fmla="*/ 65425 h 65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52" h="65425">
                  <a:moveTo>
                    <a:pt x="10827" y="65425"/>
                  </a:moveTo>
                  <a:cubicBezTo>
                    <a:pt x="4852" y="65425"/>
                    <a:pt x="0" y="60595"/>
                    <a:pt x="0" y="54648"/>
                  </a:cubicBezTo>
                  <a:lnTo>
                    <a:pt x="0" y="10779"/>
                  </a:lnTo>
                  <a:cubicBezTo>
                    <a:pt x="0" y="4830"/>
                    <a:pt x="4852" y="0"/>
                    <a:pt x="10827" y="0"/>
                  </a:cubicBezTo>
                  <a:cubicBezTo>
                    <a:pt x="16801" y="0"/>
                    <a:pt x="21653" y="4830"/>
                    <a:pt x="21653" y="10779"/>
                  </a:cubicBezTo>
                  <a:lnTo>
                    <a:pt x="21653" y="54648"/>
                  </a:lnTo>
                  <a:cubicBezTo>
                    <a:pt x="21653" y="60595"/>
                    <a:pt x="16801" y="65425"/>
                    <a:pt x="10827" y="65425"/>
                  </a:cubicBezTo>
                  <a:close/>
                </a:path>
              </a:pathLst>
            </a:custGeom>
            <a:solidFill>
              <a:srgbClr val="FFFFFF">
                <a:alpha val="64000"/>
              </a:srgbClr>
            </a:solidFill>
            <a:ln w="16523" cap="flat">
              <a:noFill/>
              <a:prstDash val="solid"/>
              <a:miter/>
            </a:ln>
          </p:spPr>
          <p:txBody>
            <a:bodyPr rtlCol="0" anchor="ctr"/>
            <a:lstStyle/>
            <a:p>
              <a:endParaRPr lang="en-US"/>
            </a:p>
          </p:txBody>
        </p:sp>
        <p:sp>
          <p:nvSpPr>
            <p:cNvPr id="156" name="Freeform: Shape 155">
              <a:extLst>
                <a:ext uri="{FF2B5EF4-FFF2-40B4-BE49-F238E27FC236}">
                  <a16:creationId xmlns:a16="http://schemas.microsoft.com/office/drawing/2014/main" id="{5E5AF981-B746-4834-A43A-FFF485116CBC}"/>
                </a:ext>
              </a:extLst>
            </p:cNvPr>
            <p:cNvSpPr/>
            <p:nvPr/>
          </p:nvSpPr>
          <p:spPr>
            <a:xfrm rot="5400000">
              <a:off x="1008611" y="3191463"/>
              <a:ext cx="36576" cy="182880"/>
            </a:xfrm>
            <a:custGeom>
              <a:avLst/>
              <a:gdLst>
                <a:gd name="connsiteX0" fmla="*/ 10827 w 21652"/>
                <a:gd name="connsiteY0" fmla="*/ 65425 h 65425"/>
                <a:gd name="connsiteX1" fmla="*/ 0 w 21652"/>
                <a:gd name="connsiteY1" fmla="*/ 54648 h 65425"/>
                <a:gd name="connsiteX2" fmla="*/ 0 w 21652"/>
                <a:gd name="connsiteY2" fmla="*/ 10779 h 65425"/>
                <a:gd name="connsiteX3" fmla="*/ 10827 w 21652"/>
                <a:gd name="connsiteY3" fmla="*/ 0 h 65425"/>
                <a:gd name="connsiteX4" fmla="*/ 21653 w 21652"/>
                <a:gd name="connsiteY4" fmla="*/ 10779 h 65425"/>
                <a:gd name="connsiteX5" fmla="*/ 21653 w 21652"/>
                <a:gd name="connsiteY5" fmla="*/ 54648 h 65425"/>
                <a:gd name="connsiteX6" fmla="*/ 10827 w 21652"/>
                <a:gd name="connsiteY6" fmla="*/ 65425 h 65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52" h="65425">
                  <a:moveTo>
                    <a:pt x="10827" y="65425"/>
                  </a:moveTo>
                  <a:cubicBezTo>
                    <a:pt x="4852" y="65425"/>
                    <a:pt x="0" y="60595"/>
                    <a:pt x="0" y="54648"/>
                  </a:cubicBezTo>
                  <a:lnTo>
                    <a:pt x="0" y="10779"/>
                  </a:lnTo>
                  <a:cubicBezTo>
                    <a:pt x="0" y="4830"/>
                    <a:pt x="4852" y="0"/>
                    <a:pt x="10827" y="0"/>
                  </a:cubicBezTo>
                  <a:cubicBezTo>
                    <a:pt x="16801" y="0"/>
                    <a:pt x="21653" y="4830"/>
                    <a:pt x="21653" y="10779"/>
                  </a:cubicBezTo>
                  <a:lnTo>
                    <a:pt x="21653" y="54648"/>
                  </a:lnTo>
                  <a:cubicBezTo>
                    <a:pt x="21653" y="60595"/>
                    <a:pt x="16801" y="65425"/>
                    <a:pt x="10827" y="65425"/>
                  </a:cubicBezTo>
                  <a:close/>
                </a:path>
              </a:pathLst>
            </a:custGeom>
            <a:solidFill>
              <a:srgbClr val="FFFFFF">
                <a:alpha val="64000"/>
              </a:srgbClr>
            </a:solidFill>
            <a:ln w="16523" cap="flat">
              <a:noFill/>
              <a:prstDash val="solid"/>
              <a:miter/>
            </a:ln>
          </p:spPr>
          <p:txBody>
            <a:bodyPr rtlCol="0" anchor="ctr"/>
            <a:lstStyle/>
            <a:p>
              <a:endParaRPr lang="en-US"/>
            </a:p>
          </p:txBody>
        </p:sp>
        <p:sp>
          <p:nvSpPr>
            <p:cNvPr id="157" name="Freeform: Shape 156">
              <a:extLst>
                <a:ext uri="{FF2B5EF4-FFF2-40B4-BE49-F238E27FC236}">
                  <a16:creationId xmlns:a16="http://schemas.microsoft.com/office/drawing/2014/main" id="{E5029EC5-5416-4B09-96C8-CD175B194612}"/>
                </a:ext>
              </a:extLst>
            </p:cNvPr>
            <p:cNvSpPr/>
            <p:nvPr/>
          </p:nvSpPr>
          <p:spPr>
            <a:xfrm rot="5400000">
              <a:off x="620908" y="2852396"/>
              <a:ext cx="36576" cy="228600"/>
            </a:xfrm>
            <a:custGeom>
              <a:avLst/>
              <a:gdLst>
                <a:gd name="connsiteX0" fmla="*/ 10827 w 21652"/>
                <a:gd name="connsiteY0" fmla="*/ 65425 h 65425"/>
                <a:gd name="connsiteX1" fmla="*/ 0 w 21652"/>
                <a:gd name="connsiteY1" fmla="*/ 54648 h 65425"/>
                <a:gd name="connsiteX2" fmla="*/ 0 w 21652"/>
                <a:gd name="connsiteY2" fmla="*/ 10779 h 65425"/>
                <a:gd name="connsiteX3" fmla="*/ 10827 w 21652"/>
                <a:gd name="connsiteY3" fmla="*/ 0 h 65425"/>
                <a:gd name="connsiteX4" fmla="*/ 21653 w 21652"/>
                <a:gd name="connsiteY4" fmla="*/ 10779 h 65425"/>
                <a:gd name="connsiteX5" fmla="*/ 21653 w 21652"/>
                <a:gd name="connsiteY5" fmla="*/ 54648 h 65425"/>
                <a:gd name="connsiteX6" fmla="*/ 10827 w 21652"/>
                <a:gd name="connsiteY6" fmla="*/ 65425 h 65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52" h="65425">
                  <a:moveTo>
                    <a:pt x="10827" y="65425"/>
                  </a:moveTo>
                  <a:cubicBezTo>
                    <a:pt x="4852" y="65425"/>
                    <a:pt x="0" y="60595"/>
                    <a:pt x="0" y="54648"/>
                  </a:cubicBezTo>
                  <a:lnTo>
                    <a:pt x="0" y="10779"/>
                  </a:lnTo>
                  <a:cubicBezTo>
                    <a:pt x="0" y="4830"/>
                    <a:pt x="4852" y="0"/>
                    <a:pt x="10827" y="0"/>
                  </a:cubicBezTo>
                  <a:cubicBezTo>
                    <a:pt x="16801" y="0"/>
                    <a:pt x="21653" y="4830"/>
                    <a:pt x="21653" y="10779"/>
                  </a:cubicBezTo>
                  <a:lnTo>
                    <a:pt x="21653" y="54648"/>
                  </a:lnTo>
                  <a:cubicBezTo>
                    <a:pt x="21653" y="60595"/>
                    <a:pt x="16801" y="65425"/>
                    <a:pt x="10827" y="65425"/>
                  </a:cubicBezTo>
                  <a:close/>
                </a:path>
              </a:pathLst>
            </a:custGeom>
            <a:solidFill>
              <a:srgbClr val="FFFFFF">
                <a:alpha val="64000"/>
              </a:srgbClr>
            </a:solidFill>
            <a:ln w="16523" cap="flat">
              <a:noFill/>
              <a:prstDash val="solid"/>
              <a:miter/>
            </a:ln>
          </p:spPr>
          <p:txBody>
            <a:bodyPr rtlCol="0" anchor="ctr"/>
            <a:lstStyle/>
            <a:p>
              <a:endParaRPr lang="en-US"/>
            </a:p>
          </p:txBody>
        </p:sp>
        <p:sp>
          <p:nvSpPr>
            <p:cNvPr id="158" name="Freeform: Shape 157">
              <a:extLst>
                <a:ext uri="{FF2B5EF4-FFF2-40B4-BE49-F238E27FC236}">
                  <a16:creationId xmlns:a16="http://schemas.microsoft.com/office/drawing/2014/main" id="{2AE9578C-D40F-42DD-A822-422AB3624636}"/>
                </a:ext>
              </a:extLst>
            </p:cNvPr>
            <p:cNvSpPr/>
            <p:nvPr/>
          </p:nvSpPr>
          <p:spPr>
            <a:xfrm rot="5400000">
              <a:off x="483748" y="2287879"/>
              <a:ext cx="36576" cy="274320"/>
            </a:xfrm>
            <a:custGeom>
              <a:avLst/>
              <a:gdLst>
                <a:gd name="connsiteX0" fmla="*/ 10827 w 21652"/>
                <a:gd name="connsiteY0" fmla="*/ 65425 h 65425"/>
                <a:gd name="connsiteX1" fmla="*/ 0 w 21652"/>
                <a:gd name="connsiteY1" fmla="*/ 54648 h 65425"/>
                <a:gd name="connsiteX2" fmla="*/ 0 w 21652"/>
                <a:gd name="connsiteY2" fmla="*/ 10779 h 65425"/>
                <a:gd name="connsiteX3" fmla="*/ 10827 w 21652"/>
                <a:gd name="connsiteY3" fmla="*/ 0 h 65425"/>
                <a:gd name="connsiteX4" fmla="*/ 21653 w 21652"/>
                <a:gd name="connsiteY4" fmla="*/ 10779 h 65425"/>
                <a:gd name="connsiteX5" fmla="*/ 21653 w 21652"/>
                <a:gd name="connsiteY5" fmla="*/ 54648 h 65425"/>
                <a:gd name="connsiteX6" fmla="*/ 10827 w 21652"/>
                <a:gd name="connsiteY6" fmla="*/ 65425 h 65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52" h="65425">
                  <a:moveTo>
                    <a:pt x="10827" y="65425"/>
                  </a:moveTo>
                  <a:cubicBezTo>
                    <a:pt x="4852" y="65425"/>
                    <a:pt x="0" y="60595"/>
                    <a:pt x="0" y="54648"/>
                  </a:cubicBezTo>
                  <a:lnTo>
                    <a:pt x="0" y="10779"/>
                  </a:lnTo>
                  <a:cubicBezTo>
                    <a:pt x="0" y="4830"/>
                    <a:pt x="4852" y="0"/>
                    <a:pt x="10827" y="0"/>
                  </a:cubicBezTo>
                  <a:cubicBezTo>
                    <a:pt x="16801" y="0"/>
                    <a:pt x="21653" y="4830"/>
                    <a:pt x="21653" y="10779"/>
                  </a:cubicBezTo>
                  <a:lnTo>
                    <a:pt x="21653" y="54648"/>
                  </a:lnTo>
                  <a:cubicBezTo>
                    <a:pt x="21653" y="60595"/>
                    <a:pt x="16801" y="65425"/>
                    <a:pt x="10827" y="65425"/>
                  </a:cubicBezTo>
                  <a:close/>
                </a:path>
              </a:pathLst>
            </a:custGeom>
            <a:solidFill>
              <a:srgbClr val="FFFFFF">
                <a:alpha val="64000"/>
              </a:srgbClr>
            </a:solidFill>
            <a:ln w="16523" cap="flat">
              <a:noFill/>
              <a:prstDash val="solid"/>
              <a:miter/>
            </a:ln>
          </p:spPr>
          <p:txBody>
            <a:bodyPr rtlCol="0" anchor="ctr"/>
            <a:lstStyle/>
            <a:p>
              <a:endParaRPr lang="en-US"/>
            </a:p>
          </p:txBody>
        </p:sp>
        <p:sp>
          <p:nvSpPr>
            <p:cNvPr id="159" name="Freeform: Shape 158">
              <a:extLst>
                <a:ext uri="{FF2B5EF4-FFF2-40B4-BE49-F238E27FC236}">
                  <a16:creationId xmlns:a16="http://schemas.microsoft.com/office/drawing/2014/main" id="{C75FD7C7-F6A2-4AB4-BAC0-E869E74CEA9A}"/>
                </a:ext>
              </a:extLst>
            </p:cNvPr>
            <p:cNvSpPr/>
            <p:nvPr/>
          </p:nvSpPr>
          <p:spPr>
            <a:xfrm rot="5400000">
              <a:off x="483748" y="3352905"/>
              <a:ext cx="36576" cy="274320"/>
            </a:xfrm>
            <a:custGeom>
              <a:avLst/>
              <a:gdLst>
                <a:gd name="connsiteX0" fmla="*/ 10827 w 21652"/>
                <a:gd name="connsiteY0" fmla="*/ 65425 h 65425"/>
                <a:gd name="connsiteX1" fmla="*/ 0 w 21652"/>
                <a:gd name="connsiteY1" fmla="*/ 54648 h 65425"/>
                <a:gd name="connsiteX2" fmla="*/ 0 w 21652"/>
                <a:gd name="connsiteY2" fmla="*/ 10779 h 65425"/>
                <a:gd name="connsiteX3" fmla="*/ 10827 w 21652"/>
                <a:gd name="connsiteY3" fmla="*/ 0 h 65425"/>
                <a:gd name="connsiteX4" fmla="*/ 21653 w 21652"/>
                <a:gd name="connsiteY4" fmla="*/ 10779 h 65425"/>
                <a:gd name="connsiteX5" fmla="*/ 21653 w 21652"/>
                <a:gd name="connsiteY5" fmla="*/ 54648 h 65425"/>
                <a:gd name="connsiteX6" fmla="*/ 10827 w 21652"/>
                <a:gd name="connsiteY6" fmla="*/ 65425 h 65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52" h="65425">
                  <a:moveTo>
                    <a:pt x="10827" y="65425"/>
                  </a:moveTo>
                  <a:cubicBezTo>
                    <a:pt x="4852" y="65425"/>
                    <a:pt x="0" y="60595"/>
                    <a:pt x="0" y="54648"/>
                  </a:cubicBezTo>
                  <a:lnTo>
                    <a:pt x="0" y="10779"/>
                  </a:lnTo>
                  <a:cubicBezTo>
                    <a:pt x="0" y="4830"/>
                    <a:pt x="4852" y="0"/>
                    <a:pt x="10827" y="0"/>
                  </a:cubicBezTo>
                  <a:cubicBezTo>
                    <a:pt x="16801" y="0"/>
                    <a:pt x="21653" y="4830"/>
                    <a:pt x="21653" y="10779"/>
                  </a:cubicBezTo>
                  <a:lnTo>
                    <a:pt x="21653" y="54648"/>
                  </a:lnTo>
                  <a:cubicBezTo>
                    <a:pt x="21653" y="60595"/>
                    <a:pt x="16801" y="65425"/>
                    <a:pt x="10827" y="65425"/>
                  </a:cubicBezTo>
                  <a:close/>
                </a:path>
              </a:pathLst>
            </a:custGeom>
            <a:solidFill>
              <a:srgbClr val="FFFFFF">
                <a:alpha val="64000"/>
              </a:srgbClr>
            </a:solidFill>
            <a:ln w="16523" cap="flat">
              <a:noFill/>
              <a:prstDash val="solid"/>
              <a:miter/>
            </a:ln>
          </p:spPr>
          <p:txBody>
            <a:bodyPr rtlCol="0" anchor="ctr"/>
            <a:lstStyle/>
            <a:p>
              <a:endParaRPr lang="en-US"/>
            </a:p>
          </p:txBody>
        </p:sp>
      </p:grpSp>
      <p:pic>
        <p:nvPicPr>
          <p:cNvPr id="165" name="Picture 164">
            <a:extLst>
              <a:ext uri="{FF2B5EF4-FFF2-40B4-BE49-F238E27FC236}">
                <a16:creationId xmlns:a16="http://schemas.microsoft.com/office/drawing/2014/main" id="{2564C705-4A40-441D-BC8B-4A72D557983E}"/>
              </a:ext>
              <a:ext uri="{C183D7F6-B498-43B3-948B-1728B52AA6E4}">
                <adec:decorative xmlns:adec="http://schemas.microsoft.com/office/drawing/2017/decorative" val="1"/>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5393807" y="3138137"/>
            <a:ext cx="606011" cy="606011"/>
          </a:xfrm>
          <a:prstGeom prst="rect">
            <a:avLst/>
          </a:prstGeom>
        </p:spPr>
      </p:pic>
      <p:grpSp>
        <p:nvGrpSpPr>
          <p:cNvPr id="166" name="Group 165">
            <a:extLst>
              <a:ext uri="{FF2B5EF4-FFF2-40B4-BE49-F238E27FC236}">
                <a16:creationId xmlns:a16="http://schemas.microsoft.com/office/drawing/2014/main" id="{753AA4F7-39F7-4E53-B624-896418F0B2E3}"/>
              </a:ext>
              <a:ext uri="{C183D7F6-B498-43B3-948B-1728B52AA6E4}">
                <adec:decorative xmlns:adec="http://schemas.microsoft.com/office/drawing/2017/decorative" val="1"/>
              </a:ext>
            </a:extLst>
          </p:cNvPr>
          <p:cNvGrpSpPr/>
          <p:nvPr/>
        </p:nvGrpSpPr>
        <p:grpSpPr>
          <a:xfrm>
            <a:off x="7155982" y="3162161"/>
            <a:ext cx="661383" cy="562239"/>
            <a:chOff x="7153326" y="1962061"/>
            <a:chExt cx="576967" cy="490477"/>
          </a:xfrm>
        </p:grpSpPr>
        <p:grpSp>
          <p:nvGrpSpPr>
            <p:cNvPr id="167" name="Group 166" descr="location">
              <a:extLst>
                <a:ext uri="{FF2B5EF4-FFF2-40B4-BE49-F238E27FC236}">
                  <a16:creationId xmlns:a16="http://schemas.microsoft.com/office/drawing/2014/main" id="{F00C3811-906B-4BA5-8531-E5CB6A70A327}"/>
                </a:ext>
              </a:extLst>
            </p:cNvPr>
            <p:cNvGrpSpPr/>
            <p:nvPr/>
          </p:nvGrpSpPr>
          <p:grpSpPr>
            <a:xfrm>
              <a:off x="7153326" y="2026320"/>
              <a:ext cx="151724" cy="218304"/>
              <a:chOff x="798318" y="5778597"/>
              <a:chExt cx="268482" cy="386300"/>
            </a:xfrm>
          </p:grpSpPr>
          <p:sp>
            <p:nvSpPr>
              <p:cNvPr id="172" name="Freeform 113">
                <a:extLst>
                  <a:ext uri="{FF2B5EF4-FFF2-40B4-BE49-F238E27FC236}">
                    <a16:creationId xmlns:a16="http://schemas.microsoft.com/office/drawing/2014/main" id="{3C6BBCC8-20E4-4EF0-AEA1-03639ADCCAC2}"/>
                  </a:ext>
                </a:extLst>
              </p:cNvPr>
              <p:cNvSpPr>
                <a:spLocks/>
              </p:cNvSpPr>
              <p:nvPr/>
            </p:nvSpPr>
            <p:spPr bwMode="auto">
              <a:xfrm>
                <a:off x="798318" y="5778597"/>
                <a:ext cx="268482" cy="386300"/>
              </a:xfrm>
              <a:custGeom>
                <a:avLst/>
                <a:gdLst>
                  <a:gd name="T0" fmla="*/ 131 w 131"/>
                  <a:gd name="T1" fmla="*/ 65 h 189"/>
                  <a:gd name="T2" fmla="*/ 65 w 131"/>
                  <a:gd name="T3" fmla="*/ 189 h 189"/>
                  <a:gd name="T4" fmla="*/ 0 w 131"/>
                  <a:gd name="T5" fmla="*/ 65 h 189"/>
                  <a:gd name="T6" fmla="*/ 65 w 131"/>
                  <a:gd name="T7" fmla="*/ 0 h 189"/>
                  <a:gd name="T8" fmla="*/ 131 w 131"/>
                  <a:gd name="T9" fmla="*/ 65 h 189"/>
                </a:gdLst>
                <a:ahLst/>
                <a:cxnLst>
                  <a:cxn ang="0">
                    <a:pos x="T0" y="T1"/>
                  </a:cxn>
                  <a:cxn ang="0">
                    <a:pos x="T2" y="T3"/>
                  </a:cxn>
                  <a:cxn ang="0">
                    <a:pos x="T4" y="T5"/>
                  </a:cxn>
                  <a:cxn ang="0">
                    <a:pos x="T6" y="T7"/>
                  </a:cxn>
                  <a:cxn ang="0">
                    <a:pos x="T8" y="T9"/>
                  </a:cxn>
                </a:cxnLst>
                <a:rect l="0" t="0" r="r" b="b"/>
                <a:pathLst>
                  <a:path w="131" h="189">
                    <a:moveTo>
                      <a:pt x="131" y="65"/>
                    </a:moveTo>
                    <a:cubicBezTo>
                      <a:pt x="131" y="117"/>
                      <a:pt x="65" y="189"/>
                      <a:pt x="65" y="189"/>
                    </a:cubicBezTo>
                    <a:cubicBezTo>
                      <a:pt x="65" y="189"/>
                      <a:pt x="0" y="117"/>
                      <a:pt x="0" y="65"/>
                    </a:cubicBezTo>
                    <a:cubicBezTo>
                      <a:pt x="0" y="29"/>
                      <a:pt x="29" y="0"/>
                      <a:pt x="65" y="0"/>
                    </a:cubicBezTo>
                    <a:cubicBezTo>
                      <a:pt x="101" y="0"/>
                      <a:pt x="131" y="29"/>
                      <a:pt x="131" y="65"/>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173" name="Oval 172">
                <a:extLst>
                  <a:ext uri="{FF2B5EF4-FFF2-40B4-BE49-F238E27FC236}">
                    <a16:creationId xmlns:a16="http://schemas.microsoft.com/office/drawing/2014/main" id="{564B7AB9-38D8-4AB5-A6C4-266676045729}"/>
                  </a:ext>
                </a:extLst>
              </p:cNvPr>
              <p:cNvSpPr>
                <a:spLocks noChangeArrowheads="1"/>
              </p:cNvSpPr>
              <p:nvPr/>
            </p:nvSpPr>
            <p:spPr bwMode="auto">
              <a:xfrm>
                <a:off x="875579" y="5857788"/>
                <a:ext cx="110097" cy="113959"/>
              </a:xfrm>
              <a:prstGeom prst="ellipse">
                <a:avLst/>
              </a:pr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grpSp>
        <p:grpSp>
          <p:nvGrpSpPr>
            <p:cNvPr id="168" name="Group 167" descr="location">
              <a:extLst>
                <a:ext uri="{FF2B5EF4-FFF2-40B4-BE49-F238E27FC236}">
                  <a16:creationId xmlns:a16="http://schemas.microsoft.com/office/drawing/2014/main" id="{D659A93E-94F0-403F-8325-8C669075FB38}"/>
                </a:ext>
              </a:extLst>
            </p:cNvPr>
            <p:cNvGrpSpPr/>
            <p:nvPr/>
          </p:nvGrpSpPr>
          <p:grpSpPr>
            <a:xfrm>
              <a:off x="7389406" y="1962061"/>
              <a:ext cx="340887" cy="490477"/>
              <a:chOff x="798318" y="5778597"/>
              <a:chExt cx="268482" cy="386300"/>
            </a:xfrm>
          </p:grpSpPr>
          <p:sp>
            <p:nvSpPr>
              <p:cNvPr id="170" name="Freeform 113">
                <a:extLst>
                  <a:ext uri="{FF2B5EF4-FFF2-40B4-BE49-F238E27FC236}">
                    <a16:creationId xmlns:a16="http://schemas.microsoft.com/office/drawing/2014/main" id="{F34EFC93-ECF7-4679-B146-2AF430A3EE54}"/>
                  </a:ext>
                </a:extLst>
              </p:cNvPr>
              <p:cNvSpPr>
                <a:spLocks/>
              </p:cNvSpPr>
              <p:nvPr/>
            </p:nvSpPr>
            <p:spPr bwMode="auto">
              <a:xfrm>
                <a:off x="798318" y="5778597"/>
                <a:ext cx="268482" cy="386300"/>
              </a:xfrm>
              <a:custGeom>
                <a:avLst/>
                <a:gdLst>
                  <a:gd name="T0" fmla="*/ 131 w 131"/>
                  <a:gd name="T1" fmla="*/ 65 h 189"/>
                  <a:gd name="T2" fmla="*/ 65 w 131"/>
                  <a:gd name="T3" fmla="*/ 189 h 189"/>
                  <a:gd name="T4" fmla="*/ 0 w 131"/>
                  <a:gd name="T5" fmla="*/ 65 h 189"/>
                  <a:gd name="T6" fmla="*/ 65 w 131"/>
                  <a:gd name="T7" fmla="*/ 0 h 189"/>
                  <a:gd name="T8" fmla="*/ 131 w 131"/>
                  <a:gd name="T9" fmla="*/ 65 h 189"/>
                </a:gdLst>
                <a:ahLst/>
                <a:cxnLst>
                  <a:cxn ang="0">
                    <a:pos x="T0" y="T1"/>
                  </a:cxn>
                  <a:cxn ang="0">
                    <a:pos x="T2" y="T3"/>
                  </a:cxn>
                  <a:cxn ang="0">
                    <a:pos x="T4" y="T5"/>
                  </a:cxn>
                  <a:cxn ang="0">
                    <a:pos x="T6" y="T7"/>
                  </a:cxn>
                  <a:cxn ang="0">
                    <a:pos x="T8" y="T9"/>
                  </a:cxn>
                </a:cxnLst>
                <a:rect l="0" t="0" r="r" b="b"/>
                <a:pathLst>
                  <a:path w="131" h="189">
                    <a:moveTo>
                      <a:pt x="131" y="65"/>
                    </a:moveTo>
                    <a:cubicBezTo>
                      <a:pt x="131" y="117"/>
                      <a:pt x="65" y="189"/>
                      <a:pt x="65" y="189"/>
                    </a:cubicBezTo>
                    <a:cubicBezTo>
                      <a:pt x="65" y="189"/>
                      <a:pt x="0" y="117"/>
                      <a:pt x="0" y="65"/>
                    </a:cubicBezTo>
                    <a:cubicBezTo>
                      <a:pt x="0" y="29"/>
                      <a:pt x="29" y="0"/>
                      <a:pt x="65" y="0"/>
                    </a:cubicBezTo>
                    <a:cubicBezTo>
                      <a:pt x="101" y="0"/>
                      <a:pt x="131" y="29"/>
                      <a:pt x="131" y="65"/>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171" name="Oval 170">
                <a:extLst>
                  <a:ext uri="{FF2B5EF4-FFF2-40B4-BE49-F238E27FC236}">
                    <a16:creationId xmlns:a16="http://schemas.microsoft.com/office/drawing/2014/main" id="{DC8DDCD8-C0A5-4822-8CFA-B76B83C92CC8}"/>
                  </a:ext>
                </a:extLst>
              </p:cNvPr>
              <p:cNvSpPr>
                <a:spLocks noChangeArrowheads="1"/>
              </p:cNvSpPr>
              <p:nvPr/>
            </p:nvSpPr>
            <p:spPr bwMode="auto">
              <a:xfrm>
                <a:off x="875579" y="5857788"/>
                <a:ext cx="110097" cy="113959"/>
              </a:xfrm>
              <a:prstGeom prst="ellipse">
                <a:avLst/>
              </a:pr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grpSp>
        <p:sp>
          <p:nvSpPr>
            <p:cNvPr id="169" name="Freeform: Shape 168">
              <a:extLst>
                <a:ext uri="{FF2B5EF4-FFF2-40B4-BE49-F238E27FC236}">
                  <a16:creationId xmlns:a16="http://schemas.microsoft.com/office/drawing/2014/main" id="{A5EC62BC-960D-4002-91C8-1F75C36E9513}"/>
                </a:ext>
              </a:extLst>
            </p:cNvPr>
            <p:cNvSpPr/>
            <p:nvPr/>
          </p:nvSpPr>
          <p:spPr bwMode="auto">
            <a:xfrm>
              <a:off x="7173953" y="2250257"/>
              <a:ext cx="322222" cy="195287"/>
            </a:xfrm>
            <a:custGeom>
              <a:avLst/>
              <a:gdLst>
                <a:gd name="connsiteX0" fmla="*/ 22622 w 272653"/>
                <a:gd name="connsiteY0" fmla="*/ 0 h 195263"/>
                <a:gd name="connsiteX1" fmla="*/ 144066 w 272653"/>
                <a:gd name="connsiteY1" fmla="*/ 0 h 195263"/>
                <a:gd name="connsiteX2" fmla="*/ 144066 w 272653"/>
                <a:gd name="connsiteY2" fmla="*/ 80963 h 195263"/>
                <a:gd name="connsiteX3" fmla="*/ 0 w 272653"/>
                <a:gd name="connsiteY3" fmla="*/ 80963 h 195263"/>
                <a:gd name="connsiteX4" fmla="*/ 0 w 272653"/>
                <a:gd name="connsiteY4" fmla="*/ 195263 h 195263"/>
                <a:gd name="connsiteX5" fmla="*/ 272653 w 272653"/>
                <a:gd name="connsiteY5" fmla="*/ 195263 h 195263"/>
                <a:gd name="connsiteX0" fmla="*/ 22622 w 272653"/>
                <a:gd name="connsiteY0" fmla="*/ 33 h 195296"/>
                <a:gd name="connsiteX1" fmla="*/ 144066 w 272653"/>
                <a:gd name="connsiteY1" fmla="*/ 33 h 195296"/>
                <a:gd name="connsiteX2" fmla="*/ 144066 w 272653"/>
                <a:gd name="connsiteY2" fmla="*/ 80996 h 195296"/>
                <a:gd name="connsiteX3" fmla="*/ 0 w 272653"/>
                <a:gd name="connsiteY3" fmla="*/ 80996 h 195296"/>
                <a:gd name="connsiteX4" fmla="*/ 0 w 272653"/>
                <a:gd name="connsiteY4" fmla="*/ 195296 h 195296"/>
                <a:gd name="connsiteX5" fmla="*/ 272653 w 272653"/>
                <a:gd name="connsiteY5" fmla="*/ 195296 h 195296"/>
                <a:gd name="connsiteX0" fmla="*/ 22622 w 272653"/>
                <a:gd name="connsiteY0" fmla="*/ 24 h 195287"/>
                <a:gd name="connsiteX1" fmla="*/ 144066 w 272653"/>
                <a:gd name="connsiteY1" fmla="*/ 24 h 195287"/>
                <a:gd name="connsiteX2" fmla="*/ 144066 w 272653"/>
                <a:gd name="connsiteY2" fmla="*/ 80987 h 195287"/>
                <a:gd name="connsiteX3" fmla="*/ 0 w 272653"/>
                <a:gd name="connsiteY3" fmla="*/ 80987 h 195287"/>
                <a:gd name="connsiteX4" fmla="*/ 0 w 272653"/>
                <a:gd name="connsiteY4" fmla="*/ 195287 h 195287"/>
                <a:gd name="connsiteX5" fmla="*/ 272653 w 272653"/>
                <a:gd name="connsiteY5" fmla="*/ 195287 h 195287"/>
                <a:gd name="connsiteX0" fmla="*/ 41672 w 291703"/>
                <a:gd name="connsiteY0" fmla="*/ 24 h 195287"/>
                <a:gd name="connsiteX1" fmla="*/ 163116 w 291703"/>
                <a:gd name="connsiteY1" fmla="*/ 24 h 195287"/>
                <a:gd name="connsiteX2" fmla="*/ 163116 w 291703"/>
                <a:gd name="connsiteY2" fmla="*/ 80987 h 195287"/>
                <a:gd name="connsiteX3" fmla="*/ 19050 w 291703"/>
                <a:gd name="connsiteY3" fmla="*/ 80987 h 195287"/>
                <a:gd name="connsiteX4" fmla="*/ 19050 w 291703"/>
                <a:gd name="connsiteY4" fmla="*/ 195287 h 195287"/>
                <a:gd name="connsiteX5" fmla="*/ 291703 w 291703"/>
                <a:gd name="connsiteY5" fmla="*/ 195287 h 195287"/>
                <a:gd name="connsiteX0" fmla="*/ 60316 w 310347"/>
                <a:gd name="connsiteY0" fmla="*/ 24 h 195287"/>
                <a:gd name="connsiteX1" fmla="*/ 181760 w 310347"/>
                <a:gd name="connsiteY1" fmla="*/ 24 h 195287"/>
                <a:gd name="connsiteX2" fmla="*/ 181760 w 310347"/>
                <a:gd name="connsiteY2" fmla="*/ 80987 h 195287"/>
                <a:gd name="connsiteX3" fmla="*/ 37694 w 310347"/>
                <a:gd name="connsiteY3" fmla="*/ 80987 h 195287"/>
                <a:gd name="connsiteX4" fmla="*/ 37694 w 310347"/>
                <a:gd name="connsiteY4" fmla="*/ 195287 h 195287"/>
                <a:gd name="connsiteX5" fmla="*/ 310347 w 310347"/>
                <a:gd name="connsiteY5" fmla="*/ 195287 h 195287"/>
                <a:gd name="connsiteX0" fmla="*/ 68202 w 318233"/>
                <a:gd name="connsiteY0" fmla="*/ 24 h 195287"/>
                <a:gd name="connsiteX1" fmla="*/ 189646 w 318233"/>
                <a:gd name="connsiteY1" fmla="*/ 24 h 195287"/>
                <a:gd name="connsiteX2" fmla="*/ 189646 w 318233"/>
                <a:gd name="connsiteY2" fmla="*/ 80987 h 195287"/>
                <a:gd name="connsiteX3" fmla="*/ 45580 w 318233"/>
                <a:gd name="connsiteY3" fmla="*/ 80987 h 195287"/>
                <a:gd name="connsiteX4" fmla="*/ 45580 w 318233"/>
                <a:gd name="connsiteY4" fmla="*/ 195287 h 195287"/>
                <a:gd name="connsiteX5" fmla="*/ 318233 w 318233"/>
                <a:gd name="connsiteY5" fmla="*/ 195287 h 195287"/>
                <a:gd name="connsiteX0" fmla="*/ 72191 w 322222"/>
                <a:gd name="connsiteY0" fmla="*/ 24 h 195287"/>
                <a:gd name="connsiteX1" fmla="*/ 193635 w 322222"/>
                <a:gd name="connsiteY1" fmla="*/ 24 h 195287"/>
                <a:gd name="connsiteX2" fmla="*/ 193635 w 322222"/>
                <a:gd name="connsiteY2" fmla="*/ 80987 h 195287"/>
                <a:gd name="connsiteX3" fmla="*/ 49569 w 322222"/>
                <a:gd name="connsiteY3" fmla="*/ 80987 h 195287"/>
                <a:gd name="connsiteX4" fmla="*/ 49569 w 322222"/>
                <a:gd name="connsiteY4" fmla="*/ 195287 h 195287"/>
                <a:gd name="connsiteX5" fmla="*/ 322222 w 322222"/>
                <a:gd name="connsiteY5" fmla="*/ 195287 h 195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2222" h="195287">
                  <a:moveTo>
                    <a:pt x="72191" y="24"/>
                  </a:moveTo>
                  <a:lnTo>
                    <a:pt x="193635" y="24"/>
                  </a:lnTo>
                  <a:cubicBezTo>
                    <a:pt x="246022" y="-1563"/>
                    <a:pt x="253167" y="76620"/>
                    <a:pt x="193635" y="80987"/>
                  </a:cubicBezTo>
                  <a:lnTo>
                    <a:pt x="49569" y="80987"/>
                  </a:lnTo>
                  <a:cubicBezTo>
                    <a:pt x="-14725" y="80986"/>
                    <a:pt x="-18297" y="195288"/>
                    <a:pt x="49569" y="195287"/>
                  </a:cubicBezTo>
                  <a:lnTo>
                    <a:pt x="322222" y="195287"/>
                  </a:lnTo>
                </a:path>
              </a:pathLst>
            </a:custGeom>
            <a:noFill/>
            <a:ln w="12700">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grpSp>
      <p:pic>
        <p:nvPicPr>
          <p:cNvPr id="175" name="Graphic 174">
            <a:extLst>
              <a:ext uri="{FF2B5EF4-FFF2-40B4-BE49-F238E27FC236}">
                <a16:creationId xmlns:a16="http://schemas.microsoft.com/office/drawing/2014/main" id="{D4329084-18D9-4331-B578-D46585AF18DD}"/>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262018" y="3165107"/>
            <a:ext cx="572671" cy="572671"/>
          </a:xfrm>
          <a:prstGeom prst="rect">
            <a:avLst/>
          </a:prstGeom>
        </p:spPr>
      </p:pic>
      <p:cxnSp>
        <p:nvCxnSpPr>
          <p:cNvPr id="10" name="Straight Connector 9">
            <a:extLst>
              <a:ext uri="{FF2B5EF4-FFF2-40B4-BE49-F238E27FC236}">
                <a16:creationId xmlns:a16="http://schemas.microsoft.com/office/drawing/2014/main" id="{51664B07-C11A-4B41-90B0-F00B93AD0E2A}"/>
              </a:ext>
              <a:ext uri="{C183D7F6-B498-43B3-948B-1728B52AA6E4}">
                <adec:decorative xmlns:adec="http://schemas.microsoft.com/office/drawing/2017/decorative" val="1"/>
              </a:ext>
            </a:extLst>
          </p:cNvPr>
          <p:cNvCxnSpPr>
            <a:cxnSpLocks/>
          </p:cNvCxnSpPr>
          <p:nvPr/>
        </p:nvCxnSpPr>
        <p:spPr>
          <a:xfrm>
            <a:off x="584200" y="2875764"/>
            <a:ext cx="3714423"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A129D2CE-272C-4A2E-9F76-DCB0EAA3320E}"/>
              </a:ext>
              <a:ext uri="{C183D7F6-B498-43B3-948B-1728B52AA6E4}">
                <adec:decorative xmlns:adec="http://schemas.microsoft.com/office/drawing/2017/decorative" val="1"/>
              </a:ext>
            </a:extLst>
          </p:cNvPr>
          <p:cNvCxnSpPr>
            <a:cxnSpLocks/>
          </p:cNvCxnSpPr>
          <p:nvPr/>
        </p:nvCxnSpPr>
        <p:spPr>
          <a:xfrm>
            <a:off x="5391689" y="2875764"/>
            <a:ext cx="5270027"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36" name="Text Placeholder 12">
            <a:extLst>
              <a:ext uri="{FF2B5EF4-FFF2-40B4-BE49-F238E27FC236}">
                <a16:creationId xmlns:a16="http://schemas.microsoft.com/office/drawing/2014/main" id="{4E836D6D-88A0-45E9-AC5B-E8AA9BD3FF2C}"/>
              </a:ext>
            </a:extLst>
          </p:cNvPr>
          <p:cNvSpPr txBox="1">
            <a:spLocks/>
          </p:cNvSpPr>
          <p:nvPr/>
        </p:nvSpPr>
        <p:spPr>
          <a:xfrm>
            <a:off x="584200" y="3934954"/>
            <a:ext cx="1499672" cy="492443"/>
          </a:xfrm>
          <a:prstGeom prst="rect">
            <a:avLst/>
          </a:prstGeom>
        </p:spPr>
        <p:txBody>
          <a:bodyPr vert="horz" wrap="square" lIns="0" tIns="0" rIns="0" bIns="0" rtlCol="0">
            <a:spAutoFit/>
          </a:bodyPr>
          <a:lstStyle>
            <a:lvl1pPr marL="0" marR="0" indent="0" algn="ctr"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2400" b="1" kern="1200" spc="0" baseline="0">
                <a:solidFill>
                  <a:schemeClr val="accent1"/>
                </a:solidFill>
                <a:latin typeface="+mn-lt"/>
                <a:ea typeface="+mn-ea"/>
                <a:cs typeface="Segoe UI" panose="020B0502040204020203" pitchFamily="34" charset="0"/>
              </a:defRPr>
            </a:lvl1pPr>
            <a:lvl2pPr marL="0" marR="0" indent="0" algn="ctr" defTabSz="762000" rtl="0" eaLnBrk="1" fontAlgn="auto" latinLnBrk="0" hangingPunct="1">
              <a:lnSpc>
                <a:spcPct val="107000"/>
              </a:lnSpc>
              <a:spcBef>
                <a:spcPts val="0"/>
              </a:spcBef>
              <a:spcAft>
                <a:spcPts val="600"/>
              </a:spcAft>
              <a:buClr>
                <a:schemeClr val="tx2"/>
              </a:buClr>
              <a:buSzPct val="90000"/>
              <a:buFont typeface="Arial" panose="020B0604020202020204" pitchFamily="34" charset="0"/>
              <a:buNone/>
              <a:tabLst/>
              <a:defRPr lang="en-US" sz="1800" kern="1200" spc="0" baseline="0" dirty="0" smtClean="0">
                <a:solidFill>
                  <a:schemeClr val="tx1"/>
                </a:solidFill>
                <a:latin typeface="+mn-lt"/>
                <a:ea typeface="+mn-ea"/>
                <a:cs typeface="Times New Roman" panose="02020603050405020304" pitchFamily="18" charset="0"/>
              </a:defRPr>
            </a:lvl2pPr>
            <a:lvl3pPr marL="0" marR="0" indent="0" algn="ctr" defTabSz="762000" rtl="0" eaLnBrk="1" fontAlgn="auto" latinLnBrk="0" hangingPunct="1">
              <a:lnSpc>
                <a:spcPct val="100000"/>
              </a:lnSpc>
              <a:spcBef>
                <a:spcPct val="20000"/>
              </a:spcBef>
              <a:spcAft>
                <a:spcPts val="0"/>
              </a:spcAft>
              <a:buClr>
                <a:schemeClr val="tx2"/>
              </a:buClr>
              <a:buSzPct val="90000"/>
              <a:buFont typeface="Wingdings" panose="05000000000000000000" pitchFamily="2" charset="2"/>
              <a:buNone/>
              <a:tabLst/>
              <a:defRPr sz="1600" kern="1200" spc="0" baseline="0">
                <a:solidFill>
                  <a:schemeClr val="tx1"/>
                </a:solidFill>
                <a:latin typeface="+mn-lt"/>
                <a:ea typeface="+mn-ea"/>
                <a:cs typeface="+mn-cs"/>
              </a:defRPr>
            </a:lvl3pPr>
            <a:lvl4pPr marL="0" marR="0" indent="0" algn="ctr" defTabSz="762000" rtl="0" eaLnBrk="1" fontAlgn="auto" latinLnBrk="0" hangingPunct="1">
              <a:lnSpc>
                <a:spcPct val="100000"/>
              </a:lnSpc>
              <a:spcBef>
                <a:spcPct val="20000"/>
              </a:spcBef>
              <a:spcAft>
                <a:spcPts val="0"/>
              </a:spcAft>
              <a:buClr>
                <a:schemeClr val="tx2"/>
              </a:buClr>
              <a:buSzPct val="90000"/>
              <a:buFont typeface="Wingdings" panose="05000000000000000000" pitchFamily="2" charset="2"/>
              <a:buNone/>
              <a:tabLst/>
              <a:defRPr sz="1100" kern="1200" spc="0" baseline="0">
                <a:solidFill>
                  <a:schemeClr val="tx1"/>
                </a:solidFill>
                <a:latin typeface="+mn-lt"/>
                <a:ea typeface="+mn-ea"/>
                <a:cs typeface="+mn-cs"/>
              </a:defRPr>
            </a:lvl4pPr>
            <a:lvl5pPr marL="0" marR="0" indent="0" algn="ctr" defTabSz="762000" rtl="0" eaLnBrk="1" fontAlgn="auto" latinLnBrk="0" hangingPunct="1">
              <a:lnSpc>
                <a:spcPct val="100000"/>
              </a:lnSpc>
              <a:spcBef>
                <a:spcPct val="20000"/>
              </a:spcBef>
              <a:spcAft>
                <a:spcPts val="0"/>
              </a:spcAft>
              <a:buClr>
                <a:schemeClr val="tx2"/>
              </a:buClr>
              <a:buSzPct val="90000"/>
              <a:buFont typeface="Wingdings" panose="05000000000000000000" pitchFamily="2" charset="2"/>
              <a:buNone/>
              <a:tabLst/>
              <a:defRPr sz="11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l"/>
            <a:r>
              <a:rPr lang="en-US" sz="1600" b="0" dirty="0">
                <a:latin typeface="+mj-lt"/>
              </a:rPr>
              <a:t>Homogeneous Migration</a:t>
            </a:r>
          </a:p>
        </p:txBody>
      </p:sp>
      <p:sp>
        <p:nvSpPr>
          <p:cNvPr id="2" name="TextBox 1">
            <a:extLst>
              <a:ext uri="{FF2B5EF4-FFF2-40B4-BE49-F238E27FC236}">
                <a16:creationId xmlns:a16="http://schemas.microsoft.com/office/drawing/2014/main" id="{82BB2E9B-2AC3-42F0-90B1-5B72B5FBB6F8}"/>
              </a:ext>
            </a:extLst>
          </p:cNvPr>
          <p:cNvSpPr txBox="1"/>
          <p:nvPr/>
        </p:nvSpPr>
        <p:spPr>
          <a:xfrm>
            <a:off x="536744" y="4631213"/>
            <a:ext cx="1736631" cy="916405"/>
          </a:xfrm>
          <a:prstGeom prst="rect">
            <a:avLst/>
          </a:prstGeom>
          <a:noFill/>
        </p:spPr>
        <p:txBody>
          <a:bodyPr wrap="square" lIns="0" tIns="0" rIns="0" bIns="0">
            <a:spAutoFit/>
          </a:bodyPr>
          <a:lstStyle/>
          <a:p>
            <a:pPr marL="0" marR="0" lvl="0" indent="0" defTabSz="914400" rtl="0" eaLnBrk="1" fontAlgn="auto" latinLnBrk="0" hangingPunct="1">
              <a:lnSpc>
                <a:spcPct val="110000"/>
              </a:lnSpc>
              <a:spcBef>
                <a:spcPts val="0"/>
              </a:spcBef>
              <a:buClrTx/>
              <a:buSzTx/>
              <a:buFontTx/>
              <a:buNone/>
              <a:tabLst/>
              <a:defRPr/>
            </a:pPr>
            <a:r>
              <a:rPr kumimoji="0" lang="en-US" sz="1100" b="0" i="0" u="none" strike="noStrike" kern="1200" cap="none" spc="0" normalizeH="0" baseline="0" noProof="0" dirty="0">
                <a:ln>
                  <a:noFill/>
                </a:ln>
                <a:effectLst/>
                <a:uLnTx/>
                <a:uFillTx/>
                <a:latin typeface="Segoe UI"/>
                <a:ea typeface="+mn-ea"/>
                <a:cs typeface="+mn-cs"/>
              </a:rPr>
              <a:t>Seamless migration experience leveraging high performance and secure Azure Database for PostgreSQL</a:t>
            </a:r>
          </a:p>
        </p:txBody>
      </p:sp>
      <p:sp>
        <p:nvSpPr>
          <p:cNvPr id="137" name="Text Placeholder 57">
            <a:extLst>
              <a:ext uri="{FF2B5EF4-FFF2-40B4-BE49-F238E27FC236}">
                <a16:creationId xmlns:a16="http://schemas.microsoft.com/office/drawing/2014/main" id="{64DA8422-F08A-4178-A4C0-8B4FEDC4EF73}"/>
              </a:ext>
            </a:extLst>
          </p:cNvPr>
          <p:cNvSpPr txBox="1">
            <a:spLocks/>
          </p:cNvSpPr>
          <p:nvPr/>
        </p:nvSpPr>
        <p:spPr>
          <a:xfrm>
            <a:off x="2590791" y="3934954"/>
            <a:ext cx="1833284" cy="492443"/>
          </a:xfrm>
          <a:prstGeom prst="rect">
            <a:avLst/>
          </a:prstGeom>
        </p:spPr>
        <p:txBody>
          <a:bodyPr vert="horz" wrap="square" lIns="0" tIns="0" rIns="0" bIns="0" rtlCol="0">
            <a:spAutoFit/>
          </a:bodyPr>
          <a:lstStyle>
            <a:lvl1pPr marL="0" marR="0" indent="0" algn="ctr"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2400" b="1" kern="1200" spc="0" baseline="0">
                <a:solidFill>
                  <a:schemeClr val="accent1"/>
                </a:solidFill>
                <a:latin typeface="+mn-lt"/>
                <a:ea typeface="+mn-ea"/>
                <a:cs typeface="Segoe UI" panose="020B0502040204020203" pitchFamily="34" charset="0"/>
              </a:defRPr>
            </a:lvl1pPr>
            <a:lvl2pPr marL="0" marR="0" indent="0" algn="ctr" defTabSz="762000" rtl="0" eaLnBrk="1" fontAlgn="auto" latinLnBrk="0" hangingPunct="1">
              <a:lnSpc>
                <a:spcPct val="107000"/>
              </a:lnSpc>
              <a:spcBef>
                <a:spcPts val="0"/>
              </a:spcBef>
              <a:spcAft>
                <a:spcPts val="600"/>
              </a:spcAft>
              <a:buClr>
                <a:schemeClr val="tx2"/>
              </a:buClr>
              <a:buSzPct val="90000"/>
              <a:buFont typeface="Arial" panose="020B0604020202020204" pitchFamily="34" charset="0"/>
              <a:buNone/>
              <a:tabLst/>
              <a:defRPr lang="en-US" sz="1800" kern="1200" spc="0" baseline="0" dirty="0" smtClean="0">
                <a:solidFill>
                  <a:schemeClr val="tx1"/>
                </a:solidFill>
                <a:latin typeface="+mn-lt"/>
                <a:ea typeface="+mn-ea"/>
                <a:cs typeface="Times New Roman" panose="02020603050405020304" pitchFamily="18" charset="0"/>
              </a:defRPr>
            </a:lvl2pPr>
            <a:lvl3pPr marL="0" marR="0" indent="0" algn="ctr" defTabSz="762000" rtl="0" eaLnBrk="1" fontAlgn="auto" latinLnBrk="0" hangingPunct="1">
              <a:lnSpc>
                <a:spcPct val="100000"/>
              </a:lnSpc>
              <a:spcBef>
                <a:spcPct val="20000"/>
              </a:spcBef>
              <a:spcAft>
                <a:spcPts val="0"/>
              </a:spcAft>
              <a:buClr>
                <a:schemeClr val="tx2"/>
              </a:buClr>
              <a:buSzPct val="90000"/>
              <a:buFont typeface="Wingdings" panose="05000000000000000000" pitchFamily="2" charset="2"/>
              <a:buNone/>
              <a:tabLst/>
              <a:defRPr sz="1600" kern="1200" spc="0" baseline="0">
                <a:solidFill>
                  <a:schemeClr val="tx1"/>
                </a:solidFill>
                <a:latin typeface="+mn-lt"/>
                <a:ea typeface="+mn-ea"/>
                <a:cs typeface="+mn-cs"/>
              </a:defRPr>
            </a:lvl3pPr>
            <a:lvl4pPr marL="0" marR="0" indent="0" algn="ctr" defTabSz="762000" rtl="0" eaLnBrk="1" fontAlgn="auto" latinLnBrk="0" hangingPunct="1">
              <a:lnSpc>
                <a:spcPct val="100000"/>
              </a:lnSpc>
              <a:spcBef>
                <a:spcPct val="20000"/>
              </a:spcBef>
              <a:spcAft>
                <a:spcPts val="0"/>
              </a:spcAft>
              <a:buClr>
                <a:schemeClr val="tx2"/>
              </a:buClr>
              <a:buSzPct val="90000"/>
              <a:buFont typeface="Wingdings" panose="05000000000000000000" pitchFamily="2" charset="2"/>
              <a:buNone/>
              <a:tabLst/>
              <a:defRPr sz="1100" kern="1200" spc="0" baseline="0">
                <a:solidFill>
                  <a:schemeClr val="tx1"/>
                </a:solidFill>
                <a:latin typeface="+mn-lt"/>
                <a:ea typeface="+mn-ea"/>
                <a:cs typeface="+mn-cs"/>
              </a:defRPr>
            </a:lvl4pPr>
            <a:lvl5pPr marL="0" marR="0" indent="0" algn="ctr" defTabSz="762000" rtl="0" eaLnBrk="1" fontAlgn="auto" latinLnBrk="0" hangingPunct="1">
              <a:lnSpc>
                <a:spcPct val="100000"/>
              </a:lnSpc>
              <a:spcBef>
                <a:spcPct val="20000"/>
              </a:spcBef>
              <a:spcAft>
                <a:spcPts val="0"/>
              </a:spcAft>
              <a:buClr>
                <a:schemeClr val="tx2"/>
              </a:buClr>
              <a:buSzPct val="90000"/>
              <a:buFont typeface="Wingdings" panose="05000000000000000000" pitchFamily="2" charset="2"/>
              <a:buNone/>
              <a:tabLst/>
              <a:defRPr sz="11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l"/>
            <a:r>
              <a:rPr lang="en-US" sz="1600" b="0" dirty="0">
                <a:latin typeface="+mj-lt"/>
              </a:rPr>
              <a:t>Oracle to Postgres Migration</a:t>
            </a:r>
          </a:p>
        </p:txBody>
      </p:sp>
      <p:sp>
        <p:nvSpPr>
          <p:cNvPr id="160" name="TextBox 159">
            <a:extLst>
              <a:ext uri="{FF2B5EF4-FFF2-40B4-BE49-F238E27FC236}">
                <a16:creationId xmlns:a16="http://schemas.microsoft.com/office/drawing/2014/main" id="{1897E408-1E51-4CE6-98D7-12A9118EF352}"/>
              </a:ext>
            </a:extLst>
          </p:cNvPr>
          <p:cNvSpPr txBox="1"/>
          <p:nvPr/>
        </p:nvSpPr>
        <p:spPr>
          <a:xfrm>
            <a:off x="2590791" y="4594029"/>
            <a:ext cx="1921354" cy="543995"/>
          </a:xfrm>
          <a:prstGeom prst="rect">
            <a:avLst/>
          </a:prstGeom>
          <a:noFill/>
        </p:spPr>
        <p:txBody>
          <a:bodyPr wrap="square" lIns="0" tIns="0" rIns="0" bIns="0">
            <a:spAutoFit/>
          </a:bodyPr>
          <a:lstStyle/>
          <a:p>
            <a:pPr marL="0" marR="0" lvl="0" indent="0" defTabSz="914400" rtl="0" eaLnBrk="1" fontAlgn="auto" latinLnBrk="0" hangingPunct="1">
              <a:lnSpc>
                <a:spcPct val="110000"/>
              </a:lnSpc>
              <a:spcBef>
                <a:spcPts val="0"/>
              </a:spcBef>
              <a:buClrTx/>
              <a:buSzTx/>
              <a:buFontTx/>
              <a:buNone/>
              <a:tabLst/>
              <a:defRPr/>
            </a:pPr>
            <a:r>
              <a:rPr kumimoji="0" lang="en-US" sz="1100" b="0" i="0" u="none" strike="noStrike" kern="1200" cap="none" spc="0" normalizeH="0" baseline="0" noProof="0" dirty="0">
                <a:ln>
                  <a:noFill/>
                </a:ln>
                <a:effectLst/>
                <a:uLnTx/>
                <a:uFillTx/>
                <a:latin typeface="Segoe UI"/>
                <a:ea typeface="+mn-ea"/>
                <a:cs typeface="+mn-cs"/>
              </a:rPr>
              <a:t>Complete migrations </a:t>
            </a:r>
            <a:br>
              <a:rPr kumimoji="0" lang="en-US" sz="1100" b="0" i="0" u="none" strike="noStrike" kern="1200" cap="none" spc="0" normalizeH="0" baseline="0" noProof="0" dirty="0">
                <a:ln>
                  <a:noFill/>
                </a:ln>
                <a:effectLst/>
                <a:uLnTx/>
                <a:uFillTx/>
                <a:latin typeface="Segoe UI"/>
                <a:ea typeface="+mn-ea"/>
                <a:cs typeface="+mn-cs"/>
              </a:rPr>
            </a:br>
            <a:r>
              <a:rPr kumimoji="0" lang="en-US" sz="1100" b="0" i="0" u="none" strike="noStrike" kern="1200" cap="none" spc="0" normalizeH="0" baseline="0" noProof="0" dirty="0">
                <a:ln>
                  <a:noFill/>
                </a:ln>
                <a:effectLst/>
                <a:uLnTx/>
                <a:uFillTx/>
                <a:latin typeface="Segoe UI"/>
                <a:ea typeface="+mn-ea"/>
                <a:cs typeface="+mn-cs"/>
              </a:rPr>
              <a:t>faster and realize significant </a:t>
            </a:r>
            <a:r>
              <a:rPr kumimoji="0" lang="en-US" sz="1100" b="0" i="0" u="none" strike="noStrike" kern="1200" cap="none" spc="0" normalizeH="0" baseline="0" noProof="0">
                <a:ln>
                  <a:noFill/>
                </a:ln>
                <a:effectLst/>
                <a:uLnTx/>
                <a:uFillTx/>
                <a:latin typeface="Segoe UI"/>
                <a:ea typeface="+mn-ea"/>
                <a:cs typeface="+mn-cs"/>
              </a:rPr>
              <a:t>cost savings</a:t>
            </a:r>
            <a:endParaRPr kumimoji="0" lang="en-US" sz="1100" b="0" i="0" u="none" strike="noStrike" kern="1200" cap="none" spc="0" normalizeH="0" baseline="0" noProof="0" dirty="0">
              <a:ln>
                <a:noFill/>
              </a:ln>
              <a:effectLst/>
              <a:uLnTx/>
              <a:uFillTx/>
              <a:latin typeface="Segoe UI"/>
              <a:ea typeface="+mn-ea"/>
              <a:cs typeface="+mn-cs"/>
            </a:endParaRPr>
          </a:p>
        </p:txBody>
      </p:sp>
      <p:sp>
        <p:nvSpPr>
          <p:cNvPr id="161" name="Text Placeholder 2">
            <a:extLst>
              <a:ext uri="{FF2B5EF4-FFF2-40B4-BE49-F238E27FC236}">
                <a16:creationId xmlns:a16="http://schemas.microsoft.com/office/drawing/2014/main" id="{81FFEEF2-658F-40D3-B3BC-CA64F7551A48}"/>
              </a:ext>
            </a:extLst>
          </p:cNvPr>
          <p:cNvSpPr txBox="1">
            <a:spLocks/>
          </p:cNvSpPr>
          <p:nvPr/>
        </p:nvSpPr>
        <p:spPr>
          <a:xfrm>
            <a:off x="5391689" y="3934954"/>
            <a:ext cx="1499671" cy="492443"/>
          </a:xfrm>
          <a:prstGeom prst="rect">
            <a:avLst/>
          </a:prstGeom>
        </p:spPr>
        <p:txBody>
          <a:bodyPr vert="horz" wrap="square" lIns="0" tIns="0" rIns="0" bIns="0" rtlCol="0">
            <a:spAutoFit/>
          </a:bodyPr>
          <a:lstStyle>
            <a:lvl1pPr marL="0" marR="0" indent="0" algn="ctr"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2400" b="1" kern="1200" spc="0" baseline="0">
                <a:solidFill>
                  <a:schemeClr val="accent1"/>
                </a:solidFill>
                <a:latin typeface="+mn-lt"/>
                <a:ea typeface="+mn-ea"/>
                <a:cs typeface="Segoe UI" panose="020B0502040204020203" pitchFamily="34" charset="0"/>
              </a:defRPr>
            </a:lvl1pPr>
            <a:lvl2pPr marL="0" marR="0" indent="0" algn="ctr" defTabSz="762000" rtl="0" eaLnBrk="1" fontAlgn="auto" latinLnBrk="0" hangingPunct="1">
              <a:lnSpc>
                <a:spcPct val="107000"/>
              </a:lnSpc>
              <a:spcBef>
                <a:spcPts val="0"/>
              </a:spcBef>
              <a:spcAft>
                <a:spcPts val="600"/>
              </a:spcAft>
              <a:buClr>
                <a:schemeClr val="tx2"/>
              </a:buClr>
              <a:buSzPct val="90000"/>
              <a:buFont typeface="Arial" panose="020B0604020202020204" pitchFamily="34" charset="0"/>
              <a:buNone/>
              <a:tabLst/>
              <a:defRPr lang="en-US" sz="1800" kern="1200" spc="0" baseline="0" dirty="0" smtClean="0">
                <a:solidFill>
                  <a:schemeClr val="tx1"/>
                </a:solidFill>
                <a:latin typeface="+mn-lt"/>
                <a:ea typeface="+mn-ea"/>
                <a:cs typeface="Times New Roman" panose="02020603050405020304" pitchFamily="18" charset="0"/>
              </a:defRPr>
            </a:lvl2pPr>
            <a:lvl3pPr marL="0" marR="0" indent="0" algn="ctr" defTabSz="762000" rtl="0" eaLnBrk="1" fontAlgn="auto" latinLnBrk="0" hangingPunct="1">
              <a:lnSpc>
                <a:spcPct val="100000"/>
              </a:lnSpc>
              <a:spcBef>
                <a:spcPct val="20000"/>
              </a:spcBef>
              <a:spcAft>
                <a:spcPts val="0"/>
              </a:spcAft>
              <a:buClr>
                <a:schemeClr val="tx2"/>
              </a:buClr>
              <a:buSzPct val="90000"/>
              <a:buFont typeface="Wingdings" panose="05000000000000000000" pitchFamily="2" charset="2"/>
              <a:buNone/>
              <a:tabLst/>
              <a:defRPr sz="1600" kern="1200" spc="0" baseline="0">
                <a:solidFill>
                  <a:schemeClr val="tx1"/>
                </a:solidFill>
                <a:latin typeface="+mn-lt"/>
                <a:ea typeface="+mn-ea"/>
                <a:cs typeface="+mn-cs"/>
              </a:defRPr>
            </a:lvl3pPr>
            <a:lvl4pPr marL="0" marR="0" indent="0" algn="ctr" defTabSz="762000" rtl="0" eaLnBrk="1" fontAlgn="auto" latinLnBrk="0" hangingPunct="1">
              <a:lnSpc>
                <a:spcPct val="100000"/>
              </a:lnSpc>
              <a:spcBef>
                <a:spcPct val="20000"/>
              </a:spcBef>
              <a:spcAft>
                <a:spcPts val="0"/>
              </a:spcAft>
              <a:buClr>
                <a:schemeClr val="tx2"/>
              </a:buClr>
              <a:buSzPct val="90000"/>
              <a:buFont typeface="Wingdings" panose="05000000000000000000" pitchFamily="2" charset="2"/>
              <a:buNone/>
              <a:tabLst/>
              <a:defRPr sz="1100" kern="1200" spc="0" baseline="0">
                <a:solidFill>
                  <a:schemeClr val="tx1"/>
                </a:solidFill>
                <a:latin typeface="+mn-lt"/>
                <a:ea typeface="+mn-ea"/>
                <a:cs typeface="+mn-cs"/>
              </a:defRPr>
            </a:lvl4pPr>
            <a:lvl5pPr marL="0" marR="0" indent="0" algn="ctr" defTabSz="762000" rtl="0" eaLnBrk="1" fontAlgn="auto" latinLnBrk="0" hangingPunct="1">
              <a:lnSpc>
                <a:spcPct val="100000"/>
              </a:lnSpc>
              <a:spcBef>
                <a:spcPct val="20000"/>
              </a:spcBef>
              <a:spcAft>
                <a:spcPts val="0"/>
              </a:spcAft>
              <a:buClr>
                <a:schemeClr val="tx2"/>
              </a:buClr>
              <a:buSzPct val="90000"/>
              <a:buFont typeface="Wingdings" panose="05000000000000000000" pitchFamily="2" charset="2"/>
              <a:buNone/>
              <a:tabLst/>
              <a:defRPr sz="11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l"/>
            <a:r>
              <a:rPr lang="en-US" sz="1600" b="0" dirty="0">
                <a:latin typeface="+mj-lt"/>
              </a:rPr>
              <a:t>Transactional </a:t>
            </a:r>
            <a:br>
              <a:rPr lang="en-US" sz="1600" b="0" dirty="0">
                <a:latin typeface="+mj-lt"/>
              </a:rPr>
            </a:br>
            <a:r>
              <a:rPr lang="en-US" sz="1600" b="0" dirty="0">
                <a:latin typeface="+mj-lt"/>
              </a:rPr>
              <a:t>applications</a:t>
            </a:r>
          </a:p>
        </p:txBody>
      </p:sp>
      <p:sp>
        <p:nvSpPr>
          <p:cNvPr id="177" name="TextBox 176">
            <a:extLst>
              <a:ext uri="{FF2B5EF4-FFF2-40B4-BE49-F238E27FC236}">
                <a16:creationId xmlns:a16="http://schemas.microsoft.com/office/drawing/2014/main" id="{2B1CA7A5-63AA-48FD-BD26-3E4DA0CDEB32}"/>
              </a:ext>
            </a:extLst>
          </p:cNvPr>
          <p:cNvSpPr txBox="1"/>
          <p:nvPr/>
        </p:nvSpPr>
        <p:spPr>
          <a:xfrm>
            <a:off x="5391689" y="4594029"/>
            <a:ext cx="1431803" cy="916405"/>
          </a:xfrm>
          <a:prstGeom prst="rect">
            <a:avLst/>
          </a:prstGeom>
          <a:noFill/>
        </p:spPr>
        <p:txBody>
          <a:bodyPr wrap="square" lIns="0" tIns="0" rIns="0" bIns="0">
            <a:spAutoFit/>
          </a:bodyPr>
          <a:lstStyle/>
          <a:p>
            <a:pPr marL="0" marR="0" lvl="0" indent="0" defTabSz="914400" rtl="0" eaLnBrk="1" fontAlgn="auto" latinLnBrk="0" hangingPunct="1">
              <a:lnSpc>
                <a:spcPct val="110000"/>
              </a:lnSpc>
              <a:spcBef>
                <a:spcPts val="0"/>
              </a:spcBef>
              <a:buClrTx/>
              <a:buSzTx/>
              <a:buFontTx/>
              <a:buNone/>
              <a:tabLst/>
              <a:defRPr/>
            </a:pPr>
            <a:r>
              <a:rPr kumimoji="0" lang="en-US" sz="1100" b="0" i="0" u="none" strike="noStrike" kern="1200" cap="none" spc="0" normalizeH="0" baseline="0" noProof="0" dirty="0">
                <a:ln>
                  <a:noFill/>
                </a:ln>
                <a:effectLst/>
                <a:uLnTx/>
                <a:uFillTx/>
                <a:latin typeface="Segoe UI"/>
                <a:ea typeface="+mn-ea"/>
                <a:cs typeface="+mn-cs"/>
              </a:rPr>
              <a:t>Engage cloud native developers with the flexibility of AKS and extensibility of PostgreSQL</a:t>
            </a:r>
          </a:p>
        </p:txBody>
      </p:sp>
      <p:sp>
        <p:nvSpPr>
          <p:cNvPr id="163" name="Text Placeholder 8">
            <a:extLst>
              <a:ext uri="{FF2B5EF4-FFF2-40B4-BE49-F238E27FC236}">
                <a16:creationId xmlns:a16="http://schemas.microsoft.com/office/drawing/2014/main" id="{53F447A3-6766-46D5-91CD-44F4438D2B6C}"/>
              </a:ext>
            </a:extLst>
          </p:cNvPr>
          <p:cNvSpPr txBox="1">
            <a:spLocks/>
          </p:cNvSpPr>
          <p:nvPr/>
        </p:nvSpPr>
        <p:spPr>
          <a:xfrm>
            <a:off x="7155982" y="3934954"/>
            <a:ext cx="1833284" cy="520547"/>
          </a:xfrm>
          <a:prstGeom prst="rect">
            <a:avLst/>
          </a:prstGeom>
        </p:spPr>
        <p:txBody>
          <a:bodyPr lIns="0" tIns="0"/>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spcAft>
                <a:spcPts val="600"/>
              </a:spcAft>
              <a:buNone/>
            </a:pPr>
            <a:r>
              <a:rPr lang="en-US" sz="1600" dirty="0">
                <a:solidFill>
                  <a:schemeClr val="accent1"/>
                </a:solidFill>
                <a:latin typeface="+mj-lt"/>
              </a:rPr>
              <a:t>Geospatial aware applications</a:t>
            </a:r>
            <a:endParaRPr lang="en-US" sz="1600" dirty="0">
              <a:latin typeface="+mj-lt"/>
            </a:endParaRPr>
          </a:p>
        </p:txBody>
      </p:sp>
      <p:sp>
        <p:nvSpPr>
          <p:cNvPr id="176" name="TextBox 175">
            <a:extLst>
              <a:ext uri="{FF2B5EF4-FFF2-40B4-BE49-F238E27FC236}">
                <a16:creationId xmlns:a16="http://schemas.microsoft.com/office/drawing/2014/main" id="{425ACFAE-72CD-478E-A723-EAC1229F8F11}"/>
              </a:ext>
            </a:extLst>
          </p:cNvPr>
          <p:cNvSpPr txBox="1"/>
          <p:nvPr/>
        </p:nvSpPr>
        <p:spPr>
          <a:xfrm>
            <a:off x="7155982" y="4594029"/>
            <a:ext cx="1688556" cy="916405"/>
          </a:xfrm>
          <a:prstGeom prst="rect">
            <a:avLst/>
          </a:prstGeom>
          <a:noFill/>
        </p:spPr>
        <p:txBody>
          <a:bodyPr wrap="square" lIns="0" tIns="0" rIns="0" bIns="0">
            <a:spAutoFit/>
          </a:bodyPr>
          <a:lstStyle/>
          <a:p>
            <a:pPr marL="0" marR="0" lvl="0" indent="0" defTabSz="914400" rtl="0" eaLnBrk="1" fontAlgn="auto" latinLnBrk="0" hangingPunct="1">
              <a:lnSpc>
                <a:spcPct val="110000"/>
              </a:lnSpc>
              <a:spcBef>
                <a:spcPts val="0"/>
              </a:spcBef>
              <a:buClrTx/>
              <a:buSzTx/>
              <a:buFontTx/>
              <a:buNone/>
              <a:tabLst/>
              <a:defRPr/>
            </a:pPr>
            <a:r>
              <a:rPr kumimoji="0" lang="en-US" sz="1100" b="0" i="0" u="none" strike="noStrike" kern="1200" cap="none" spc="0" normalizeH="0" baseline="0" noProof="0">
                <a:ln>
                  <a:noFill/>
                </a:ln>
                <a:effectLst/>
                <a:uLnTx/>
                <a:uFillTx/>
                <a:latin typeface="Segoe UI"/>
                <a:ea typeface="+mn-ea"/>
                <a:cs typeface="+mn-cs"/>
              </a:rPr>
              <a:t>Leverage </a:t>
            </a:r>
            <a:r>
              <a:rPr kumimoji="0" lang="en-US" sz="1100" b="0" i="0" u="none" strike="noStrike" kern="1200" cap="none" spc="0" normalizeH="0" baseline="0" noProof="0" err="1">
                <a:ln>
                  <a:noFill/>
                </a:ln>
                <a:effectLst/>
                <a:uLnTx/>
                <a:uFillTx/>
                <a:latin typeface="Segoe UI"/>
                <a:ea typeface="+mn-ea"/>
                <a:cs typeface="+mn-cs"/>
              </a:rPr>
              <a:t>PostGIS</a:t>
            </a:r>
            <a:r>
              <a:rPr kumimoji="0" lang="en-US" sz="1100" b="0" i="0" u="none" strike="noStrike" kern="1200" cap="none" spc="0" normalizeH="0" baseline="0" noProof="0">
                <a:ln>
                  <a:noFill/>
                </a:ln>
                <a:effectLst/>
                <a:uLnTx/>
                <a:uFillTx/>
                <a:latin typeface="Segoe UI"/>
                <a:ea typeface="+mn-ea"/>
                <a:cs typeface="+mn-cs"/>
              </a:rPr>
              <a:t>, the world’s most popular OS geospatial solution </a:t>
            </a:r>
            <a:br>
              <a:rPr kumimoji="0" lang="en-US" sz="1100" b="0" i="0" u="none" strike="noStrike" kern="1200" cap="none" spc="0" normalizeH="0" baseline="0" noProof="0">
                <a:ln>
                  <a:noFill/>
                </a:ln>
                <a:effectLst/>
                <a:uLnTx/>
                <a:uFillTx/>
                <a:latin typeface="Segoe UI"/>
                <a:ea typeface="+mn-ea"/>
                <a:cs typeface="+mn-cs"/>
              </a:rPr>
            </a:br>
            <a:r>
              <a:rPr kumimoji="0" lang="en-US" sz="1100" b="0" i="0" u="none" strike="noStrike" kern="1200" cap="none" spc="0" normalizeH="0" baseline="0" noProof="0">
                <a:ln>
                  <a:noFill/>
                </a:ln>
                <a:effectLst/>
                <a:uLnTx/>
                <a:uFillTx/>
                <a:latin typeface="Segoe UI"/>
                <a:ea typeface="+mn-ea"/>
                <a:cs typeface="+mn-cs"/>
              </a:rPr>
              <a:t>to deliver location-aware experiences</a:t>
            </a:r>
          </a:p>
        </p:txBody>
      </p:sp>
      <p:sp>
        <p:nvSpPr>
          <p:cNvPr id="162" name="Text Placeholder 7">
            <a:extLst>
              <a:ext uri="{FF2B5EF4-FFF2-40B4-BE49-F238E27FC236}">
                <a16:creationId xmlns:a16="http://schemas.microsoft.com/office/drawing/2014/main" id="{DF5B59DD-23B3-4496-B557-E3D30FBBFBCE}"/>
              </a:ext>
            </a:extLst>
          </p:cNvPr>
          <p:cNvSpPr txBox="1">
            <a:spLocks/>
          </p:cNvSpPr>
          <p:nvPr/>
        </p:nvSpPr>
        <p:spPr>
          <a:xfrm>
            <a:off x="9166910" y="3934954"/>
            <a:ext cx="1122588" cy="492443"/>
          </a:xfrm>
          <a:prstGeom prst="rect">
            <a:avLst/>
          </a:prstGeom>
        </p:spPr>
        <p:txBody>
          <a:bodyPr vert="horz" wrap="square" lIns="0" tIns="0" rIns="0" bIns="0" rtlCol="0">
            <a:spAutoFit/>
          </a:bodyPr>
          <a:lstStyle>
            <a:lvl1pPr marL="0" marR="0" indent="0" algn="ctr"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2400" b="1" kern="1200" spc="0" baseline="0">
                <a:solidFill>
                  <a:schemeClr val="accent1"/>
                </a:solidFill>
                <a:latin typeface="+mn-lt"/>
                <a:ea typeface="+mn-ea"/>
                <a:cs typeface="Segoe UI" panose="020B0502040204020203" pitchFamily="34" charset="0"/>
              </a:defRPr>
            </a:lvl1pPr>
            <a:lvl2pPr marL="0" marR="0" indent="0" algn="ctr" defTabSz="762000" rtl="0" eaLnBrk="1" fontAlgn="auto" latinLnBrk="0" hangingPunct="1">
              <a:lnSpc>
                <a:spcPct val="107000"/>
              </a:lnSpc>
              <a:spcBef>
                <a:spcPts val="0"/>
              </a:spcBef>
              <a:spcAft>
                <a:spcPts val="600"/>
              </a:spcAft>
              <a:buClr>
                <a:schemeClr val="tx2"/>
              </a:buClr>
              <a:buSzPct val="90000"/>
              <a:buFont typeface="Arial" panose="020B0604020202020204" pitchFamily="34" charset="0"/>
              <a:buNone/>
              <a:tabLst/>
              <a:defRPr lang="en-US" sz="1800" kern="1200" spc="0" baseline="0" dirty="0" smtClean="0">
                <a:solidFill>
                  <a:schemeClr val="tx1"/>
                </a:solidFill>
                <a:latin typeface="+mn-lt"/>
                <a:ea typeface="+mn-ea"/>
                <a:cs typeface="Times New Roman" panose="02020603050405020304" pitchFamily="18" charset="0"/>
              </a:defRPr>
            </a:lvl2pPr>
            <a:lvl3pPr marL="0" marR="0" indent="0" algn="ctr" defTabSz="762000" rtl="0" eaLnBrk="1" fontAlgn="auto" latinLnBrk="0" hangingPunct="1">
              <a:lnSpc>
                <a:spcPct val="100000"/>
              </a:lnSpc>
              <a:spcBef>
                <a:spcPct val="20000"/>
              </a:spcBef>
              <a:spcAft>
                <a:spcPts val="0"/>
              </a:spcAft>
              <a:buClr>
                <a:schemeClr val="tx2"/>
              </a:buClr>
              <a:buSzPct val="90000"/>
              <a:buFont typeface="Wingdings" panose="05000000000000000000" pitchFamily="2" charset="2"/>
              <a:buNone/>
              <a:tabLst/>
              <a:defRPr sz="1600" kern="1200" spc="0" baseline="0">
                <a:solidFill>
                  <a:schemeClr val="tx1"/>
                </a:solidFill>
                <a:latin typeface="+mn-lt"/>
                <a:ea typeface="+mn-ea"/>
                <a:cs typeface="+mn-cs"/>
              </a:defRPr>
            </a:lvl3pPr>
            <a:lvl4pPr marL="0" marR="0" indent="0" algn="ctr" defTabSz="762000" rtl="0" eaLnBrk="1" fontAlgn="auto" latinLnBrk="0" hangingPunct="1">
              <a:lnSpc>
                <a:spcPct val="100000"/>
              </a:lnSpc>
              <a:spcBef>
                <a:spcPct val="20000"/>
              </a:spcBef>
              <a:spcAft>
                <a:spcPts val="0"/>
              </a:spcAft>
              <a:buClr>
                <a:schemeClr val="tx2"/>
              </a:buClr>
              <a:buSzPct val="90000"/>
              <a:buFont typeface="Wingdings" panose="05000000000000000000" pitchFamily="2" charset="2"/>
              <a:buNone/>
              <a:tabLst/>
              <a:defRPr sz="1100" kern="1200" spc="0" baseline="0">
                <a:solidFill>
                  <a:schemeClr val="tx1"/>
                </a:solidFill>
                <a:latin typeface="+mn-lt"/>
                <a:ea typeface="+mn-ea"/>
                <a:cs typeface="+mn-cs"/>
              </a:defRPr>
            </a:lvl4pPr>
            <a:lvl5pPr marL="0" marR="0" indent="0" algn="ctr" defTabSz="762000" rtl="0" eaLnBrk="1" fontAlgn="auto" latinLnBrk="0" hangingPunct="1">
              <a:lnSpc>
                <a:spcPct val="100000"/>
              </a:lnSpc>
              <a:spcBef>
                <a:spcPct val="20000"/>
              </a:spcBef>
              <a:spcAft>
                <a:spcPts val="0"/>
              </a:spcAft>
              <a:buClr>
                <a:schemeClr val="tx2"/>
              </a:buClr>
              <a:buSzPct val="90000"/>
              <a:buFont typeface="Wingdings" panose="05000000000000000000" pitchFamily="2" charset="2"/>
              <a:buNone/>
              <a:tabLst/>
              <a:defRPr sz="11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l">
              <a:spcAft>
                <a:spcPts val="0"/>
              </a:spcAft>
            </a:pPr>
            <a:r>
              <a:rPr lang="en-US" sz="1600" b="0" dirty="0">
                <a:latin typeface="+mj-lt"/>
              </a:rPr>
              <a:t>SaaS </a:t>
            </a:r>
          </a:p>
          <a:p>
            <a:pPr algn="l">
              <a:spcAft>
                <a:spcPts val="0"/>
              </a:spcAft>
            </a:pPr>
            <a:r>
              <a:rPr lang="en-US" sz="1600" b="0" dirty="0">
                <a:latin typeface="+mj-lt"/>
              </a:rPr>
              <a:t>applications</a:t>
            </a:r>
          </a:p>
        </p:txBody>
      </p:sp>
      <p:sp>
        <p:nvSpPr>
          <p:cNvPr id="3" name="TextBox 2">
            <a:extLst>
              <a:ext uri="{FF2B5EF4-FFF2-40B4-BE49-F238E27FC236}">
                <a16:creationId xmlns:a16="http://schemas.microsoft.com/office/drawing/2014/main" id="{0474E3A4-CB10-4156-B654-E04F11678D56}"/>
              </a:ext>
            </a:extLst>
          </p:cNvPr>
          <p:cNvSpPr txBox="1"/>
          <p:nvPr/>
        </p:nvSpPr>
        <p:spPr>
          <a:xfrm>
            <a:off x="9199843" y="4590910"/>
            <a:ext cx="1330937" cy="1102610"/>
          </a:xfrm>
          <a:prstGeom prst="rect">
            <a:avLst/>
          </a:prstGeom>
          <a:noFill/>
        </p:spPr>
        <p:txBody>
          <a:bodyPr wrap="square" lIns="0" tIns="0" rIns="0" bIns="0">
            <a:spAutoFit/>
          </a:bodyPr>
          <a:lstStyle/>
          <a:p>
            <a:pPr marL="0" marR="0" lvl="0" indent="0" defTabSz="914400" rtl="0" eaLnBrk="1" fontAlgn="auto" latinLnBrk="0" hangingPunct="1">
              <a:lnSpc>
                <a:spcPct val="110000"/>
              </a:lnSpc>
              <a:spcBef>
                <a:spcPts val="0"/>
              </a:spcBef>
              <a:buClrTx/>
              <a:buSzTx/>
              <a:buFontTx/>
              <a:buNone/>
              <a:tabLst/>
              <a:defRPr/>
            </a:pPr>
            <a:r>
              <a:rPr kumimoji="0" lang="en-US" sz="1100" b="0" i="0" u="none" strike="noStrike" kern="1200" cap="none" spc="0" normalizeH="0" baseline="0" noProof="0" dirty="0">
                <a:ln>
                  <a:noFill/>
                </a:ln>
                <a:effectLst/>
                <a:uLnTx/>
                <a:uFillTx/>
                <a:latin typeface="Segoe UI"/>
                <a:ea typeface="+mn-ea"/>
                <a:cs typeface="+mn-cs"/>
              </a:rPr>
              <a:t>Enjoy high-throughput and cloud scalability  during peak times for multi-tenant SaaS applications</a:t>
            </a:r>
          </a:p>
        </p:txBody>
      </p:sp>
    </p:spTree>
    <p:extLst>
      <p:ext uri="{BB962C8B-B14F-4D97-AF65-F5344CB8AC3E}">
        <p14:creationId xmlns:p14="http://schemas.microsoft.com/office/powerpoint/2010/main" val="38140612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1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2.xml><?xml version="1.0" encoding="utf-8"?>
<a:theme xmlns:a="http://schemas.openxmlformats.org/drawingml/2006/main" name="2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3.xml><?xml version="1.0" encoding="utf-8"?>
<a:theme xmlns:a="http://schemas.openxmlformats.org/drawingml/2006/main" name="1_Black Template">
  <a:themeElements>
    <a:clrScheme name="TS_20_Blue on Black">
      <a:dk1>
        <a:srgbClr val="000000"/>
      </a:dk1>
      <a:lt1>
        <a:srgbClr val="FFFFFF"/>
      </a:lt1>
      <a:dk2>
        <a:srgbClr val="243A5E"/>
      </a:dk2>
      <a:lt2>
        <a:srgbClr val="E6E6E6"/>
      </a:lt2>
      <a:accent1>
        <a:srgbClr val="50E6FF"/>
      </a:accent1>
      <a:accent2>
        <a:srgbClr val="0078D4"/>
      </a:accent2>
      <a:accent3>
        <a:srgbClr val="243A5E"/>
      </a:accent3>
      <a:accent4>
        <a:srgbClr val="30E5D0"/>
      </a:accent4>
      <a:accent5>
        <a:srgbClr val="00857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Microsoft brand template_WHITE_Blue_Accent.potx" id="{D66F7511-47FD-43CB-A804-3BD691A97EAD}" vid="{5E227C23-4ECD-456A-8393-399A513A27C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2_Black Template">
  <a:themeElements>
    <a:clrScheme name="TS_20_Blue on Black">
      <a:dk1>
        <a:srgbClr val="000000"/>
      </a:dk1>
      <a:lt1>
        <a:srgbClr val="FFFFFF"/>
      </a:lt1>
      <a:dk2>
        <a:srgbClr val="243A5E"/>
      </a:dk2>
      <a:lt2>
        <a:srgbClr val="E6E6E6"/>
      </a:lt2>
      <a:accent1>
        <a:srgbClr val="50E6FF"/>
      </a:accent1>
      <a:accent2>
        <a:srgbClr val="0078D4"/>
      </a:accent2>
      <a:accent3>
        <a:srgbClr val="243A5E"/>
      </a:accent3>
      <a:accent4>
        <a:srgbClr val="30E5D0"/>
      </a:accent4>
      <a:accent5>
        <a:srgbClr val="00857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Microsoft brand template_WHITE_Blue_Accent.potx" id="{D66F7511-47FD-43CB-A804-3BD691A97EAD}" vid="{5E227C23-4ECD-456A-8393-399A513A27CA}"/>
    </a:ext>
  </a:extLst>
</a:theme>
</file>

<file path=ppt/theme/theme6.xml><?xml version="1.0" encoding="utf-8"?>
<a:theme xmlns:a="http://schemas.openxmlformats.org/drawingml/2006/main" name="2_WHITE TEMPLATE (MS CONFIDENTIAL)">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CB37A1A211E6AD49B6926EBCABCBDE8F" ma:contentTypeVersion="18" ma:contentTypeDescription="Create a new document." ma:contentTypeScope="" ma:versionID="99dd24ec3b8beadf0090b49a1fe390f8">
  <xsd:schema xmlns:xsd="http://www.w3.org/2001/XMLSchema" xmlns:xs="http://www.w3.org/2001/XMLSchema" xmlns:p="http://schemas.microsoft.com/office/2006/metadata/properties" xmlns:ns1="http://schemas.microsoft.com/sharepoint/v3" xmlns:ns2="61349b38-87b0-4d20-bd6f-41da2268192a" xmlns:ns3="68fcb561-4938-471e-ad66-507677a35492" xmlns:ns4="230e9df3-be65-4c73-a93b-d1236ebd677e" targetNamespace="http://schemas.microsoft.com/office/2006/metadata/properties" ma:root="true" ma:fieldsID="37f4ab598d4f0ebaba8791878e8c6b44" ns1:_="" ns2:_="" ns3:_="" ns4:_="">
    <xsd:import namespace="http://schemas.microsoft.com/sharepoint/v3"/>
    <xsd:import namespace="61349b38-87b0-4d20-bd6f-41da2268192a"/>
    <xsd:import namespace="68fcb561-4938-471e-ad66-507677a35492"/>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MediaServiceDateTaken" minOccurs="0"/>
                <xsd:element ref="ns2:MediaLengthInSeconds" minOccurs="0"/>
                <xsd:element ref="ns2:lcf76f155ced4ddcb4097134ff3c332f" minOccurs="0"/>
                <xsd:element ref="ns4:TaxCatchAll" minOccurs="0"/>
                <xsd:element ref="ns2:MediaServiceGenerationTime" minOccurs="0"/>
                <xsd:element ref="ns2:MediaServiceEventHashCode" minOccurs="0"/>
                <xsd:element ref="ns2:MediaServiceOCR" minOccurs="0"/>
                <xsd:element ref="ns1:_ip_UnifiedCompliancePolicyProperties" minOccurs="0"/>
                <xsd:element ref="ns1:_ip_UnifiedCompliancePolicyUIAction" minOccurs="0"/>
                <xsd:element ref="ns2:MediaServiceSearchProperties" minOccurs="0"/>
                <xsd:element ref="ns2:MediaServiceDoc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2" nillable="true" ma:displayName="Unified Compliance Policy Properties" ma:hidden="true" ma:internalName="_ip_UnifiedCompliancePolicyProperties">
      <xsd:simpleType>
        <xsd:restriction base="dms:Note"/>
      </xsd:simpleType>
    </xsd:element>
    <xsd:element name="_ip_UnifiedCompliancePolicyUIAction" ma:index="23"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1349b38-87b0-4d20-bd6f-41da2268192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element name="lcf76f155ced4ddcb4097134ff3c332f" ma:index="17"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element name="MediaServiceOCR" ma:index="21" nillable="true" ma:displayName="Extracted Text" ma:internalName="MediaServiceOCR" ma:readOnly="true">
      <xsd:simpleType>
        <xsd:restriction base="dms:Note">
          <xsd:maxLength value="255"/>
        </xsd:restriction>
      </xsd:simpleType>
    </xsd:element>
    <xsd:element name="MediaServiceSearchProperties" ma:index="24" nillable="true" ma:displayName="MediaServiceSearchProperties" ma:hidden="true" ma:internalName="MediaServiceSearchProperties" ma:readOnly="true">
      <xsd:simpleType>
        <xsd:restriction base="dms:Note"/>
      </xsd:simpleType>
    </xsd:element>
    <xsd:element name="MediaServiceDocTags" ma:index="25" nillable="true" ma:displayName="MediaServiceDocTags" ma:hidden="true" ma:internalName="MediaServiceDoc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68fcb561-4938-471e-ad66-507677a35492"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18" nillable="true" ma:displayName="Taxonomy Catch All Column" ma:hidden="true" ma:list="{2e976329-bda7-46dd-ab9f-441921e7087c}" ma:internalName="TaxCatchAll" ma:showField="CatchAllData" ma:web="68fcb561-4938-471e-ad66-507677a35492">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TaxCatchAll xmlns="230e9df3-be65-4c73-a93b-d1236ebd677e" xsi:nil="true"/>
    <_ip_UnifiedCompliancePolicyUIAction xmlns="http://schemas.microsoft.com/sharepoint/v3" xsi:nil="true"/>
    <_ip_UnifiedCompliancePolicyProperties xmlns="http://schemas.microsoft.com/sharepoint/v3" xsi:nil="true"/>
    <SharedWithUsers xmlns="68fcb561-4938-471e-ad66-507677a35492">
      <UserInfo>
        <DisplayName>Shao-Lin Rios</DisplayName>
        <AccountId>6793</AccountId>
        <AccountType/>
      </UserInfo>
    </SharedWithUsers>
    <lcf76f155ced4ddcb4097134ff3c332f xmlns="61349b38-87b0-4d20-bd6f-41da2268192a">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53DF8D05-872D-4D22-A76E-8AB59DFE2838}">
  <ds:schemaRefs>
    <ds:schemaRef ds:uri="http://schemas.microsoft.com/sharepoint/v3/contenttype/forms"/>
  </ds:schemaRefs>
</ds:datastoreItem>
</file>

<file path=customXml/itemProps2.xml><?xml version="1.0" encoding="utf-8"?>
<ds:datastoreItem xmlns:ds="http://schemas.openxmlformats.org/officeDocument/2006/customXml" ds:itemID="{C64AB01C-C342-4379-8797-EE5242A6936A}"/>
</file>

<file path=customXml/itemProps3.xml><?xml version="1.0" encoding="utf-8"?>
<ds:datastoreItem xmlns:ds="http://schemas.openxmlformats.org/officeDocument/2006/customXml" ds:itemID="{108E4F1D-34B9-4328-B1E2-8D46FAFF04AB}">
  <ds:schemaRefs>
    <ds:schemaRef ds:uri="http://schemas.microsoft.com/office/2006/metadata/properties"/>
    <ds:schemaRef ds:uri="http://schemas.microsoft.com/office/infopath/2007/PartnerControls"/>
    <ds:schemaRef ds:uri="b1c3d6fc-5689-40cc-899d-3b916b4ff5bf"/>
    <ds:schemaRef ds:uri="07c5dfa0-33a3-47dd-bfb7-87fb96739115"/>
    <ds:schemaRef ds:uri="230e9df3-be65-4c73-a93b-d1236ebd677e"/>
    <ds:schemaRef ds:uri="http://schemas.microsoft.com/sharepoint/v3"/>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otalTime>0</TotalTime>
  <Words>5074</Words>
  <Application>Microsoft Office PowerPoint</Application>
  <PresentationFormat>Widescreen</PresentationFormat>
  <Paragraphs>514</Paragraphs>
  <Slides>36</Slides>
  <Notes>31</Notes>
  <HiddenSlides>0</HiddenSlides>
  <MMClips>0</MMClips>
  <ScaleCrop>false</ScaleCrop>
  <HeadingPairs>
    <vt:vector size="4" baseType="variant">
      <vt:variant>
        <vt:lpstr>Theme</vt:lpstr>
      </vt:variant>
      <vt:variant>
        <vt:i4>6</vt:i4>
      </vt:variant>
      <vt:variant>
        <vt:lpstr>Slide Titles</vt:lpstr>
      </vt:variant>
      <vt:variant>
        <vt:i4>36</vt:i4>
      </vt:variant>
    </vt:vector>
  </HeadingPairs>
  <TitlesOfParts>
    <vt:vector size="42" baseType="lpstr">
      <vt:lpstr>1_WHITE TEMPLATE</vt:lpstr>
      <vt:lpstr>2_WHITE TEMPLATE</vt:lpstr>
      <vt:lpstr>1_Black Template</vt:lpstr>
      <vt:lpstr>Office Theme</vt:lpstr>
      <vt:lpstr>2_Black Template</vt:lpstr>
      <vt:lpstr>2_WHITE TEMPLATE (MS CONFIDENTIAL)</vt:lpstr>
      <vt:lpstr>An introduction to Azure Database for PostgreSQL</vt:lpstr>
      <vt:lpstr>Azure open source momentum </vt:lpstr>
      <vt:lpstr>Be future-ready with Azure and open source </vt:lpstr>
      <vt:lpstr>Open source = PostgreSQL = value</vt:lpstr>
      <vt:lpstr>PostgreSQL has staying power for a reason</vt:lpstr>
      <vt:lpstr>Focus on your application,  not your database</vt:lpstr>
      <vt:lpstr>Azure builds upon the core benefits of PostgreSQL</vt:lpstr>
      <vt:lpstr>The benefits of Azure Database for PostgreSQL</vt:lpstr>
      <vt:lpstr>Azure Database for PostgreSQL  |  Top Use Cases</vt:lpstr>
      <vt:lpstr>Azure relational open-source databases</vt:lpstr>
      <vt:lpstr>Maximum control and flexibility to meet your workload needs with Flexible Server</vt:lpstr>
      <vt:lpstr>Build innovative applications and reduce TCO  with Azure Database for PostgreSQL</vt:lpstr>
      <vt:lpstr>Significantly reduce cost when migrating workloads to PaaS</vt:lpstr>
      <vt:lpstr>Azure is the best destination for PostgreSQL</vt:lpstr>
      <vt:lpstr>Industries and Brands</vt:lpstr>
      <vt:lpstr>Microsoft’s commitment to PostgreSQL community</vt:lpstr>
      <vt:lpstr>Highly available and flexible PostgreSQL </vt:lpstr>
      <vt:lpstr>Work smarter with intelligent performance  optimization features</vt:lpstr>
      <vt:lpstr>Open-source freedom with ecosystem of extensions </vt:lpstr>
      <vt:lpstr>Simplified Developer Experience </vt:lpstr>
      <vt:lpstr>Advanced data security and compliance</vt:lpstr>
      <vt:lpstr>Optimize costs and lower total cost of ownership</vt:lpstr>
      <vt:lpstr>Azure helps you build better PostgreSQL apps</vt:lpstr>
      <vt:lpstr>Reserved Capacity is Now Available!</vt:lpstr>
      <vt:lpstr>Resources for migration</vt:lpstr>
      <vt:lpstr>General resources to learn more </vt:lpstr>
      <vt:lpstr>Questions?   Contact @Azure Database for MySQL, PostgreSQL &amp; MariaDB</vt:lpstr>
      <vt:lpstr>Case studies</vt:lpstr>
      <vt:lpstr>HarvestMark chooses Azure over Amazon for improved security and performance</vt:lpstr>
      <vt:lpstr>Swiss Re accelerates Java app modernization using Azure Spring Cloud</vt:lpstr>
      <vt:lpstr>Scandinavian Airlines speeds app development, lowers costs with Azure</vt:lpstr>
      <vt:lpstr>ÖBB expands its business and improves time to market using Azure</vt:lpstr>
      <vt:lpstr>Bosch helps save lives by locating wrong-way vehicles in real time</vt:lpstr>
      <vt:lpstr>Finxact banks on Azure for improved performance at massive scale</vt:lpstr>
      <vt:lpstr>Esports players gain a competitive edge with Azure Database for PostgreSQL</vt:lpstr>
      <vt:lpstr>Customer use cases with snackable demo videos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 introduction to Azure Database for PostgreSQL</dc:title>
  <dc:creator/>
  <cp:keywords/>
  <cp:lastModifiedBy/>
  <cp:revision>2</cp:revision>
  <dcterms:created xsi:type="dcterms:W3CDTF">2022-10-07T21:11:00Z</dcterms:created>
  <dcterms:modified xsi:type="dcterms:W3CDTF">2022-10-07T21:52:55Z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f67e5d4b76f4a9db8769983fda9cec0">
    <vt:lpwstr/>
  </property>
  <property fmtid="{D5CDD505-2E9C-101B-9397-08002B2CF9AE}" pid="3" name="NewsType">
    <vt:lpwstr/>
  </property>
  <property fmtid="{D5CDD505-2E9C-101B-9397-08002B2CF9AE}" pid="4" name="TaxKeyword">
    <vt:lpwstr>2442;#PostgreSQL|eb4d42a1-87af-4dc1-965c-0bb3de7cd5a9;#2446;#MySQL|a74aa091-213b-4896-9351-00829bac269b;#2445;#Azure Database for PostgreSQL|a539932e-137b-45d8-82ed-4937772a0fb7;#2444;#Azure Database for MySQL|47d00f99-bde8-412a-8a17-6dd3476551b0</vt:lpwstr>
  </property>
  <property fmtid="{D5CDD505-2E9C-101B-9397-08002B2CF9AE}" pid="5" name="_dlc_policyId">
    <vt:lpwstr>0x0101000E4CB7077FEE4FF7AE86D4A500EEC780030016C849C62B10EB41ACA8C7EEDEF40BB20099ECF64382448D48A56095091C66B1A9|-661092312</vt:lpwstr>
  </property>
  <property fmtid="{D5CDD505-2E9C-101B-9397-08002B2CF9AE}" pid="6" name="Region">
    <vt:lpwstr/>
  </property>
  <property fmtid="{D5CDD505-2E9C-101B-9397-08002B2CF9AE}" pid="7" name="MSIP_Label_f42aa342-8706-4288-bd11-ebb85995028c_Enabled">
    <vt:lpwstr>True</vt:lpwstr>
  </property>
  <property fmtid="{D5CDD505-2E9C-101B-9397-08002B2CF9AE}" pid="8" name="Confidentiality">
    <vt:lpwstr>14;#customer ready|8986c41d-21c5-4f8f-8a12-ea4625b46858</vt:lpwstr>
  </property>
  <property fmtid="{D5CDD505-2E9C-101B-9397-08002B2CF9AE}" pid="9" name="ItemType">
    <vt:lpwstr>1900;#archive files|7c386bcd-7c28-49a1-b5d4-6a5adabd9893;#2222;#Exclude from Learning Search Center|69c92ece-05b4-474f-a692-5ac4c9f64a8c;#3075;#documents|e037ed84-7d8e-4cbb-9c8f-61e80301a44f</vt:lpwstr>
  </property>
  <property fmtid="{D5CDD505-2E9C-101B-9397-08002B2CF9AE}" pid="10" name="MediaServiceImageTags">
    <vt:lpwstr/>
  </property>
  <property fmtid="{D5CDD505-2E9C-101B-9397-08002B2CF9AE}" pid="11" name="ContentTypeId">
    <vt:lpwstr>0x010100CB37A1A211E6AD49B6926EBCABCBDE8F</vt:lpwstr>
  </property>
  <property fmtid="{D5CDD505-2E9C-101B-9397-08002B2CF9AE}" pid="12" name="Industries">
    <vt:lpwstr/>
  </property>
  <property fmtid="{D5CDD505-2E9C-101B-9397-08002B2CF9AE}" pid="13" name="MSProducts">
    <vt:lpwstr/>
  </property>
  <property fmtid="{D5CDD505-2E9C-101B-9397-08002B2CF9AE}" pid="14" name="Competitors">
    <vt:lpwstr/>
  </property>
  <property fmtid="{D5CDD505-2E9C-101B-9397-08002B2CF9AE}" pid="15" name="ExperienceContentType">
    <vt:lpwstr/>
  </property>
  <property fmtid="{D5CDD505-2E9C-101B-9397-08002B2CF9AE}" pid="16" name="SMSGDomain">
    <vt:lpwstr>1628;#Gear Up|5bd03d8b-c198-4367-bd72-be9dad12d703;#21;#Intelligent Cloud|adc2fe87-c79a-4ded-a449-3f86b954069d;#20;#Microsoft Azure Domain|d600a391-d529-4311-892b-2c05c1ab2538;#82;#SQL Server Domain|0c0f1824-39dc-4b26-8c74-eff4364b812b</vt:lpwstr>
  </property>
  <property fmtid="{D5CDD505-2E9C-101B-9397-08002B2CF9AE}" pid="17" name="BusinessArchitecture">
    <vt:lpwstr>2325;#Data and AI|60d86926-9fc6-4873-ad19-e15bf82160d7;#2214;#SQL on Azure|17928b37-1cc8-4e2b-8dc4-9a29c3f0cdd4</vt:lpwstr>
  </property>
  <property fmtid="{D5CDD505-2E9C-101B-9397-08002B2CF9AE}" pid="18" name="MSIP_Label_f42aa342-8706-4288-bd11-ebb85995028c_SetDate">
    <vt:lpwstr>2019-04-16T01:22:22.3774340Z</vt:lpwstr>
  </property>
  <property fmtid="{D5CDD505-2E9C-101B-9397-08002B2CF9AE}" pid="19" name="Products">
    <vt:lpwstr>261;#database management systems|e1894242-7aad-4ba9-b500-d2deee769303;#73;#SQL Server|261ba873-f3ab-420e-96d6-e3004596a551</vt:lpwstr>
  </property>
  <property fmtid="{D5CDD505-2E9C-101B-9397-08002B2CF9AE}" pid="20" name="MSIP_Label_f42aa342-8706-4288-bd11-ebb85995028c_SiteId">
    <vt:lpwstr>72f988bf-86f1-41af-91ab-2d7cd011db47</vt:lpwstr>
  </property>
  <property fmtid="{D5CDD505-2E9C-101B-9397-08002B2CF9AE}" pid="21" name="MSIP_Label_f42aa342-8706-4288-bd11-ebb85995028c_Name">
    <vt:lpwstr>General</vt:lpwstr>
  </property>
  <property fmtid="{D5CDD505-2E9C-101B-9397-08002B2CF9AE}" pid="22" name="Segments">
    <vt:lpwstr/>
  </property>
  <property fmtid="{D5CDD505-2E9C-101B-9397-08002B2CF9AE}" pid="23" name="MSIP_Label_f42aa342-8706-4288-bd11-ebb85995028c_Extended_MSFT_Method">
    <vt:lpwstr>Automatic</vt:lpwstr>
  </property>
  <property fmtid="{D5CDD505-2E9C-101B-9397-08002B2CF9AE}" pid="24" name="Partners">
    <vt:lpwstr/>
  </property>
  <property fmtid="{D5CDD505-2E9C-101B-9397-08002B2CF9AE}" pid="25" name="la4444b61d19467597d63190b69ac227">
    <vt:lpwstr/>
  </property>
  <property fmtid="{D5CDD505-2E9C-101B-9397-08002B2CF9AE}" pid="26" name="l6f004f21209409da86a713c0f24627d">
    <vt:lpwstr/>
  </property>
  <property fmtid="{D5CDD505-2E9C-101B-9397-08002B2CF9AE}" pid="27" name="ActivitiesAndPrograms">
    <vt:lpwstr/>
  </property>
  <property fmtid="{D5CDD505-2E9C-101B-9397-08002B2CF9AE}" pid="28" name="MSIP_Label_f42aa342-8706-4288-bd11-ebb85995028c_ActionId">
    <vt:lpwstr>e9ae6622-a241-4d67-b5c4-8bf1c02d3750</vt:lpwstr>
  </property>
  <property fmtid="{D5CDD505-2E9C-101B-9397-08002B2CF9AE}" pid="29" name="MSProductsTaxHTField0">
    <vt:lpwstr/>
  </property>
  <property fmtid="{D5CDD505-2E9C-101B-9397-08002B2CF9AE}" pid="30" name="Topics">
    <vt:lpwstr>30;#hub subset|c6bfd112-b986-4a0a-aa8d-90e767bfdfa6;#2554;#Fiscal Year 2019|37cfb2d9-82d6-4aee-ad7b-3dc8286123ca;#643;#migration|593e13b7-0be5-41e1-9774-d39ce59b90f4;#29;#features|94b87768-f145-4764-adbd-fec700e47348</vt:lpwstr>
  </property>
  <property fmtid="{D5CDD505-2E9C-101B-9397-08002B2CF9AE}" pid="31" name="Groups">
    <vt:lpwstr>42;#Cloud + AI Marketing|4f75e184-e5aa-4234-a07f-b032d60df254</vt:lpwstr>
  </property>
  <property fmtid="{D5CDD505-2E9C-101B-9397-08002B2CF9AE}" pid="32" name="_docset_NoMedatataSyncRequired">
    <vt:lpwstr>False</vt:lpwstr>
  </property>
  <property fmtid="{D5CDD505-2E9C-101B-9397-08002B2CF9AE}" pid="33" name="e8080b0481964c759b2c36ae49591b31">
    <vt:lpwstr/>
  </property>
  <property fmtid="{D5CDD505-2E9C-101B-9397-08002B2CF9AE}" pid="34" name="Languages">
    <vt:lpwstr/>
  </property>
  <property fmtid="{D5CDD505-2E9C-101B-9397-08002B2CF9AE}" pid="35" name="TechnicalLevel">
    <vt:lpwstr>3066;#100 (beginner)|7d022d07-ff67-4af8-910d-8ea6b46b5908</vt:lpwstr>
  </property>
  <property fmtid="{D5CDD505-2E9C-101B-9397-08002B2CF9AE}" pid="36" name="Audiences">
    <vt:lpwstr/>
  </property>
  <property fmtid="{D5CDD505-2E9C-101B-9397-08002B2CF9AE}" pid="37" name="SMSG Items">
    <vt:lpwstr>3091;#documents|e037ed84-7d8e-4cbb-9c8f-61e80301a44f</vt:lpwstr>
  </property>
  <property fmtid="{D5CDD505-2E9C-101B-9397-08002B2CF9AE}" pid="38" name="Solution Areas">
    <vt:lpwstr>3478;#Data and AI|60d86926-9fc6-4873-ad19-e15bf82160d7</vt:lpwstr>
  </property>
  <property fmtid="{D5CDD505-2E9C-101B-9397-08002B2CF9AE}" pid="39" name="Sensitivity">
    <vt:lpwstr>General</vt:lpwstr>
  </property>
  <property fmtid="{D5CDD505-2E9C-101B-9397-08002B2CF9AE}" pid="40" name="ldac8aee9d1f469e8cd8c3f8d6a615f2">
    <vt:lpwstr/>
  </property>
  <property fmtid="{D5CDD505-2E9C-101B-9397-08002B2CF9AE}" pid="41" name="EmployeeRole">
    <vt:lpwstr/>
  </property>
  <property fmtid="{D5CDD505-2E9C-101B-9397-08002B2CF9AE}" pid="42" name="NewsTopic">
    <vt:lpwstr/>
  </property>
  <property fmtid="{D5CDD505-2E9C-101B-9397-08002B2CF9AE}" pid="43" name="Roles">
    <vt:lpwstr>361;#Technical Sales|831f7989-43a4-4e48-852a-a5355978f47f;#1941;#All Standard Titles|ef7f2c35-3932-45cd-837a-94fa96ae23cb;#656;#Sales|72627068-acd7-4c1a-8b95-a0256be5dc9f</vt:lpwstr>
  </property>
  <property fmtid="{D5CDD505-2E9C-101B-9397-08002B2CF9AE}" pid="44" name="ItemRetentionFormula">
    <vt:lpwstr>&lt;formula id="Microsoft.Office.RecordsManagement.PolicyFeatures.Expiration.Formula.BuiltIn"&gt;&lt;number&gt;0&lt;/number&gt;&lt;property&gt;Expire_x005f_x0020_Review&lt;/property&gt;&lt;propertyId&gt;4efb7b69-53dd-4711-a372-96a7c80c7a38&lt;/propertyId&gt;&lt;period&gt;days&lt;/period&gt;&lt;/formula&gt;</vt:lpwstr>
  </property>
  <property fmtid="{D5CDD505-2E9C-101B-9397-08002B2CF9AE}" pid="45" name="NewsSource">
    <vt:lpwstr/>
  </property>
  <property fmtid="{D5CDD505-2E9C-101B-9397-08002B2CF9AE}" pid="46" name="MSProfessions">
    <vt:lpwstr>3094;#Sales|72627068-acd7-4c1a-8b95-a0256be5dc9f;#3100;#Marketing|6bac43fe-835f-4207-8dba-9b6899aa3139</vt:lpwstr>
  </property>
  <property fmtid="{D5CDD505-2E9C-101B-9397-08002B2CF9AE}" pid="47" name="SMSGTags">
    <vt:lpwstr/>
  </property>
  <property fmtid="{D5CDD505-2E9C-101B-9397-08002B2CF9AE}" pid="48" name="_dlc_DocIdItemGuid">
    <vt:lpwstr>1eb8e493-faaa-4b03-8668-b5eead8491bf</vt:lpwstr>
  </property>
  <property fmtid="{D5CDD505-2E9C-101B-9397-08002B2CF9AE}" pid="49" name="MSPhysicalGeography">
    <vt:lpwstr/>
  </property>
  <property fmtid="{D5CDD505-2E9C-101B-9397-08002B2CF9AE}" pid="50" name="j3562c58ee414e028925bc902cfc01a1">
    <vt:lpwstr/>
  </property>
  <property fmtid="{D5CDD505-2E9C-101B-9397-08002B2CF9AE}" pid="51" name="EnterpriseDomainTags">
    <vt:lpwstr/>
  </property>
</Properties>
</file>